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9" d="100"/>
          <a:sy n="39" d="100"/>
        </p:scale>
        <p:origin x="552" y="-66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8A285C-42E1-4E76-AAB8-7369FC25522E}" type="doc">
      <dgm:prSet loTypeId="urn:microsoft.com/office/officeart/2005/8/layout/default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pt-BR"/>
        </a:p>
      </dgm:t>
    </dgm:pt>
    <dgm:pt modelId="{E50C1B5F-70C7-4F81-B550-F041A5074DBF}">
      <dgm:prSet phldrT="[Texto]"/>
      <dgm:spPr/>
      <dgm:t>
        <a:bodyPr/>
        <a:lstStyle/>
        <a:p>
          <a:r>
            <a:rPr lang="pt-BR" dirty="0" smtClean="0"/>
            <a:t>Garantir inclusão e segurança no atendimento a pacientes com TEA/doenças ocultas, unindo protocolos clínicos e estratégias de acolhimento.</a:t>
          </a:r>
          <a:endParaRPr lang="pt-BR" dirty="0"/>
        </a:p>
      </dgm:t>
    </dgm:pt>
    <dgm:pt modelId="{C1E9A9DF-7D2B-4937-BFF2-32E762289C51}" type="parTrans" cxnId="{C6998048-904D-49AC-88D4-A55F728BDFA5}">
      <dgm:prSet/>
      <dgm:spPr/>
      <dgm:t>
        <a:bodyPr/>
        <a:lstStyle/>
        <a:p>
          <a:endParaRPr lang="pt-BR"/>
        </a:p>
      </dgm:t>
    </dgm:pt>
    <dgm:pt modelId="{905B777C-A066-457A-A41E-5FB9133A0E02}" type="sibTrans" cxnId="{C6998048-904D-49AC-88D4-A55F728BDFA5}">
      <dgm:prSet/>
      <dgm:spPr/>
      <dgm:t>
        <a:bodyPr/>
        <a:lstStyle/>
        <a:p>
          <a:endParaRPr lang="pt-BR"/>
        </a:p>
      </dgm:t>
    </dgm:pt>
    <dgm:pt modelId="{4FE2214B-12AF-49F1-ACE9-1F690C5747B1}">
      <dgm:prSet phldrT="[Texto]"/>
      <dgm:spPr/>
      <dgm:t>
        <a:bodyPr/>
        <a:lstStyle/>
        <a:p>
          <a:r>
            <a:rPr lang="pt-BR" dirty="0" smtClean="0"/>
            <a:t>Garantir que a priorização siga o risco clínico, conforme PNH, sem alteração indevida da cor de classificação;</a:t>
          </a:r>
          <a:endParaRPr lang="pt-BR" dirty="0"/>
        </a:p>
      </dgm:t>
    </dgm:pt>
    <dgm:pt modelId="{6E31C337-7F15-4F14-B022-FC4BC50C77FB}" type="parTrans" cxnId="{7B6765F5-B600-4E82-9775-CEC7023FC4A6}">
      <dgm:prSet/>
      <dgm:spPr/>
      <dgm:t>
        <a:bodyPr/>
        <a:lstStyle/>
        <a:p>
          <a:endParaRPr lang="pt-BR"/>
        </a:p>
      </dgm:t>
    </dgm:pt>
    <dgm:pt modelId="{E4C25C41-B298-4202-B0A1-C3EDAE7EAB2D}" type="sibTrans" cxnId="{7B6765F5-B600-4E82-9775-CEC7023FC4A6}">
      <dgm:prSet/>
      <dgm:spPr/>
      <dgm:t>
        <a:bodyPr/>
        <a:lstStyle/>
        <a:p>
          <a:endParaRPr lang="pt-BR"/>
        </a:p>
      </dgm:t>
    </dgm:pt>
    <dgm:pt modelId="{6D1D0143-2BA2-4CAA-8CFF-BA127BF84D9D}">
      <dgm:prSet phldrT="[Texto]"/>
      <dgm:spPr/>
      <dgm:t>
        <a:bodyPr/>
        <a:lstStyle/>
        <a:p>
          <a:r>
            <a:rPr lang="pt-BR" dirty="0" smtClean="0"/>
            <a:t>Reduzir barreiras comunicacionais e estresse no atendimento;</a:t>
          </a:r>
          <a:endParaRPr lang="pt-BR" dirty="0"/>
        </a:p>
      </dgm:t>
    </dgm:pt>
    <dgm:pt modelId="{90C9A367-32A1-43EC-A3A6-7DDDE44EB225}" type="parTrans" cxnId="{4C9DB1F0-308E-4266-98CE-4A9F19A755E0}">
      <dgm:prSet/>
      <dgm:spPr/>
      <dgm:t>
        <a:bodyPr/>
        <a:lstStyle/>
        <a:p>
          <a:endParaRPr lang="pt-BR"/>
        </a:p>
      </dgm:t>
    </dgm:pt>
    <dgm:pt modelId="{BB21A2A4-F624-499F-B1FB-65065D5BFABE}" type="sibTrans" cxnId="{4C9DB1F0-308E-4266-98CE-4A9F19A755E0}">
      <dgm:prSet/>
      <dgm:spPr/>
      <dgm:t>
        <a:bodyPr/>
        <a:lstStyle/>
        <a:p>
          <a:endParaRPr lang="pt-BR"/>
        </a:p>
      </dgm:t>
    </dgm:pt>
    <dgm:pt modelId="{8B37EE47-36B8-4216-ADBD-C9A9C3D9663F}">
      <dgm:prSet phldrT="[Texto]"/>
      <dgm:spPr/>
      <dgm:t>
        <a:bodyPr/>
        <a:lstStyle/>
        <a:p>
          <a:r>
            <a:rPr lang="pt-BR" dirty="0" smtClean="0"/>
            <a:t>Sensibilizar e capacitar a equipe multiprofissional para abordagem inclusiva.</a:t>
          </a:r>
          <a:endParaRPr lang="pt-BR" dirty="0"/>
        </a:p>
      </dgm:t>
    </dgm:pt>
    <dgm:pt modelId="{A24250EE-4A1B-4C63-9AC5-73522CD70A90}" type="parTrans" cxnId="{43789551-3EF5-4026-A5C0-B415CD037027}">
      <dgm:prSet/>
      <dgm:spPr/>
      <dgm:t>
        <a:bodyPr/>
        <a:lstStyle/>
        <a:p>
          <a:endParaRPr lang="pt-BR"/>
        </a:p>
      </dgm:t>
    </dgm:pt>
    <dgm:pt modelId="{294A8955-4F42-441F-BA3C-557066B5EA5E}" type="sibTrans" cxnId="{43789551-3EF5-4026-A5C0-B415CD037027}">
      <dgm:prSet/>
      <dgm:spPr/>
      <dgm:t>
        <a:bodyPr/>
        <a:lstStyle/>
        <a:p>
          <a:endParaRPr lang="pt-BR"/>
        </a:p>
      </dgm:t>
    </dgm:pt>
    <dgm:pt modelId="{63EBB162-C3CC-4967-A246-41E307447586}" type="pres">
      <dgm:prSet presAssocID="{768A285C-42E1-4E76-AAB8-7369FC25522E}" presName="diagram" presStyleCnt="0">
        <dgm:presLayoutVars>
          <dgm:dir/>
          <dgm:resizeHandles val="exact"/>
        </dgm:presLayoutVars>
      </dgm:prSet>
      <dgm:spPr/>
    </dgm:pt>
    <dgm:pt modelId="{B1CA628A-A789-4ECA-BB23-B85F76F6B186}" type="pres">
      <dgm:prSet presAssocID="{E50C1B5F-70C7-4F81-B550-F041A5074DBF}" presName="node" presStyleLbl="node1" presStyleIdx="0" presStyleCnt="4" custLinFactNeighborX="-1090" custLinFactNeighborY="-116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3DA5B73-03A3-438C-9222-0CCCF7B0710B}" type="pres">
      <dgm:prSet presAssocID="{905B777C-A066-457A-A41E-5FB9133A0E02}" presName="sibTrans" presStyleCnt="0"/>
      <dgm:spPr/>
    </dgm:pt>
    <dgm:pt modelId="{842C9333-7BFD-4D5E-A052-031AD2891F47}" type="pres">
      <dgm:prSet presAssocID="{4FE2214B-12AF-49F1-ACE9-1F690C5747B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EB09C10-215B-4E87-B8B0-6B6E930E6337}" type="pres">
      <dgm:prSet presAssocID="{E4C25C41-B298-4202-B0A1-C3EDAE7EAB2D}" presName="sibTrans" presStyleCnt="0"/>
      <dgm:spPr/>
    </dgm:pt>
    <dgm:pt modelId="{C8C715A1-063A-4054-80A3-8AD6981015ED}" type="pres">
      <dgm:prSet presAssocID="{6D1D0143-2BA2-4CAA-8CFF-BA127BF84D9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4D155B3-DD84-4492-8520-4DA54C4CFD05}" type="pres">
      <dgm:prSet presAssocID="{BB21A2A4-F624-499F-B1FB-65065D5BFABE}" presName="sibTrans" presStyleCnt="0"/>
      <dgm:spPr/>
    </dgm:pt>
    <dgm:pt modelId="{95CC7970-D493-4EF1-9D36-4712E400883D}" type="pres">
      <dgm:prSet presAssocID="{8B37EE47-36B8-4216-ADBD-C9A9C3D9663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D6BC66B-4DE5-431A-8CFC-23532C870F55}" type="presOf" srcId="{6D1D0143-2BA2-4CAA-8CFF-BA127BF84D9D}" destId="{C8C715A1-063A-4054-80A3-8AD6981015ED}" srcOrd="0" destOrd="0" presId="urn:microsoft.com/office/officeart/2005/8/layout/default"/>
    <dgm:cxn modelId="{A89973A1-7273-4C48-938E-01B46AE0B008}" type="presOf" srcId="{E50C1B5F-70C7-4F81-B550-F041A5074DBF}" destId="{B1CA628A-A789-4ECA-BB23-B85F76F6B186}" srcOrd="0" destOrd="0" presId="urn:microsoft.com/office/officeart/2005/8/layout/default"/>
    <dgm:cxn modelId="{C6998048-904D-49AC-88D4-A55F728BDFA5}" srcId="{768A285C-42E1-4E76-AAB8-7369FC25522E}" destId="{E50C1B5F-70C7-4F81-B550-F041A5074DBF}" srcOrd="0" destOrd="0" parTransId="{C1E9A9DF-7D2B-4937-BFF2-32E762289C51}" sibTransId="{905B777C-A066-457A-A41E-5FB9133A0E02}"/>
    <dgm:cxn modelId="{4C9DB1F0-308E-4266-98CE-4A9F19A755E0}" srcId="{768A285C-42E1-4E76-AAB8-7369FC25522E}" destId="{6D1D0143-2BA2-4CAA-8CFF-BA127BF84D9D}" srcOrd="2" destOrd="0" parTransId="{90C9A367-32A1-43EC-A3A6-7DDDE44EB225}" sibTransId="{BB21A2A4-F624-499F-B1FB-65065D5BFABE}"/>
    <dgm:cxn modelId="{508A45DC-CE85-4B1F-81D9-9889DD42376B}" type="presOf" srcId="{4FE2214B-12AF-49F1-ACE9-1F690C5747B1}" destId="{842C9333-7BFD-4D5E-A052-031AD2891F47}" srcOrd="0" destOrd="0" presId="urn:microsoft.com/office/officeart/2005/8/layout/default"/>
    <dgm:cxn modelId="{7B6765F5-B600-4E82-9775-CEC7023FC4A6}" srcId="{768A285C-42E1-4E76-AAB8-7369FC25522E}" destId="{4FE2214B-12AF-49F1-ACE9-1F690C5747B1}" srcOrd="1" destOrd="0" parTransId="{6E31C337-7F15-4F14-B022-FC4BC50C77FB}" sibTransId="{E4C25C41-B298-4202-B0A1-C3EDAE7EAB2D}"/>
    <dgm:cxn modelId="{43789551-3EF5-4026-A5C0-B415CD037027}" srcId="{768A285C-42E1-4E76-AAB8-7369FC25522E}" destId="{8B37EE47-36B8-4216-ADBD-C9A9C3D9663F}" srcOrd="3" destOrd="0" parTransId="{A24250EE-4A1B-4C63-9AC5-73522CD70A90}" sibTransId="{294A8955-4F42-441F-BA3C-557066B5EA5E}"/>
    <dgm:cxn modelId="{01572524-C8BA-486E-814A-E17BEDA9DCBB}" type="presOf" srcId="{8B37EE47-36B8-4216-ADBD-C9A9C3D9663F}" destId="{95CC7970-D493-4EF1-9D36-4712E400883D}" srcOrd="0" destOrd="0" presId="urn:microsoft.com/office/officeart/2005/8/layout/default"/>
    <dgm:cxn modelId="{71749256-DFA0-4630-807A-D76822B1C1F6}" type="presOf" srcId="{768A285C-42E1-4E76-AAB8-7369FC25522E}" destId="{63EBB162-C3CC-4967-A246-41E307447586}" srcOrd="0" destOrd="0" presId="urn:microsoft.com/office/officeart/2005/8/layout/default"/>
    <dgm:cxn modelId="{2DACC96E-B6F6-462C-8CB1-A36BA49369E8}" type="presParOf" srcId="{63EBB162-C3CC-4967-A246-41E307447586}" destId="{B1CA628A-A789-4ECA-BB23-B85F76F6B186}" srcOrd="0" destOrd="0" presId="urn:microsoft.com/office/officeart/2005/8/layout/default"/>
    <dgm:cxn modelId="{C7B4463F-A9D4-4F6E-8441-33D5B5466E04}" type="presParOf" srcId="{63EBB162-C3CC-4967-A246-41E307447586}" destId="{33DA5B73-03A3-438C-9222-0CCCF7B0710B}" srcOrd="1" destOrd="0" presId="urn:microsoft.com/office/officeart/2005/8/layout/default"/>
    <dgm:cxn modelId="{EA96D3BA-6DDC-42B2-8157-5ACFAF96B325}" type="presParOf" srcId="{63EBB162-C3CC-4967-A246-41E307447586}" destId="{842C9333-7BFD-4D5E-A052-031AD2891F47}" srcOrd="2" destOrd="0" presId="urn:microsoft.com/office/officeart/2005/8/layout/default"/>
    <dgm:cxn modelId="{88CBCBA2-A36E-4978-A579-EA6A2E98AC77}" type="presParOf" srcId="{63EBB162-C3CC-4967-A246-41E307447586}" destId="{8EB09C10-215B-4E87-B8B0-6B6E930E6337}" srcOrd="3" destOrd="0" presId="urn:microsoft.com/office/officeart/2005/8/layout/default"/>
    <dgm:cxn modelId="{0DAF487C-A6A1-497F-915D-42D1301F6E00}" type="presParOf" srcId="{63EBB162-C3CC-4967-A246-41E307447586}" destId="{C8C715A1-063A-4054-80A3-8AD6981015ED}" srcOrd="4" destOrd="0" presId="urn:microsoft.com/office/officeart/2005/8/layout/default"/>
    <dgm:cxn modelId="{086B3583-1C4F-44E0-9B46-D27525913067}" type="presParOf" srcId="{63EBB162-C3CC-4967-A246-41E307447586}" destId="{34D155B3-DD84-4492-8520-4DA54C4CFD05}" srcOrd="5" destOrd="0" presId="urn:microsoft.com/office/officeart/2005/8/layout/default"/>
    <dgm:cxn modelId="{3E6886F2-A190-44E7-A990-BA5BF7A364F8}" type="presParOf" srcId="{63EBB162-C3CC-4967-A246-41E307447586}" destId="{95CC7970-D493-4EF1-9D36-4712E400883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DB2C4C-3A63-41FC-9A42-6F557B61F297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D1F118BB-FC30-41F2-AF7C-FA5C8317C3F9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Redução perceptível do tempo de espera para pacientes identificados, mesmo sem alteração da cor clínica;</a:t>
          </a:r>
          <a:endParaRPr lang="pt-BR" dirty="0">
            <a:solidFill>
              <a:schemeClr val="tx1"/>
            </a:solidFill>
          </a:endParaRPr>
        </a:p>
      </dgm:t>
    </dgm:pt>
    <dgm:pt modelId="{8B18FDF7-C2D3-4317-A96A-85398A3B0E23}" type="parTrans" cxnId="{03860162-7CB4-40F2-BBD6-E9306803E0BA}">
      <dgm:prSet/>
      <dgm:spPr/>
      <dgm:t>
        <a:bodyPr/>
        <a:lstStyle/>
        <a:p>
          <a:endParaRPr lang="pt-BR"/>
        </a:p>
      </dgm:t>
    </dgm:pt>
    <dgm:pt modelId="{07C53722-DC6E-4DB7-9506-142B333F519D}" type="sibTrans" cxnId="{03860162-7CB4-40F2-BBD6-E9306803E0BA}">
      <dgm:prSet/>
      <dgm:spPr/>
      <dgm:t>
        <a:bodyPr/>
        <a:lstStyle/>
        <a:p>
          <a:endParaRPr lang="pt-BR"/>
        </a:p>
      </dgm:t>
    </dgm:pt>
    <dgm:pt modelId="{B74D317E-0FCE-492F-B826-3DCC8A43C3A0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Relatos positivos de familiares, destacando acolhimento, redução de crises comportamentais e comunicação mais efetiva;</a:t>
          </a:r>
          <a:endParaRPr lang="pt-BR" dirty="0">
            <a:solidFill>
              <a:schemeClr val="tx1"/>
            </a:solidFill>
          </a:endParaRPr>
        </a:p>
      </dgm:t>
    </dgm:pt>
    <dgm:pt modelId="{00665D7D-9730-499B-A4FF-AEB3BC2B6505}" type="parTrans" cxnId="{074FD222-1026-4C52-90E0-A6C9B9558B00}">
      <dgm:prSet/>
      <dgm:spPr/>
      <dgm:t>
        <a:bodyPr/>
        <a:lstStyle/>
        <a:p>
          <a:endParaRPr lang="pt-BR"/>
        </a:p>
      </dgm:t>
    </dgm:pt>
    <dgm:pt modelId="{5CA0DB4A-CC89-4E2A-A6A7-EA49A7683D08}" type="sibTrans" cxnId="{074FD222-1026-4C52-90E0-A6C9B9558B00}">
      <dgm:prSet/>
      <dgm:spPr/>
      <dgm:t>
        <a:bodyPr/>
        <a:lstStyle/>
        <a:p>
          <a:endParaRPr lang="pt-BR"/>
        </a:p>
      </dgm:t>
    </dgm:pt>
    <dgm:pt modelId="{957EC926-141E-451F-B728-B039B24736B9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Boa adesão da equipe após capacitação, entendendo a diferença entre prioridade clínica e social.</a:t>
          </a:r>
          <a:endParaRPr lang="pt-BR" dirty="0">
            <a:solidFill>
              <a:schemeClr val="tx1"/>
            </a:solidFill>
          </a:endParaRPr>
        </a:p>
      </dgm:t>
    </dgm:pt>
    <dgm:pt modelId="{3C16E08A-4837-40BA-AD94-0D187BA10921}" type="parTrans" cxnId="{6730A84E-D8EC-489C-B6A8-637FE85244F6}">
      <dgm:prSet/>
      <dgm:spPr/>
      <dgm:t>
        <a:bodyPr/>
        <a:lstStyle/>
        <a:p>
          <a:endParaRPr lang="pt-BR"/>
        </a:p>
      </dgm:t>
    </dgm:pt>
    <dgm:pt modelId="{5C161C3E-343E-48CC-9020-90075936C628}" type="sibTrans" cxnId="{6730A84E-D8EC-489C-B6A8-637FE85244F6}">
      <dgm:prSet/>
      <dgm:spPr/>
      <dgm:t>
        <a:bodyPr/>
        <a:lstStyle/>
        <a:p>
          <a:endParaRPr lang="pt-BR"/>
        </a:p>
      </dgm:t>
    </dgm:pt>
    <dgm:pt modelId="{E147A3AB-34C0-476B-9993-F5BF78E3EAC3}" type="pres">
      <dgm:prSet presAssocID="{9DDB2C4C-3A63-41FC-9A42-6F557B61F297}" presName="diagram" presStyleCnt="0">
        <dgm:presLayoutVars>
          <dgm:dir/>
          <dgm:resizeHandles val="exact"/>
        </dgm:presLayoutVars>
      </dgm:prSet>
      <dgm:spPr/>
    </dgm:pt>
    <dgm:pt modelId="{03912B6E-51EF-4F72-B4A5-7106BA9AE557}" type="pres">
      <dgm:prSet presAssocID="{D1F118BB-FC30-41F2-AF7C-FA5C8317C3F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482B027-3525-47E1-9779-ACB3582BE0E4}" type="pres">
      <dgm:prSet presAssocID="{07C53722-DC6E-4DB7-9506-142B333F519D}" presName="sibTrans" presStyleCnt="0"/>
      <dgm:spPr/>
    </dgm:pt>
    <dgm:pt modelId="{079C0966-296E-4E42-9DE6-90A3041BE85E}" type="pres">
      <dgm:prSet presAssocID="{B74D317E-0FCE-492F-B826-3DCC8A43C3A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1B160DF-8358-4D48-94C1-F507681C3532}" type="pres">
      <dgm:prSet presAssocID="{5CA0DB4A-CC89-4E2A-A6A7-EA49A7683D08}" presName="sibTrans" presStyleCnt="0"/>
      <dgm:spPr/>
    </dgm:pt>
    <dgm:pt modelId="{7CC4C456-2802-44BE-820C-412F183A9660}" type="pres">
      <dgm:prSet presAssocID="{957EC926-141E-451F-B728-B039B24736B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74FD222-1026-4C52-90E0-A6C9B9558B00}" srcId="{9DDB2C4C-3A63-41FC-9A42-6F557B61F297}" destId="{B74D317E-0FCE-492F-B826-3DCC8A43C3A0}" srcOrd="1" destOrd="0" parTransId="{00665D7D-9730-499B-A4FF-AEB3BC2B6505}" sibTransId="{5CA0DB4A-CC89-4E2A-A6A7-EA49A7683D08}"/>
    <dgm:cxn modelId="{6730A84E-D8EC-489C-B6A8-637FE85244F6}" srcId="{9DDB2C4C-3A63-41FC-9A42-6F557B61F297}" destId="{957EC926-141E-451F-B728-B039B24736B9}" srcOrd="2" destOrd="0" parTransId="{3C16E08A-4837-40BA-AD94-0D187BA10921}" sibTransId="{5C161C3E-343E-48CC-9020-90075936C628}"/>
    <dgm:cxn modelId="{F478BE43-17E5-4AF2-BB3C-181D9F0E1A5A}" type="presOf" srcId="{957EC926-141E-451F-B728-B039B24736B9}" destId="{7CC4C456-2802-44BE-820C-412F183A9660}" srcOrd="0" destOrd="0" presId="urn:microsoft.com/office/officeart/2005/8/layout/default"/>
    <dgm:cxn modelId="{94D52F74-7E51-4379-A221-50EA34E4DAB0}" type="presOf" srcId="{9DDB2C4C-3A63-41FC-9A42-6F557B61F297}" destId="{E147A3AB-34C0-476B-9993-F5BF78E3EAC3}" srcOrd="0" destOrd="0" presId="urn:microsoft.com/office/officeart/2005/8/layout/default"/>
    <dgm:cxn modelId="{03860162-7CB4-40F2-BBD6-E9306803E0BA}" srcId="{9DDB2C4C-3A63-41FC-9A42-6F557B61F297}" destId="{D1F118BB-FC30-41F2-AF7C-FA5C8317C3F9}" srcOrd="0" destOrd="0" parTransId="{8B18FDF7-C2D3-4317-A96A-85398A3B0E23}" sibTransId="{07C53722-DC6E-4DB7-9506-142B333F519D}"/>
    <dgm:cxn modelId="{F943D4EB-42FA-40F5-AB8C-A2DD8450315C}" type="presOf" srcId="{D1F118BB-FC30-41F2-AF7C-FA5C8317C3F9}" destId="{03912B6E-51EF-4F72-B4A5-7106BA9AE557}" srcOrd="0" destOrd="0" presId="urn:microsoft.com/office/officeart/2005/8/layout/default"/>
    <dgm:cxn modelId="{2D9A3259-C2F8-42D5-B00A-D5DAF0E42D24}" type="presOf" srcId="{B74D317E-0FCE-492F-B826-3DCC8A43C3A0}" destId="{079C0966-296E-4E42-9DE6-90A3041BE85E}" srcOrd="0" destOrd="0" presId="urn:microsoft.com/office/officeart/2005/8/layout/default"/>
    <dgm:cxn modelId="{83F0AE18-E7F1-40C8-A4B6-1B4B753BC9ED}" type="presParOf" srcId="{E147A3AB-34C0-476B-9993-F5BF78E3EAC3}" destId="{03912B6E-51EF-4F72-B4A5-7106BA9AE557}" srcOrd="0" destOrd="0" presId="urn:microsoft.com/office/officeart/2005/8/layout/default"/>
    <dgm:cxn modelId="{004450FA-5617-4A95-A4A3-FD999BF1C032}" type="presParOf" srcId="{E147A3AB-34C0-476B-9993-F5BF78E3EAC3}" destId="{1482B027-3525-47E1-9779-ACB3582BE0E4}" srcOrd="1" destOrd="0" presId="urn:microsoft.com/office/officeart/2005/8/layout/default"/>
    <dgm:cxn modelId="{B23520D2-F2EA-4DA7-A703-59F95164A9DD}" type="presParOf" srcId="{E147A3AB-34C0-476B-9993-F5BF78E3EAC3}" destId="{079C0966-296E-4E42-9DE6-90A3041BE85E}" srcOrd="2" destOrd="0" presId="urn:microsoft.com/office/officeart/2005/8/layout/default"/>
    <dgm:cxn modelId="{237450F0-90D5-4F4D-96A9-BEF27F3240EF}" type="presParOf" srcId="{E147A3AB-34C0-476B-9993-F5BF78E3EAC3}" destId="{71B160DF-8358-4D48-94C1-F507681C3532}" srcOrd="3" destOrd="0" presId="urn:microsoft.com/office/officeart/2005/8/layout/default"/>
    <dgm:cxn modelId="{C5C68EC5-01FA-4041-9DA1-FF027899807E}" type="presParOf" srcId="{E147A3AB-34C0-476B-9993-F5BF78E3EAC3}" destId="{7CC4C456-2802-44BE-820C-412F183A9660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6B0623-C03B-4C39-96D2-9D2019B5037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375F94A-C66E-4A01-806B-3A23CD8A74B1}">
      <dgm:prSet phldrT="[Texto]"/>
      <dgm:spPr/>
      <dgm:t>
        <a:bodyPr/>
        <a:lstStyle/>
        <a:p>
          <a:r>
            <a:rPr lang="pt-BR" b="1" dirty="0" smtClean="0"/>
            <a:t>Padronização é essencial</a:t>
          </a:r>
          <a:r>
            <a:rPr lang="pt-BR" dirty="0" smtClean="0"/>
            <a:t> para evitar interpretações equivocadas que possam gerar riscos ou alterar indevidamente a cor clínica.</a:t>
          </a:r>
          <a:endParaRPr lang="pt-BR" dirty="0"/>
        </a:p>
      </dgm:t>
    </dgm:pt>
    <dgm:pt modelId="{5E7309C7-F0D3-4043-B23D-B3C65DD58475}" type="parTrans" cxnId="{3BA180A7-864D-4566-8295-AE0E817ADB43}">
      <dgm:prSet/>
      <dgm:spPr/>
      <dgm:t>
        <a:bodyPr/>
        <a:lstStyle/>
        <a:p>
          <a:endParaRPr lang="pt-BR"/>
        </a:p>
      </dgm:t>
    </dgm:pt>
    <dgm:pt modelId="{A4A573A2-D727-4201-9FDD-A1FB9216DCD0}" type="sibTrans" cxnId="{3BA180A7-864D-4566-8295-AE0E817ADB43}">
      <dgm:prSet/>
      <dgm:spPr/>
      <dgm:t>
        <a:bodyPr/>
        <a:lstStyle/>
        <a:p>
          <a:endParaRPr lang="pt-BR"/>
        </a:p>
      </dgm:t>
    </dgm:pt>
    <dgm:pt modelId="{F1FD690C-D7E3-47CC-BB40-244CD61CCAF9}">
      <dgm:prSet phldrT="[Texto]"/>
      <dgm:spPr/>
      <dgm:t>
        <a:bodyPr/>
        <a:lstStyle/>
        <a:p>
          <a:r>
            <a:rPr lang="pt-BR" b="1" dirty="0" smtClean="0"/>
            <a:t>Sensibilização contínua da equipe</a:t>
          </a:r>
          <a:r>
            <a:rPr lang="pt-BR" dirty="0" smtClean="0"/>
            <a:t> é indispensável para consolidar a diferença entre prioridade clínica e social.</a:t>
          </a:r>
          <a:endParaRPr lang="pt-BR" dirty="0"/>
        </a:p>
      </dgm:t>
    </dgm:pt>
    <dgm:pt modelId="{55A7F21E-1742-49AE-A42E-FF376B8B422D}" type="parTrans" cxnId="{69C2E167-DC29-4353-94A2-7BC7E44BD05E}">
      <dgm:prSet/>
      <dgm:spPr/>
      <dgm:t>
        <a:bodyPr/>
        <a:lstStyle/>
        <a:p>
          <a:endParaRPr lang="pt-BR"/>
        </a:p>
      </dgm:t>
    </dgm:pt>
    <dgm:pt modelId="{93AD9FE1-ACCA-40EC-AF95-AC31DE4205E7}" type="sibTrans" cxnId="{69C2E167-DC29-4353-94A2-7BC7E44BD05E}">
      <dgm:prSet/>
      <dgm:spPr/>
      <dgm:t>
        <a:bodyPr/>
        <a:lstStyle/>
        <a:p>
          <a:endParaRPr lang="pt-BR"/>
        </a:p>
      </dgm:t>
    </dgm:pt>
    <dgm:pt modelId="{8C1FCA27-E35D-41AC-8212-7A22D23C8D61}">
      <dgm:prSet phldrT="[Texto]"/>
      <dgm:spPr/>
      <dgm:t>
        <a:bodyPr/>
        <a:lstStyle/>
        <a:p>
          <a:r>
            <a:rPr lang="pt-BR" b="1" dirty="0" smtClean="0"/>
            <a:t>Monitoramento de indicadores</a:t>
          </a:r>
          <a:r>
            <a:rPr lang="pt-BR" dirty="0" smtClean="0"/>
            <a:t> (tempo de espera, adesão da equipe e satisfação do usuário) é necessário para validar a efetividade e orientar futuras melhorias.</a:t>
          </a:r>
          <a:endParaRPr lang="pt-BR" dirty="0"/>
        </a:p>
      </dgm:t>
    </dgm:pt>
    <dgm:pt modelId="{A6613643-3907-4B55-B420-0761663C65A7}" type="parTrans" cxnId="{ACBBD798-6AA7-469A-AE9B-03336CD3F33C}">
      <dgm:prSet/>
      <dgm:spPr/>
      <dgm:t>
        <a:bodyPr/>
        <a:lstStyle/>
        <a:p>
          <a:endParaRPr lang="pt-BR"/>
        </a:p>
      </dgm:t>
    </dgm:pt>
    <dgm:pt modelId="{1646F5B6-C41F-4DB1-B053-4DBE934E74B4}" type="sibTrans" cxnId="{ACBBD798-6AA7-469A-AE9B-03336CD3F33C}">
      <dgm:prSet/>
      <dgm:spPr/>
      <dgm:t>
        <a:bodyPr/>
        <a:lstStyle/>
        <a:p>
          <a:endParaRPr lang="pt-BR"/>
        </a:p>
      </dgm:t>
    </dgm:pt>
    <dgm:pt modelId="{F82C6D82-A7F1-46F5-9267-BFE153753F2A}">
      <dgm:prSet phldrT="[Texto]"/>
      <dgm:spPr/>
      <dgm:t>
        <a:bodyPr/>
        <a:lstStyle/>
        <a:p>
          <a:r>
            <a:rPr lang="pt-BR" dirty="0" smtClean="0"/>
            <a:t>A experiência reforça que </a:t>
          </a:r>
          <a:r>
            <a:rPr lang="pt-BR" b="1" dirty="0" smtClean="0"/>
            <a:t>equidade e segurança são compatíveis</a:t>
          </a:r>
          <a:r>
            <a:rPr lang="pt-BR" dirty="0" smtClean="0"/>
            <a:t>, desde que sustentadas por protocolos claros, comunicação eficiente e cultura institucional de inclusão.</a:t>
          </a:r>
          <a:endParaRPr lang="pt-BR" dirty="0"/>
        </a:p>
      </dgm:t>
    </dgm:pt>
    <dgm:pt modelId="{E92D4672-6435-4B08-89E2-558A154D59B7}" type="parTrans" cxnId="{54D46150-3B07-4B1C-85F6-A7495909F8C2}">
      <dgm:prSet/>
      <dgm:spPr/>
      <dgm:t>
        <a:bodyPr/>
        <a:lstStyle/>
        <a:p>
          <a:endParaRPr lang="pt-BR"/>
        </a:p>
      </dgm:t>
    </dgm:pt>
    <dgm:pt modelId="{64819FA6-4447-44CD-BF5C-73B8BB4F7E81}" type="sibTrans" cxnId="{54D46150-3B07-4B1C-85F6-A7495909F8C2}">
      <dgm:prSet/>
      <dgm:spPr/>
      <dgm:t>
        <a:bodyPr/>
        <a:lstStyle/>
        <a:p>
          <a:endParaRPr lang="pt-BR"/>
        </a:p>
      </dgm:t>
    </dgm:pt>
    <dgm:pt modelId="{54BCAC19-BF6F-4DD2-9C14-AE94CF5B51B3}" type="pres">
      <dgm:prSet presAssocID="{EA6B0623-C03B-4C39-96D2-9D2019B5037D}" presName="diagram" presStyleCnt="0">
        <dgm:presLayoutVars>
          <dgm:dir/>
          <dgm:resizeHandles val="exact"/>
        </dgm:presLayoutVars>
      </dgm:prSet>
      <dgm:spPr/>
    </dgm:pt>
    <dgm:pt modelId="{E387A706-C86B-4D69-B482-6430E0ECCB7D}" type="pres">
      <dgm:prSet presAssocID="{3375F94A-C66E-4A01-806B-3A23CD8A74B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5C2607B-5BC6-4ED4-BC15-1394031ABE91}" type="pres">
      <dgm:prSet presAssocID="{A4A573A2-D727-4201-9FDD-A1FB9216DCD0}" presName="sibTrans" presStyleCnt="0"/>
      <dgm:spPr/>
    </dgm:pt>
    <dgm:pt modelId="{2CC8404B-E543-4094-BCF8-FA7D0C974DF5}" type="pres">
      <dgm:prSet presAssocID="{F1FD690C-D7E3-47CC-BB40-244CD61CCAF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0E0BDA8-7319-4B95-B93B-89C84AAE9E55}" type="pres">
      <dgm:prSet presAssocID="{93AD9FE1-ACCA-40EC-AF95-AC31DE4205E7}" presName="sibTrans" presStyleCnt="0"/>
      <dgm:spPr/>
    </dgm:pt>
    <dgm:pt modelId="{55D1B955-45E0-4D37-A3E9-F0E5690503CB}" type="pres">
      <dgm:prSet presAssocID="{8C1FCA27-E35D-41AC-8212-7A22D23C8D6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EC14EF-1C06-4102-B0C1-F986DC7904A9}" type="pres">
      <dgm:prSet presAssocID="{1646F5B6-C41F-4DB1-B053-4DBE934E74B4}" presName="sibTrans" presStyleCnt="0"/>
      <dgm:spPr/>
    </dgm:pt>
    <dgm:pt modelId="{EAF1CC7E-F02F-4866-894E-79E80C5D664B}" type="pres">
      <dgm:prSet presAssocID="{F82C6D82-A7F1-46F5-9267-BFE153753F2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9C2E167-DC29-4353-94A2-7BC7E44BD05E}" srcId="{EA6B0623-C03B-4C39-96D2-9D2019B5037D}" destId="{F1FD690C-D7E3-47CC-BB40-244CD61CCAF9}" srcOrd="1" destOrd="0" parTransId="{55A7F21E-1742-49AE-A42E-FF376B8B422D}" sibTransId="{93AD9FE1-ACCA-40EC-AF95-AC31DE4205E7}"/>
    <dgm:cxn modelId="{EE86B524-56B3-4787-9DEE-71A85A53DE4F}" type="presOf" srcId="{EA6B0623-C03B-4C39-96D2-9D2019B5037D}" destId="{54BCAC19-BF6F-4DD2-9C14-AE94CF5B51B3}" srcOrd="0" destOrd="0" presId="urn:microsoft.com/office/officeart/2005/8/layout/default"/>
    <dgm:cxn modelId="{13E03D4B-F058-44DC-8728-08B8FD4FA160}" type="presOf" srcId="{F82C6D82-A7F1-46F5-9267-BFE153753F2A}" destId="{EAF1CC7E-F02F-4866-894E-79E80C5D664B}" srcOrd="0" destOrd="0" presId="urn:microsoft.com/office/officeart/2005/8/layout/default"/>
    <dgm:cxn modelId="{965D5CB1-8088-4763-A1E9-E3E3F324C319}" type="presOf" srcId="{3375F94A-C66E-4A01-806B-3A23CD8A74B1}" destId="{E387A706-C86B-4D69-B482-6430E0ECCB7D}" srcOrd="0" destOrd="0" presId="urn:microsoft.com/office/officeart/2005/8/layout/default"/>
    <dgm:cxn modelId="{3BA180A7-864D-4566-8295-AE0E817ADB43}" srcId="{EA6B0623-C03B-4C39-96D2-9D2019B5037D}" destId="{3375F94A-C66E-4A01-806B-3A23CD8A74B1}" srcOrd="0" destOrd="0" parTransId="{5E7309C7-F0D3-4043-B23D-B3C65DD58475}" sibTransId="{A4A573A2-D727-4201-9FDD-A1FB9216DCD0}"/>
    <dgm:cxn modelId="{2A058C3F-6D56-45D2-B9EF-5F43AAF61D15}" type="presOf" srcId="{8C1FCA27-E35D-41AC-8212-7A22D23C8D61}" destId="{55D1B955-45E0-4D37-A3E9-F0E5690503CB}" srcOrd="0" destOrd="0" presId="urn:microsoft.com/office/officeart/2005/8/layout/default"/>
    <dgm:cxn modelId="{1E7A26B3-724F-4222-83F3-F8EC3ECB8D51}" type="presOf" srcId="{F1FD690C-D7E3-47CC-BB40-244CD61CCAF9}" destId="{2CC8404B-E543-4094-BCF8-FA7D0C974DF5}" srcOrd="0" destOrd="0" presId="urn:microsoft.com/office/officeart/2005/8/layout/default"/>
    <dgm:cxn modelId="{54D46150-3B07-4B1C-85F6-A7495909F8C2}" srcId="{EA6B0623-C03B-4C39-96D2-9D2019B5037D}" destId="{F82C6D82-A7F1-46F5-9267-BFE153753F2A}" srcOrd="3" destOrd="0" parTransId="{E92D4672-6435-4B08-89E2-558A154D59B7}" sibTransId="{64819FA6-4447-44CD-BF5C-73B8BB4F7E81}"/>
    <dgm:cxn modelId="{ACBBD798-6AA7-469A-AE9B-03336CD3F33C}" srcId="{EA6B0623-C03B-4C39-96D2-9D2019B5037D}" destId="{8C1FCA27-E35D-41AC-8212-7A22D23C8D61}" srcOrd="2" destOrd="0" parTransId="{A6613643-3907-4B55-B420-0761663C65A7}" sibTransId="{1646F5B6-C41F-4DB1-B053-4DBE934E74B4}"/>
    <dgm:cxn modelId="{0D69F266-68DA-4042-8FE0-BDF895F5EABB}" type="presParOf" srcId="{54BCAC19-BF6F-4DD2-9C14-AE94CF5B51B3}" destId="{E387A706-C86B-4D69-B482-6430E0ECCB7D}" srcOrd="0" destOrd="0" presId="urn:microsoft.com/office/officeart/2005/8/layout/default"/>
    <dgm:cxn modelId="{5F4E4E91-D155-4193-B9C9-F793C136CDC1}" type="presParOf" srcId="{54BCAC19-BF6F-4DD2-9C14-AE94CF5B51B3}" destId="{55C2607B-5BC6-4ED4-BC15-1394031ABE91}" srcOrd="1" destOrd="0" presId="urn:microsoft.com/office/officeart/2005/8/layout/default"/>
    <dgm:cxn modelId="{67437DDE-1D0D-4A55-BEBF-F6211F71DC66}" type="presParOf" srcId="{54BCAC19-BF6F-4DD2-9C14-AE94CF5B51B3}" destId="{2CC8404B-E543-4094-BCF8-FA7D0C974DF5}" srcOrd="2" destOrd="0" presId="urn:microsoft.com/office/officeart/2005/8/layout/default"/>
    <dgm:cxn modelId="{4F29273E-96B0-470F-8830-2B32F4BE90E4}" type="presParOf" srcId="{54BCAC19-BF6F-4DD2-9C14-AE94CF5B51B3}" destId="{50E0BDA8-7319-4B95-B93B-89C84AAE9E55}" srcOrd="3" destOrd="0" presId="urn:microsoft.com/office/officeart/2005/8/layout/default"/>
    <dgm:cxn modelId="{8A6DD154-5588-49E4-B15D-F4A6AB3EE180}" type="presParOf" srcId="{54BCAC19-BF6F-4DD2-9C14-AE94CF5B51B3}" destId="{55D1B955-45E0-4D37-A3E9-F0E5690503CB}" srcOrd="4" destOrd="0" presId="urn:microsoft.com/office/officeart/2005/8/layout/default"/>
    <dgm:cxn modelId="{87FFF883-A1C2-4B08-A0CD-EE19DCA01A22}" type="presParOf" srcId="{54BCAC19-BF6F-4DD2-9C14-AE94CF5B51B3}" destId="{FCEC14EF-1C06-4102-B0C1-F986DC7904A9}" srcOrd="5" destOrd="0" presId="urn:microsoft.com/office/officeart/2005/8/layout/default"/>
    <dgm:cxn modelId="{E1ED4629-EB38-4387-BAA8-0273524BBAE5}" type="presParOf" srcId="{54BCAC19-BF6F-4DD2-9C14-AE94CF5B51B3}" destId="{EAF1CC7E-F02F-4866-894E-79E80C5D664B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CA628A-A789-4ECA-BB23-B85F76F6B186}">
      <dsp:nvSpPr>
        <dsp:cNvPr id="0" name=""/>
        <dsp:cNvSpPr/>
      </dsp:nvSpPr>
      <dsp:spPr>
        <a:xfrm>
          <a:off x="0" y="134149"/>
          <a:ext cx="4509981" cy="270598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/>
            <a:t>Garantir inclusão e segurança no atendimento a pacientes com TEA/doenças ocultas, unindo protocolos clínicos e estratégias de acolhimento.</a:t>
          </a:r>
          <a:endParaRPr lang="pt-BR" sz="2900" kern="1200" dirty="0"/>
        </a:p>
      </dsp:txBody>
      <dsp:txXfrm>
        <a:off x="0" y="134149"/>
        <a:ext cx="4509981" cy="2705989"/>
      </dsp:txXfrm>
    </dsp:sp>
    <dsp:sp modelId="{842C9333-7BFD-4D5E-A052-031AD2891F47}">
      <dsp:nvSpPr>
        <dsp:cNvPr id="0" name=""/>
        <dsp:cNvSpPr/>
      </dsp:nvSpPr>
      <dsp:spPr>
        <a:xfrm>
          <a:off x="4962136" y="165592"/>
          <a:ext cx="4509981" cy="270598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/>
            <a:t>Garantir que a priorização siga o risco clínico, conforme PNH, sem alteração indevida da cor de classificação;</a:t>
          </a:r>
          <a:endParaRPr lang="pt-BR" sz="2900" kern="1200" dirty="0"/>
        </a:p>
      </dsp:txBody>
      <dsp:txXfrm>
        <a:off x="4962136" y="165592"/>
        <a:ext cx="4509981" cy="2705989"/>
      </dsp:txXfrm>
    </dsp:sp>
    <dsp:sp modelId="{C8C715A1-063A-4054-80A3-8AD6981015ED}">
      <dsp:nvSpPr>
        <dsp:cNvPr id="0" name=""/>
        <dsp:cNvSpPr/>
      </dsp:nvSpPr>
      <dsp:spPr>
        <a:xfrm>
          <a:off x="1156" y="3322580"/>
          <a:ext cx="4509981" cy="270598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/>
            <a:t>Reduzir barreiras comunicacionais e estresse no atendimento;</a:t>
          </a:r>
          <a:endParaRPr lang="pt-BR" sz="2900" kern="1200" dirty="0"/>
        </a:p>
      </dsp:txBody>
      <dsp:txXfrm>
        <a:off x="1156" y="3322580"/>
        <a:ext cx="4509981" cy="2705989"/>
      </dsp:txXfrm>
    </dsp:sp>
    <dsp:sp modelId="{95CC7970-D493-4EF1-9D36-4712E400883D}">
      <dsp:nvSpPr>
        <dsp:cNvPr id="0" name=""/>
        <dsp:cNvSpPr/>
      </dsp:nvSpPr>
      <dsp:spPr>
        <a:xfrm>
          <a:off x="4962136" y="3322580"/>
          <a:ext cx="4509981" cy="270598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/>
            <a:t>Sensibilizar e capacitar a equipe multiprofissional para abordagem inclusiva.</a:t>
          </a:r>
          <a:endParaRPr lang="pt-BR" sz="2900" kern="1200" dirty="0"/>
        </a:p>
      </dsp:txBody>
      <dsp:txXfrm>
        <a:off x="4962136" y="3322580"/>
        <a:ext cx="4509981" cy="27059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912B6E-51EF-4F72-B4A5-7106BA9AE557}">
      <dsp:nvSpPr>
        <dsp:cNvPr id="0" name=""/>
        <dsp:cNvSpPr/>
      </dsp:nvSpPr>
      <dsp:spPr>
        <a:xfrm>
          <a:off x="853188" y="1813"/>
          <a:ext cx="3535816" cy="212148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solidFill>
                <a:schemeClr val="tx1"/>
              </a:solidFill>
            </a:rPr>
            <a:t>Redução perceptível do tempo de espera para pacientes identificados, mesmo sem alteração da cor clínica;</a:t>
          </a:r>
          <a:endParaRPr lang="pt-BR" sz="2400" kern="1200" dirty="0">
            <a:solidFill>
              <a:schemeClr val="tx1"/>
            </a:solidFill>
          </a:endParaRPr>
        </a:p>
      </dsp:txBody>
      <dsp:txXfrm>
        <a:off x="853188" y="1813"/>
        <a:ext cx="3535816" cy="2121489"/>
      </dsp:txXfrm>
    </dsp:sp>
    <dsp:sp modelId="{079C0966-296E-4E42-9DE6-90A3041BE85E}">
      <dsp:nvSpPr>
        <dsp:cNvPr id="0" name=""/>
        <dsp:cNvSpPr/>
      </dsp:nvSpPr>
      <dsp:spPr>
        <a:xfrm>
          <a:off x="4742586" y="1813"/>
          <a:ext cx="3535816" cy="2121489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solidFill>
                <a:schemeClr val="tx1"/>
              </a:solidFill>
            </a:rPr>
            <a:t>Relatos positivos de familiares, destacando acolhimento, redução de crises comportamentais e comunicação mais efetiva;</a:t>
          </a:r>
          <a:endParaRPr lang="pt-BR" sz="2400" kern="1200" dirty="0">
            <a:solidFill>
              <a:schemeClr val="tx1"/>
            </a:solidFill>
          </a:endParaRPr>
        </a:p>
      </dsp:txBody>
      <dsp:txXfrm>
        <a:off x="4742586" y="1813"/>
        <a:ext cx="3535816" cy="2121489"/>
      </dsp:txXfrm>
    </dsp:sp>
    <dsp:sp modelId="{7CC4C456-2802-44BE-820C-412F183A9660}">
      <dsp:nvSpPr>
        <dsp:cNvPr id="0" name=""/>
        <dsp:cNvSpPr/>
      </dsp:nvSpPr>
      <dsp:spPr>
        <a:xfrm>
          <a:off x="2797887" y="2476885"/>
          <a:ext cx="3535816" cy="2121489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solidFill>
                <a:schemeClr val="tx1"/>
              </a:solidFill>
            </a:rPr>
            <a:t>Boa adesão da equipe após capacitação, entendendo a diferença entre prioridade clínica e social.</a:t>
          </a:r>
          <a:endParaRPr lang="pt-BR" sz="2400" kern="1200" dirty="0">
            <a:solidFill>
              <a:schemeClr val="tx1"/>
            </a:solidFill>
          </a:endParaRPr>
        </a:p>
      </dsp:txBody>
      <dsp:txXfrm>
        <a:off x="2797887" y="2476885"/>
        <a:ext cx="3535816" cy="21214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87A706-C86B-4D69-B482-6430E0ECCB7D}">
      <dsp:nvSpPr>
        <dsp:cNvPr id="0" name=""/>
        <dsp:cNvSpPr/>
      </dsp:nvSpPr>
      <dsp:spPr>
        <a:xfrm>
          <a:off x="1258" y="73081"/>
          <a:ext cx="4909711" cy="2945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/>
            <a:t>Padronização é essencial</a:t>
          </a:r>
          <a:r>
            <a:rPr lang="pt-BR" sz="2800" kern="1200" dirty="0" smtClean="0"/>
            <a:t> para evitar interpretações equivocadas que possam gerar riscos ou alterar indevidamente a cor clínica.</a:t>
          </a:r>
          <a:endParaRPr lang="pt-BR" sz="2800" kern="1200" dirty="0"/>
        </a:p>
      </dsp:txBody>
      <dsp:txXfrm>
        <a:off x="1258" y="73081"/>
        <a:ext cx="4909711" cy="2945826"/>
      </dsp:txXfrm>
    </dsp:sp>
    <dsp:sp modelId="{2CC8404B-E543-4094-BCF8-FA7D0C974DF5}">
      <dsp:nvSpPr>
        <dsp:cNvPr id="0" name=""/>
        <dsp:cNvSpPr/>
      </dsp:nvSpPr>
      <dsp:spPr>
        <a:xfrm>
          <a:off x="5401941" y="73081"/>
          <a:ext cx="4909711" cy="2945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/>
            <a:t>Sensibilização contínua da equipe</a:t>
          </a:r>
          <a:r>
            <a:rPr lang="pt-BR" sz="2800" kern="1200" dirty="0" smtClean="0"/>
            <a:t> é indispensável para consolidar a diferença entre prioridade clínica e social.</a:t>
          </a:r>
          <a:endParaRPr lang="pt-BR" sz="2800" kern="1200" dirty="0"/>
        </a:p>
      </dsp:txBody>
      <dsp:txXfrm>
        <a:off x="5401941" y="73081"/>
        <a:ext cx="4909711" cy="2945826"/>
      </dsp:txXfrm>
    </dsp:sp>
    <dsp:sp modelId="{55D1B955-45E0-4D37-A3E9-F0E5690503CB}">
      <dsp:nvSpPr>
        <dsp:cNvPr id="0" name=""/>
        <dsp:cNvSpPr/>
      </dsp:nvSpPr>
      <dsp:spPr>
        <a:xfrm>
          <a:off x="1258" y="3509879"/>
          <a:ext cx="4909711" cy="2945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/>
            <a:t>Monitoramento de indicadores</a:t>
          </a:r>
          <a:r>
            <a:rPr lang="pt-BR" sz="2800" kern="1200" dirty="0" smtClean="0"/>
            <a:t> (tempo de espera, adesão da equipe e satisfação do usuário) é necessário para validar a efetividade e orientar futuras melhorias.</a:t>
          </a:r>
          <a:endParaRPr lang="pt-BR" sz="2800" kern="1200" dirty="0"/>
        </a:p>
      </dsp:txBody>
      <dsp:txXfrm>
        <a:off x="1258" y="3509879"/>
        <a:ext cx="4909711" cy="2945826"/>
      </dsp:txXfrm>
    </dsp:sp>
    <dsp:sp modelId="{EAF1CC7E-F02F-4866-894E-79E80C5D664B}">
      <dsp:nvSpPr>
        <dsp:cNvPr id="0" name=""/>
        <dsp:cNvSpPr/>
      </dsp:nvSpPr>
      <dsp:spPr>
        <a:xfrm>
          <a:off x="5401941" y="3509879"/>
          <a:ext cx="4909711" cy="2945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A experiência reforça que </a:t>
          </a:r>
          <a:r>
            <a:rPr lang="pt-BR" sz="2800" b="1" kern="1200" dirty="0" smtClean="0"/>
            <a:t>equidade e segurança são compatíveis</a:t>
          </a:r>
          <a:r>
            <a:rPr lang="pt-BR" sz="2800" kern="1200" dirty="0" smtClean="0"/>
            <a:t>, desde que sustentadas por protocolos claros, comunicação eficiente e cultura institucional de inclusão.</a:t>
          </a:r>
          <a:endParaRPr lang="pt-BR" sz="2800" kern="1200" dirty="0"/>
        </a:p>
      </dsp:txBody>
      <dsp:txXfrm>
        <a:off x="5401941" y="3509879"/>
        <a:ext cx="4909711" cy="29458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95812" y="984363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13849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 smtClean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</a:t>
            </a: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860036" y="4066824"/>
            <a:ext cx="22074674" cy="24365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pt-BR" sz="44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IMPLEMENTAÇÃO DE PULSEIRAS IDENTIFICADORAS PARA INCLUSÃO SEGURA DE PACIENTES COM TEA E DOENÇAS OCULTAS NA CLASSIFICAÇÃO DE RISCO</a:t>
            </a:r>
            <a:endParaRPr lang="pt-BR" sz="4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3132510" y="6495914"/>
            <a:ext cx="17641960" cy="7053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Gleison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Nascimento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¹*,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Ardale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Costa²,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Enio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Batalha³, Maria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Bezerra</a:t>
            </a:r>
            <a:r>
              <a:rPr lang="pt-BR" sz="2800" baseline="30000" dirty="0"/>
              <a:t> 4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Rebeca Montenegro</a:t>
            </a:r>
            <a:r>
              <a:rPr lang="pt-BR" sz="2800" baseline="30000" dirty="0"/>
              <a:t> 5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860036" y="7244390"/>
            <a:ext cx="21674408" cy="1962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latin typeface="Montserrat" pitchFamily="2" charset="0"/>
                <a:ea typeface="Open Sans"/>
                <a:cs typeface="Open Sans"/>
                <a:sym typeface="Open Sans"/>
              </a:rPr>
              <a:t>¹OSS HTRI – UPA IBURA, 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Recife, Pernambuco. </a:t>
            </a:r>
            <a:r>
              <a:rPr lang="en-US" sz="2400" dirty="0" smtClean="0">
                <a:latin typeface="Montserrat" pitchFamily="2" charset="0"/>
                <a:ea typeface="Open Sans"/>
                <a:cs typeface="Open Sans"/>
                <a:sym typeface="Open Sans"/>
              </a:rPr>
              <a:t>² OSS 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HTRI – UPA IBURA, Recife, Pernambuco. </a:t>
            </a:r>
            <a:r>
              <a:rPr lang="en-US" sz="2400" dirty="0" smtClean="0">
                <a:latin typeface="Montserrat" pitchFamily="2" charset="0"/>
                <a:ea typeface="Open Sans"/>
                <a:cs typeface="Open Sans"/>
                <a:sym typeface="Open Sans"/>
              </a:rPr>
              <a:t>³OSS </a:t>
            </a:r>
            <a:r>
              <a:rPr lang="en-US" sz="2400" dirty="0" smtClean="0"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HTRI – UPA IBURA, Recife, Pernambuco</a:t>
            </a:r>
            <a:r>
              <a:rPr lang="en-US" sz="2400" dirty="0" smtClean="0">
                <a:latin typeface="Montserrat" pitchFamily="2" charset="0"/>
                <a:ea typeface="Open Sans"/>
                <a:cs typeface="Open Sans"/>
                <a:sym typeface="Open Sans"/>
              </a:rPr>
              <a:t>). </a:t>
            </a:r>
            <a:r>
              <a:rPr lang="pt-BR" sz="2400" baseline="30000" dirty="0" smtClean="0"/>
              <a:t>4</a:t>
            </a:r>
            <a:r>
              <a:rPr lang="en-US" sz="2400" dirty="0" smtClean="0">
                <a:latin typeface="Montserrat" pitchFamily="2" charset="0"/>
                <a:ea typeface="Open Sans"/>
                <a:cs typeface="Open Sans"/>
                <a:sym typeface="Open Sans"/>
              </a:rPr>
              <a:t>OSS  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HTRI – UPA IBURA, Recife, Pernambuco</a:t>
            </a:r>
            <a:r>
              <a:rPr lang="en-US" sz="2400" dirty="0" smtClean="0">
                <a:latin typeface="Montserrat" pitchFamily="2" charset="0"/>
                <a:ea typeface="Open Sans"/>
                <a:cs typeface="Open Sans"/>
                <a:sym typeface="Open Sans"/>
              </a:rPr>
              <a:t>). </a:t>
            </a:r>
            <a:r>
              <a:rPr lang="pt-BR" sz="2400" baseline="30000" dirty="0" smtClean="0"/>
              <a:t>5</a:t>
            </a:r>
            <a:r>
              <a:rPr lang="en-US" sz="2400" dirty="0" smtClean="0">
                <a:latin typeface="Montserrat" pitchFamily="2" charset="0"/>
                <a:ea typeface="Open Sans"/>
                <a:cs typeface="Open Sans"/>
                <a:sym typeface="Open Sans"/>
              </a:rPr>
              <a:t>OSS  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HTRI – UPA IBURA, Recife, Pernambuco).</a:t>
            </a:r>
            <a:endParaRPr lang="en-US" sz="2400" dirty="0"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supenf2@upaibura.org.br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924770" y="1488981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96777" y="16511212"/>
            <a:ext cx="9433523" cy="35266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 experiência surgiu a partir de discussões e estudos realizados pela Comissão de Segurança do Paciente da UPA Ibura, que identificou a necessidade de aprimorar o acolhimento e a priorização de pacientes com Transtorno do Espectro Autista (TEA) e doenças ocultas. 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824020" y="1498423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759907" y="2064539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20" name="TextBox 17"/>
          <p:cNvSpPr txBox="1"/>
          <p:nvPr/>
        </p:nvSpPr>
        <p:spPr>
          <a:xfrm>
            <a:off x="678093" y="20712306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116286" y="11343456"/>
            <a:ext cx="9557064" cy="44012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Identificar e priorizar, de forma segura e humanizada, pacientes com TEA e doenças ocultas por meio de pulseira visual e registro no sistema, garantindo que a priorização siga critérios clínicos definidos no Protocolo Nacional de Classificação de Risco do Ministério da Saúde (PNH), associada à prioridade social para redução de barreiras e estresse no atendimento.</a:t>
            </a: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73801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3" name="TextBox 17"/>
          <p:cNvSpPr txBox="1"/>
          <p:nvPr/>
        </p:nvSpPr>
        <p:spPr>
          <a:xfrm>
            <a:off x="12477784" y="174521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4652972"/>
            <a:ext cx="9649072" cy="42005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 pulseira para TEA/doenças ocultas na UPA Ibura elevou a satisfação do usuário, reduziu barreiras e organizou a priorização dentro do risco clínico. Lições aprendidas: importância da padronização, treinamento e sensibilização da equipe. Recomenda-se ampliar para outros grupos vulneráveis e monitorar indicadores de tempo de espera e satisfação para aprimorar a prática, o protocolo para outras unidades e manter avaliação constante dos indicadores.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6980716" y="32285829"/>
            <a:ext cx="9433048" cy="44319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t-BR" sz="2400" dirty="0"/>
              <a:t>DO RISCO CLÍNICO EM TODOS OS SERVIÇOS, A. C. DE R. É. U. P. F. DA G. </a:t>
            </a:r>
            <a:r>
              <a:rPr lang="pt-BR" sz="2400" b="1" dirty="0"/>
              <a:t>Grupo Brasileiro de Classificação de Risco Nota Técnica</a:t>
            </a:r>
            <a:r>
              <a:rPr lang="pt-BR" sz="2400" dirty="0"/>
              <a:t>. Disponível em: &lt;https://www.gbcr.org.br/wp-content/uploads/2021/05/Nota-Tecnica-GBCR-preferencia-social-X-preferencia-clinica-1.pdf&gt;. Acesso em: 10 jun. 2025</a:t>
            </a:r>
            <a:r>
              <a:rPr lang="pt-BR" sz="2400" dirty="0" smtClean="0"/>
              <a:t>.</a:t>
            </a:r>
          </a:p>
          <a:p>
            <a:endParaRPr lang="pt-BR" sz="2400" dirty="0"/>
          </a:p>
          <a:p>
            <a:r>
              <a:rPr lang="pt-BR" sz="2400" dirty="0"/>
              <a:t>BRASIL. MINISTÉRIO DA SAÚDE. Secretaria de Atenção à Saúde. Departamento de Atenção Especializada e Temática</a:t>
            </a:r>
            <a:r>
              <a:rPr lang="pt-BR" sz="2400" b="1" dirty="0"/>
              <a:t>. Linha de cuidado para a atenção às pessoas com transtornos do espectro do autismo e suas famílias na Rede de Atenção Psicossocial do Sistema Único de Saúde</a:t>
            </a:r>
            <a:r>
              <a:rPr lang="pt-BR" sz="2400" dirty="0"/>
              <a:t> / Ministério da Saúde, Secretaria de Atenção à Saúde, Departamento de Atenção Especializada e Temática – Brasília: Ministério da Saúde, 2015.</a:t>
            </a: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408572548"/>
              </p:ext>
            </p:extLst>
          </p:nvPr>
        </p:nvGraphicFramePr>
        <p:xfrm>
          <a:off x="12509565" y="11109639"/>
          <a:ext cx="9473275" cy="6194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100381649"/>
              </p:ext>
            </p:extLst>
          </p:nvPr>
        </p:nvGraphicFramePr>
        <p:xfrm>
          <a:off x="12572270" y="18641274"/>
          <a:ext cx="9131592" cy="4600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1841800910"/>
              </p:ext>
            </p:extLst>
          </p:nvPr>
        </p:nvGraphicFramePr>
        <p:xfrm>
          <a:off x="396206" y="22147195"/>
          <a:ext cx="10312911" cy="6528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505</Words>
  <Application>Microsoft Office PowerPoint</Application>
  <PresentationFormat>Personalizar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rh01</cp:lastModifiedBy>
  <cp:revision>15</cp:revision>
  <dcterms:created xsi:type="dcterms:W3CDTF">2025-09-30T13:28:19Z</dcterms:created>
  <dcterms:modified xsi:type="dcterms:W3CDTF">2025-11-14T15:11:32Z</dcterms:modified>
</cp:coreProperties>
</file>