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8286413" cy="10287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1"/>
    <p:restoredTop sz="95033" autoAdjust="0"/>
  </p:normalViewPr>
  <p:slideViewPr>
    <p:cSldViewPr>
      <p:cViewPr varScale="1">
        <p:scale>
          <a:sx n="73" d="100"/>
          <a:sy n="73" d="100"/>
        </p:scale>
        <p:origin x="-594" y="-90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8B6C2-4414-44CB-83CF-D3A4807D26E2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C1932-1C8B-42CE-9510-D28C72C158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074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C1932-1C8B-42CE-9510-D28C72C1587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119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482" y="3195640"/>
            <a:ext cx="15543451" cy="220503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2963" y="5829300"/>
            <a:ext cx="12800489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6515300" y="411959"/>
            <a:ext cx="8225712" cy="87772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828641" y="411959"/>
            <a:ext cx="24381884" cy="87772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502" y="6610352"/>
            <a:ext cx="15543451" cy="20431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4502" y="4360070"/>
            <a:ext cx="15543451" cy="22502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28643" y="2400302"/>
            <a:ext cx="16302211" cy="67889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8435626" y="2400302"/>
            <a:ext cx="16305385" cy="67889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322" y="2302670"/>
            <a:ext cx="8079675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4322" y="3262313"/>
            <a:ext cx="8079675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89246" y="2302670"/>
            <a:ext cx="8082849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89246" y="3262313"/>
            <a:ext cx="8082849" cy="5926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2" y="409575"/>
            <a:ext cx="6016104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9480" y="409577"/>
            <a:ext cx="10222613" cy="87796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322" y="2152652"/>
            <a:ext cx="6016104" cy="70365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265" y="7200900"/>
            <a:ext cx="10971848" cy="8501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584265" y="919163"/>
            <a:ext cx="10971848" cy="6172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84265" y="8051007"/>
            <a:ext cx="10971848" cy="12072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99A3-F29C-4B2A-9407-130559C812EA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D9E5-9362-4390-A61E-0DF166ECDE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321" y="2400302"/>
            <a:ext cx="16457772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14321" y="9534527"/>
            <a:ext cx="426683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99A3-F29C-4B2A-9407-130559C812EA}" type="datetimeFigureOut">
              <a:rPr lang="pt-BR" smtClean="0"/>
              <a:pPr/>
              <a:t>05/11/2025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247859" y="9534527"/>
            <a:ext cx="57906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D9E5-9362-4390-A61E-0DF166ECDEB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 descr="C:\Users\rao656402\Desktop\ppt1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-4763"/>
            <a:ext cx="18294350" cy="102965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30" y="2695228"/>
            <a:ext cx="5692485" cy="2114178"/>
          </a:xfrm>
          <a:prstGeom prst="rect">
            <a:avLst/>
          </a:prstGeom>
          <a:noFill/>
        </p:spPr>
      </p:pic>
      <p:pic>
        <p:nvPicPr>
          <p:cNvPr id="2051" name="Picture 3" descr="C:\Users\rao656402\Desktop\logos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7261" y="8580538"/>
            <a:ext cx="8239041" cy="595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8910" y="1749228"/>
            <a:ext cx="11289255" cy="20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pt-BR" sz="4400" b="1" dirty="0">
                <a:solidFill>
                  <a:schemeClr val="bg1"/>
                </a:solidFill>
                <a:latin typeface="Montserrat"/>
                <a:sym typeface="Montserrat"/>
              </a:rPr>
              <a:t>Inovação Simples, Resultados Reais: </a:t>
            </a:r>
          </a:p>
          <a:p>
            <a:pPr>
              <a:lnSpc>
                <a:spcPts val="5599"/>
              </a:lnSpc>
              <a:spcBef>
                <a:spcPct val="0"/>
              </a:spcBef>
            </a:pPr>
            <a:r>
              <a:rPr lang="pt-BR" sz="3200" dirty="0">
                <a:solidFill>
                  <a:schemeClr val="bg1"/>
                </a:solidFill>
                <a:latin typeface="Montserrat"/>
                <a:sym typeface="Montserrat"/>
              </a:rPr>
              <a:t>A Experiência do Gestor Unificado de Informações na Regulação de Saúde em Pernambuco</a:t>
            </a:r>
            <a:endParaRPr lang="en-US" sz="4000" dirty="0">
              <a:solidFill>
                <a:schemeClr val="bg1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8910" y="4495428"/>
            <a:ext cx="11807503" cy="1846659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algn="just"/>
            <a:r>
              <a:rPr lang="pt-BR" sz="20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Simonelly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Ferreira Vilela, </a:t>
            </a:r>
          </a:p>
          <a:p>
            <a:pPr algn="just"/>
            <a:r>
              <a:rPr lang="pt-BR" sz="2000" dirty="0" err="1">
                <a:solidFill>
                  <a:schemeClr val="bg1"/>
                </a:solidFill>
                <a:latin typeface="Montserrat"/>
                <a:sym typeface="Montserrat"/>
              </a:rPr>
              <a:t>N</a:t>
            </a:r>
            <a:r>
              <a:rPr lang="pt-BR" sz="2000" dirty="0" err="1">
                <a:solidFill>
                  <a:schemeClr val="bg1"/>
                </a:solidFill>
                <a:latin typeface="Montserrat"/>
              </a:rPr>
              <a:t>oemy</a:t>
            </a:r>
            <a:r>
              <a:rPr lang="pt-BR" sz="2000" dirty="0">
                <a:solidFill>
                  <a:schemeClr val="bg1"/>
                </a:solidFill>
                <a:latin typeface="Montserrat"/>
              </a:rPr>
              <a:t> Alencar Cavalcanti Gomes,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ontserrat"/>
              </a:rPr>
              <a:t>Guilherme Augusto Torres Ferreira,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ontserrat"/>
              </a:rPr>
              <a:t>Marcella Milena Chagas Santos,</a:t>
            </a:r>
          </a:p>
          <a:p>
            <a:pPr algn="just"/>
            <a:r>
              <a:rPr lang="pt-BR" sz="2000" dirty="0" err="1">
                <a:solidFill>
                  <a:schemeClr val="bg1"/>
                </a:solidFill>
                <a:latin typeface="Montserrat"/>
              </a:rPr>
              <a:t>Tamine</a:t>
            </a:r>
            <a:r>
              <a:rPr lang="pt-BR" sz="2000" dirty="0">
                <a:solidFill>
                  <a:schemeClr val="bg1"/>
                </a:solidFill>
                <a:latin typeface="Montserrat"/>
              </a:rPr>
              <a:t> Poliane Mota Miranda,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Montserrat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ontserrat"/>
              </a:rPr>
              <a:t>Bruno Rodrigo Cunha de Abreu,</a:t>
            </a:r>
          </a:p>
          <a:p>
            <a:pPr algn="just"/>
            <a:r>
              <a:rPr lang="sv-SE" sz="2000" dirty="0">
                <a:solidFill>
                  <a:schemeClr val="bg1"/>
                </a:solidFill>
                <a:latin typeface="Montserrat"/>
              </a:rPr>
              <a:t>Mayara Magda de Andrade Alves,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ontserrat"/>
              </a:rPr>
              <a:t>Mirella Dantas Costa Mendes, 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Montserrat"/>
              </a:rPr>
              <a:t>Bruna Rafaela Dornelas de A. Lima Monteiro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7507586-F6B1-41F2-03EB-4729D7F6A8F7}"/>
              </a:ext>
            </a:extLst>
          </p:cNvPr>
          <p:cNvSpPr txBox="1"/>
          <p:nvPr/>
        </p:nvSpPr>
        <p:spPr>
          <a:xfrm>
            <a:off x="6407918" y="6164386"/>
            <a:ext cx="11664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Instituições</a:t>
            </a:r>
            <a:r>
              <a:rPr lang="en-US" sz="1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algn="l">
              <a:spcBef>
                <a:spcPct val="0"/>
              </a:spcBef>
            </a:pPr>
            <a:r>
              <a:rPr lang="en-US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Gerência</a:t>
            </a: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Regulação</a:t>
            </a: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Cirurgias</a:t>
            </a: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Eletivas</a:t>
            </a: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lang="en-US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Diretoria</a:t>
            </a: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Geral de </a:t>
            </a:r>
            <a:r>
              <a:rPr lang="en-US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Ações</a:t>
            </a: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Estratégicas</a:t>
            </a:r>
            <a:endParaRPr lang="en-US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spcBef>
                <a:spcPct val="0"/>
              </a:spcBef>
            </a:pPr>
            <a:r>
              <a:rPr lang="en-US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Secretaria</a:t>
            </a: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Executiva</a:t>
            </a: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Regulação</a:t>
            </a: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/ </a:t>
            </a:r>
            <a:r>
              <a:rPr lang="en-US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SES</a:t>
            </a:r>
            <a:r>
              <a:rPr lang="en-US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PE</a:t>
            </a:r>
            <a:br>
              <a:rPr lang="en-US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Agência</a:t>
            </a:r>
            <a:r>
              <a:rPr lang="en-US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Tecnologia</a:t>
            </a:r>
            <a:r>
              <a:rPr lang="en-US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18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Informação</a:t>
            </a:r>
            <a:r>
              <a:rPr lang="en-US" sz="1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de Pernambuco</a:t>
            </a:r>
            <a:endParaRPr lang="en-US" sz="1800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ED2D6F3-A832-897A-4ADD-31BBD2CF0F43}"/>
              </a:ext>
            </a:extLst>
          </p:cNvPr>
          <p:cNvSpPr txBox="1"/>
          <p:nvPr/>
        </p:nvSpPr>
        <p:spPr>
          <a:xfrm>
            <a:off x="6407918" y="412609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Autores</a:t>
            </a:r>
            <a:r>
              <a:rPr lang="en-US" sz="1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7" name="TextBox 3"/>
          <p:cNvSpPr txBox="1"/>
          <p:nvPr/>
        </p:nvSpPr>
        <p:spPr>
          <a:xfrm>
            <a:off x="7950794" y="4019835"/>
            <a:ext cx="9341528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7200" b="1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 lang="pt-BR" sz="7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11051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APRENDIZADO E ANÁLISE CRÍTICA</a:t>
            </a:r>
            <a:endParaRPr lang="pt-BR" sz="3600" dirty="0"/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6EAEAE7-5AB1-8489-A057-B38361AD7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81" t="20277" r="15238" b="53782"/>
          <a:stretch>
            <a:fillRect/>
          </a:stretch>
        </p:blipFill>
        <p:spPr>
          <a:xfrm>
            <a:off x="14471798" y="6223620"/>
            <a:ext cx="2448272" cy="294201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1CB1E9EB-9459-66DC-4A91-C7BD69EC1ECB}"/>
              </a:ext>
            </a:extLst>
          </p:cNvPr>
          <p:cNvSpPr/>
          <p:nvPr/>
        </p:nvSpPr>
        <p:spPr>
          <a:xfrm>
            <a:off x="3493616" y="1943435"/>
            <a:ext cx="13930510" cy="197593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01B57E50-9753-5FF5-56A9-1095D51546B7}"/>
              </a:ext>
            </a:extLst>
          </p:cNvPr>
          <p:cNvSpPr txBox="1"/>
          <p:nvPr/>
        </p:nvSpPr>
        <p:spPr>
          <a:xfrm>
            <a:off x="3928232" y="2214542"/>
            <a:ext cx="13234466" cy="1437958"/>
          </a:xfrm>
          <a:prstGeom prst="rect">
            <a:avLst/>
          </a:prstGeom>
          <a:solidFill>
            <a:schemeClr val="bg1"/>
          </a:solidFill>
          <a:ln/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Superar fragilidades nas informações em saúde é primordial ao aprimoramento gerencial. O avanço pode ser feito com iniciativas </a:t>
            </a:r>
            <a:r>
              <a:rPr lang="pt-BR" sz="24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simples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mas </a:t>
            </a:r>
            <a:r>
              <a:rPr lang="pt-BR" sz="24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efetivas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que consolidem serviços mais </a:t>
            </a:r>
            <a:r>
              <a:rPr lang="pt-BR" sz="24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eficientes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CC3D3783-3E7B-0B2E-3965-CB7E6C680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0" t="20277" r="54762" b="53782"/>
          <a:stretch>
            <a:fillRect/>
          </a:stretch>
        </p:blipFill>
        <p:spPr>
          <a:xfrm rot="21010253">
            <a:off x="71070" y="1282073"/>
            <a:ext cx="4423886" cy="547714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53E875DC-C215-0159-4FC6-CB873B3D3A8A}"/>
              </a:ext>
            </a:extLst>
          </p:cNvPr>
          <p:cNvSpPr/>
          <p:nvPr/>
        </p:nvSpPr>
        <p:spPr>
          <a:xfrm>
            <a:off x="3493616" y="4038092"/>
            <a:ext cx="13930510" cy="151499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837B6B83-ACB5-8B81-3836-C43574EB3185}"/>
              </a:ext>
            </a:extLst>
          </p:cNvPr>
          <p:cNvSpPr txBox="1"/>
          <p:nvPr/>
        </p:nvSpPr>
        <p:spPr>
          <a:xfrm>
            <a:off x="3829620" y="4300729"/>
            <a:ext cx="13234466" cy="976293"/>
          </a:xfrm>
          <a:prstGeom prst="rect">
            <a:avLst/>
          </a:prstGeom>
          <a:solidFill>
            <a:schemeClr val="bg1"/>
          </a:solidFill>
          <a:ln/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lvl="0" indent="0" algn="ctr">
              <a:lnSpc>
                <a:spcPts val="3600"/>
              </a:lnSpc>
              <a:spcBef>
                <a:spcPct val="0"/>
              </a:spcBef>
              <a:defRPr sz="2800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sym typeface="Montserrat"/>
              </a:rPr>
              <a:t>A </a:t>
            </a:r>
            <a:r>
              <a:rPr lang="pt-BR" sz="2400" b="1" dirty="0">
                <a:solidFill>
                  <a:srgbClr val="C00000"/>
                </a:solidFill>
                <a:sym typeface="Montserrat"/>
              </a:rPr>
              <a:t>ação intersetorial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sym typeface="Montserrat"/>
              </a:rPr>
              <a:t>viabiliza intercâmbio de saberes, ações coordenadas, inovações de processos, e aprimora tecnologias em uso. 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69A2B2CF-4EA2-690E-D2BD-A043758E53C8}"/>
              </a:ext>
            </a:extLst>
          </p:cNvPr>
          <p:cNvSpPr/>
          <p:nvPr/>
        </p:nvSpPr>
        <p:spPr>
          <a:xfrm>
            <a:off x="3276231" y="6418174"/>
            <a:ext cx="10225136" cy="2047937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extBox 6"/>
          <p:cNvSpPr txBox="1"/>
          <p:nvPr/>
        </p:nvSpPr>
        <p:spPr>
          <a:xfrm>
            <a:off x="3924303" y="7001313"/>
            <a:ext cx="10151318" cy="1899623"/>
          </a:xfrm>
          <a:prstGeom prst="rect">
            <a:avLst/>
          </a:prstGeom>
          <a:solidFill>
            <a:schemeClr val="bg1"/>
          </a:solidFill>
          <a:ln/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lvl="0" indent="0" algn="ctr">
              <a:lnSpc>
                <a:spcPts val="3600"/>
              </a:lnSpc>
              <a:spcBef>
                <a:spcPct val="0"/>
              </a:spcBef>
              <a:defRPr sz="2400" b="1">
                <a:solidFill>
                  <a:schemeClr val="tx2">
                    <a:lumMod val="50000"/>
                  </a:schemeClr>
                </a:solidFill>
                <a:latin typeface="Montserrat"/>
                <a:ea typeface="Montserrat"/>
                <a:cs typeface="Montserra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>
                <a:sym typeface="Montserrat"/>
              </a:rPr>
              <a:t>Apesar do desafio de adequar linguagens de diferentes áreas e compatibilizar necessidades e possibilidades técnicas, o processo aprimorou a regulação em prol dos usuários, estimulando melhorias contínuas.</a:t>
            </a:r>
            <a:endParaRPr lang="en-US" dirty="0"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43006" y="3847356"/>
            <a:ext cx="10238841" cy="279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</a:t>
            </a:r>
          </a:p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RECOMENDAÇÕES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1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CONCLUSÃO E/OU </a:t>
            </a:r>
            <a:r>
              <a:rPr lang="en-US" sz="32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RECOMENDAÇÕES</a:t>
            </a:r>
            <a:endParaRPr lang="en-US" sz="32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9F9FDC9B-0118-4E7C-6481-1BC344197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289" y="2263180"/>
            <a:ext cx="18310511" cy="65624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43006" y="4449666"/>
            <a:ext cx="10238841" cy="134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AGRADECIMENTOS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22326" y="5935588"/>
            <a:ext cx="16666814" cy="1349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3600"/>
              </a:lnSpc>
              <a:spcBef>
                <a:spcPct val="0"/>
              </a:spcBef>
            </a:pPr>
            <a:r>
              <a:rPr lang="pt-BR" sz="2400" dirty="0"/>
              <a:t>Agradecemos o apoio da chefia imediata – Diretoria Geral de Ações Estratégicas –, e da Secretaria Executiva de Transformação Digital da Administração e da equipe da Liga Digital, pelo empenho, colaboração e disponibilidade em desenvolver uma ferramenta alinhada às necessidades e orientações da equipe da área de Saúde, composta por profissionais não especializados em tecnologia.</a:t>
            </a:r>
            <a:endParaRPr lang="en-US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AGRADECIMENTOS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870" y="2335188"/>
            <a:ext cx="5692485" cy="2114178"/>
          </a:xfrm>
          <a:prstGeom prst="rect">
            <a:avLst/>
          </a:prstGeom>
          <a:noFill/>
        </p:spPr>
      </p:pic>
      <p:sp>
        <p:nvSpPr>
          <p:cNvPr id="9" name="TextBox 6"/>
          <p:cNvSpPr txBox="1"/>
          <p:nvPr/>
        </p:nvSpPr>
        <p:spPr>
          <a:xfrm>
            <a:off x="6222008" y="4775182"/>
            <a:ext cx="6665614" cy="131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OBRIGADA!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322861" y="6439644"/>
            <a:ext cx="9140825" cy="1674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4246"/>
              </a:lnSpc>
            </a:pPr>
            <a:r>
              <a:rPr lang="en-US" sz="32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Simonelly</a:t>
            </a:r>
            <a:r>
              <a:rPr lang="en-US" sz="3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Vilela</a:t>
            </a:r>
          </a:p>
          <a:p>
            <a:pPr algn="ctr">
              <a:lnSpc>
                <a:spcPts val="4246"/>
              </a:lnSpc>
            </a:pPr>
            <a:r>
              <a:rPr lang="en-US" sz="24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Gerência</a:t>
            </a:r>
            <a:r>
              <a:rPr lang="en-US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Regulação</a:t>
            </a:r>
            <a:r>
              <a:rPr lang="en-US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Cirurgias</a:t>
            </a:r>
            <a:r>
              <a:rPr lang="en-US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Eletivas</a:t>
            </a:r>
            <a:r>
              <a:rPr lang="en-US" sz="24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DGAE/SES-PE</a:t>
            </a:r>
          </a:p>
          <a:p>
            <a:pPr algn="ctr">
              <a:lnSpc>
                <a:spcPts val="4246"/>
              </a:lnSpc>
            </a:pPr>
            <a:r>
              <a:rPr lang="en-US" sz="32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simonellyvilela@gmail.com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4583F9-39F0-D49E-268E-79231120AE7A}"/>
              </a:ext>
            </a:extLst>
          </p:cNvPr>
          <p:cNvSpPr txBox="1"/>
          <p:nvPr/>
        </p:nvSpPr>
        <p:spPr>
          <a:xfrm>
            <a:off x="8927182" y="4404836"/>
            <a:ext cx="900100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4800" b="1" dirty="0">
                <a:solidFill>
                  <a:srgbClr val="FDFDFE"/>
                </a:solidFill>
                <a:latin typeface="Montserrat"/>
                <a:sym typeface="Montserrat"/>
              </a:rPr>
              <a:t>PERÍODO DE REALIZAÇÃO/</a:t>
            </a:r>
          </a:p>
          <a:p>
            <a:pPr algn="just"/>
            <a:r>
              <a:rPr lang="pt-BR" sz="4800" b="1" dirty="0">
                <a:solidFill>
                  <a:srgbClr val="FDFDFE"/>
                </a:solidFill>
                <a:latin typeface="Montserrat"/>
                <a:sym typeface="Montserrat"/>
              </a:rPr>
              <a:t>OBJETO DA EXPERIÊNCIA</a:t>
            </a: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06302" y="2145435"/>
            <a:ext cx="15976354" cy="457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pt-BR" sz="24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projeto foi Iniciado em maio de 2024, com execução em curso.</a:t>
            </a: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pt-BR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pt-BR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pt-BR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pt-BR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pt-BR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pt-BR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pt-BR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pt-BR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pt-BR" sz="24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73256DF5-919D-61B3-FC08-122E448B736C}"/>
              </a:ext>
            </a:extLst>
          </p:cNvPr>
          <p:cNvSpPr txBox="1"/>
          <p:nvPr/>
        </p:nvSpPr>
        <p:spPr>
          <a:xfrm>
            <a:off x="1222327" y="111711"/>
            <a:ext cx="705678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FDFDFE"/>
                </a:solidFill>
                <a:latin typeface="Montserrat"/>
                <a:sym typeface="Montserrat"/>
              </a:rPr>
              <a:t>PERÍODO DE REALIZAÇÃO/</a:t>
            </a:r>
          </a:p>
          <a:p>
            <a:r>
              <a:rPr lang="en-US" sz="3600" dirty="0">
                <a:solidFill>
                  <a:srgbClr val="FDFDFE"/>
                </a:solidFill>
                <a:latin typeface="Montserrat"/>
                <a:sym typeface="Montserrat"/>
              </a:rPr>
              <a:t>OBJETO DA EXPERIÊNCIA</a:t>
            </a:r>
            <a:endParaRPr lang="en-US" sz="3600" dirty="0">
              <a:solidFill>
                <a:srgbClr val="FDFDFE"/>
              </a:solidFill>
              <a:latin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3E79758-6862-4017-D4A2-8BD3F4915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468" b="19504"/>
          <a:stretch>
            <a:fillRect/>
          </a:stretch>
        </p:blipFill>
        <p:spPr>
          <a:xfrm>
            <a:off x="3881910" y="2925912"/>
            <a:ext cx="10225137" cy="322925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39BBFDB-7F4B-FF7A-AD3A-273E8BA3EB43}"/>
              </a:ext>
            </a:extLst>
          </p:cNvPr>
          <p:cNvSpPr txBox="1"/>
          <p:nvPr/>
        </p:nvSpPr>
        <p:spPr>
          <a:xfrm>
            <a:off x="2878510" y="7701804"/>
            <a:ext cx="13177464" cy="9889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pt-BR" sz="2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Base de dados de regulação e sistema de gerenciamento de cirurgias eletivas da Secretaria Estadual de Saúde de Pernambuco.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CEECD9D-88DC-6E93-CEC8-131F3B9C2DB4}"/>
              </a:ext>
            </a:extLst>
          </p:cNvPr>
          <p:cNvSpPr txBox="1"/>
          <p:nvPr/>
        </p:nvSpPr>
        <p:spPr>
          <a:xfrm>
            <a:off x="6334894" y="6943700"/>
            <a:ext cx="5904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OBJETO DA EXPERIÊNCIA</a:t>
            </a:r>
            <a:endParaRPr lang="pt-BR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9400" y="4549656"/>
            <a:ext cx="6202174" cy="1341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69"/>
              </a:lnSpc>
              <a:spcBef>
                <a:spcPct val="0"/>
              </a:spcBef>
            </a:pPr>
            <a:r>
              <a:rPr lang="en-US" sz="8049" b="1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110407"/>
            <a:ext cx="18286413" cy="8497200"/>
            <a:chOff x="0" y="-38100"/>
            <a:chExt cx="4846134" cy="22379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OBJETIVOS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3B64FB37-D601-45B1-FDDB-4B6E1CCF2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0699" y="1940940"/>
            <a:ext cx="6250245" cy="556625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455D3B2-EBC4-AF46-2913-853580EB33DF}"/>
              </a:ext>
            </a:extLst>
          </p:cNvPr>
          <p:cNvSpPr txBox="1"/>
          <p:nvPr/>
        </p:nvSpPr>
        <p:spPr>
          <a:xfrm>
            <a:off x="502828" y="5208876"/>
            <a:ext cx="864037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Aprimorar o gerenciamento das filas de cirurgia eletiva em Pernambuco;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961BE68-2648-A079-2F20-ABD3E9CDADD4}"/>
              </a:ext>
            </a:extLst>
          </p:cNvPr>
          <p:cNvSpPr txBox="1"/>
          <p:nvPr/>
        </p:nvSpPr>
        <p:spPr>
          <a:xfrm>
            <a:off x="502828" y="3404226"/>
            <a:ext cx="832549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Assegurar confiabilidade e rastreabilidade às informações;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391172A-D345-215F-43D4-B3EC46E6F867}"/>
              </a:ext>
            </a:extLst>
          </p:cNvPr>
          <p:cNvSpPr txBox="1"/>
          <p:nvPr/>
        </p:nvSpPr>
        <p:spPr>
          <a:xfrm>
            <a:off x="1654374" y="7048565"/>
            <a:ext cx="1099422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Subsidiar e agilizar a tomada de decisão e orientar políticas regionalizadas em acordo às demandas reais;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CB828606-C067-75E9-A536-2670F30C6295}"/>
              </a:ext>
            </a:extLst>
          </p:cNvPr>
          <p:cNvSpPr txBox="1"/>
          <p:nvPr/>
        </p:nvSpPr>
        <p:spPr>
          <a:xfrm>
            <a:off x="1654374" y="1652640"/>
            <a:ext cx="1019632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3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Introduzir a automação nos processos regulatórios.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61FF7D37-042E-D677-0794-10889C396407}"/>
              </a:ext>
            </a:extLst>
          </p:cNvPr>
          <p:cNvSpPr/>
          <p:nvPr/>
        </p:nvSpPr>
        <p:spPr>
          <a:xfrm>
            <a:off x="14285889" y="4328023"/>
            <a:ext cx="909690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xmlns="" id="{439F8254-AF37-B471-A977-B17469C7AA7D}"/>
              </a:ext>
            </a:extLst>
          </p:cNvPr>
          <p:cNvCxnSpPr>
            <a:cxnSpLocks/>
            <a:endCxn id="17" idx="3"/>
          </p:cNvCxnSpPr>
          <p:nvPr/>
        </p:nvCxnSpPr>
        <p:spPr>
          <a:xfrm flipH="1" flipV="1">
            <a:off x="11850699" y="2252805"/>
            <a:ext cx="2620659" cy="246713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xmlns="" id="{4A85E8D6-4409-BD34-987E-B24688F4FFC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8828320" y="4004391"/>
            <a:ext cx="5643038" cy="71555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xmlns="" id="{1BCEFB93-9768-C031-3793-B4065DA55B94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9143206" y="4719941"/>
            <a:ext cx="5328152" cy="10891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xmlns="" id="{D39A4AC4-DCB1-120F-442C-EEBC0EA497A0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12648600" y="4719941"/>
            <a:ext cx="1822758" cy="320578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  <p:sp>
        <p:nvSpPr>
          <p:cNvPr id="6" name="TextBox 3"/>
          <p:cNvSpPr txBox="1"/>
          <p:nvPr/>
        </p:nvSpPr>
        <p:spPr>
          <a:xfrm>
            <a:off x="7696200" y="3919364"/>
            <a:ext cx="9694229" cy="2790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4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1D76F9B6-E85C-B7F8-D3E9-04D577ABBB49}"/>
              </a:ext>
            </a:extLst>
          </p:cNvPr>
          <p:cNvSpPr txBox="1"/>
          <p:nvPr/>
        </p:nvSpPr>
        <p:spPr>
          <a:xfrm>
            <a:off x="1150318" y="-258013"/>
            <a:ext cx="14442513" cy="120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69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DF868561-63D9-3017-80B1-DCB8AFC36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06" y="1469881"/>
            <a:ext cx="11025515" cy="806610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F18070FB-ECC4-292C-529D-8A6CE9F9C4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2974" y="1463582"/>
            <a:ext cx="6801233" cy="803452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5CD6FE5B-4461-BF9C-C81C-135D931B06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5897" y="5719564"/>
            <a:ext cx="114310" cy="6096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BC80CA7A-2D45-464F-1BF3-82EB0349C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8527" y="6069647"/>
            <a:ext cx="114310" cy="60965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5FF1B23F-D001-5591-9D52-06863F2B91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6662" y="5071492"/>
            <a:ext cx="617273" cy="548688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4E00753A-9A90-9456-4515-C5AB85D4BD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347" y="5161408"/>
            <a:ext cx="617273" cy="548688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xmlns="" id="{F511A2B9-718C-CCB8-74E0-1951C2BC6C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38" y="7879804"/>
            <a:ext cx="617273" cy="548688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BC1AE75B-829B-B6E1-71DB-DDF06B4600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9036" y="8023820"/>
            <a:ext cx="617273" cy="548688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F783D7D1-9018-E1C6-8E04-136D8BECCC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0213" y="8123665"/>
            <a:ext cx="228620" cy="60965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9C385595-CBD4-727A-D7DB-F1612030E6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6084" y="8848467"/>
            <a:ext cx="228620" cy="609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1198" y="4549656"/>
            <a:ext cx="7570376" cy="1314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1269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DFDFE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</a:p>
        </p:txBody>
      </p:sp>
      <p:pic>
        <p:nvPicPr>
          <p:cNvPr id="5" name="Picture 2" descr="C:\Users\rao656402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302" y="4253458"/>
            <a:ext cx="5692485" cy="2114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o656402\Desktop\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5054" y="-41076"/>
            <a:ext cx="10511359" cy="10472092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1317345"/>
            <a:ext cx="18286413" cy="8352539"/>
            <a:chOff x="0" y="0"/>
            <a:chExt cx="4846134" cy="2199846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846134" cy="2199846"/>
            </a:xfrm>
            <a:custGeom>
              <a:avLst/>
              <a:gdLst/>
              <a:ahLst/>
              <a:cxnLst/>
              <a:rect l="l" t="t" r="r" b="b"/>
              <a:pathLst>
                <a:path w="4846134" h="2199846">
                  <a:moveTo>
                    <a:pt x="0" y="0"/>
                  </a:moveTo>
                  <a:lnTo>
                    <a:pt x="4846134" y="0"/>
                  </a:lnTo>
                  <a:lnTo>
                    <a:pt x="4846134" y="2199846"/>
                  </a:lnTo>
                  <a:lnTo>
                    <a:pt x="0" y="2199846"/>
                  </a:lnTo>
                  <a:close/>
                </a:path>
              </a:pathLst>
            </a:custGeom>
            <a:solidFill>
              <a:srgbClr val="FDFDF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0" y="-38100"/>
              <a:ext cx="4846134" cy="2237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5FAE65DD-5258-FC7E-1BA0-23BE3E11585B}"/>
              </a:ext>
            </a:extLst>
          </p:cNvPr>
          <p:cNvSpPr txBox="1"/>
          <p:nvPr/>
        </p:nvSpPr>
        <p:spPr>
          <a:xfrm>
            <a:off x="10656303" y="390972"/>
            <a:ext cx="76301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>
                <a:solidFill>
                  <a:schemeClr val="bg1"/>
                </a:solidFill>
              </a:rPr>
              <a:t>Congresso Pernambucano de Inovação &amp; Integração em Saúde - CPIIS </a:t>
            </a:r>
          </a:p>
          <a:p>
            <a:pPr marL="0" lvl="0" indent="0">
              <a:lnSpc>
                <a:spcPts val="2446"/>
              </a:lnSpc>
              <a:spcBef>
                <a:spcPct val="0"/>
              </a:spcBef>
            </a:pP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>
                <a:solidFill>
                  <a:schemeClr val="bg1"/>
                </a:solidFill>
              </a:rPr>
              <a:t> Mostra Pernambucana de Experiências Exitosas em Saúde (MEX-SAÚDE PE)</a:t>
            </a:r>
            <a:endParaRPr lang="en-US" b="1" dirty="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9" name="Picture 2" descr="C:\Users\rao656402\Desktop\logo.png"/>
          <p:cNvPicPr>
            <a:picLocks noChangeAspect="1" noChangeArrowheads="1"/>
          </p:cNvPicPr>
          <p:nvPr/>
        </p:nvPicPr>
        <p:blipFill>
          <a:blip r:embed="rId3" cstate="print"/>
          <a:srcRect r="72171" b="-13624"/>
          <a:stretch>
            <a:fillRect/>
          </a:stretch>
        </p:blipFill>
        <p:spPr bwMode="auto">
          <a:xfrm>
            <a:off x="9863286" y="246956"/>
            <a:ext cx="664815" cy="100811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AC1B0C-74BA-3BB4-EA85-5D1C0DE92037}"/>
              </a:ext>
            </a:extLst>
          </p:cNvPr>
          <p:cNvSpPr txBox="1"/>
          <p:nvPr/>
        </p:nvSpPr>
        <p:spPr>
          <a:xfrm>
            <a:off x="1222326" y="393237"/>
            <a:ext cx="1444251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dirty="0">
                <a:solidFill>
                  <a:srgbClr val="FDFDFE"/>
                </a:solidFill>
                <a:latin typeface="Montserrat"/>
                <a:ea typeface="Montserrat Bold"/>
                <a:cs typeface="Montserrat Bold"/>
                <a:sym typeface="Montserrat Bold"/>
              </a:rPr>
              <a:t>RESULTADOS</a:t>
            </a:r>
            <a:endParaRPr lang="en-US" sz="3600" dirty="0">
              <a:solidFill>
                <a:srgbClr val="FDFDFE"/>
              </a:solidFill>
              <a:latin typeface="Montserrat"/>
              <a:ea typeface="Montserrat Bold"/>
              <a:cs typeface="Montserrat Bold"/>
            </a:endParaRPr>
          </a:p>
        </p:txBody>
      </p:sp>
      <p:pic>
        <p:nvPicPr>
          <p:cNvPr id="11" name="Picture 3" descr="C:\Users\rao656402\Desktop\logo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5494" y="9706022"/>
            <a:ext cx="5760640" cy="416303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F2F19DC-6ED6-2F6A-E630-7F9D07B37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2" t="25633" r="75294" b="1004"/>
          <a:stretch>
            <a:fillRect/>
          </a:stretch>
        </p:blipFill>
        <p:spPr>
          <a:xfrm>
            <a:off x="286222" y="2767236"/>
            <a:ext cx="1585681" cy="5231910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EB609A99-D6BC-50BE-5C94-3DC16BC6ED96}"/>
              </a:ext>
            </a:extLst>
          </p:cNvPr>
          <p:cNvCxnSpPr>
            <a:cxnSpLocks/>
          </p:cNvCxnSpPr>
          <p:nvPr/>
        </p:nvCxnSpPr>
        <p:spPr>
          <a:xfrm>
            <a:off x="2083137" y="2951249"/>
            <a:ext cx="0" cy="495222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7395F9C-77A9-920F-59A6-82B6DBB9D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66" y="1687116"/>
            <a:ext cx="15629592" cy="75557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518</Words>
  <Application>Microsoft Office PowerPoint</Application>
  <PresentationFormat>Personalizar</PresentationFormat>
  <Paragraphs>70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leaodonorte</cp:lastModifiedBy>
  <cp:revision>33</cp:revision>
  <dcterms:created xsi:type="dcterms:W3CDTF">2025-09-29T18:47:39Z</dcterms:created>
  <dcterms:modified xsi:type="dcterms:W3CDTF">2025-11-05T12:14:10Z</dcterms:modified>
</cp:coreProperties>
</file>