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1878" y="-1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30607" y="10198717"/>
            <a:ext cx="9678509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72528" y="11797008"/>
            <a:ext cx="9649072" cy="27267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Esclarecer o fluxo do Centro de Testagem e Aconselhamento e do Serviço de Atendimento Especializado- CTA/SAE aos municípios da VIII Regional de Saúde.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18756" y="10300016"/>
            <a:ext cx="9531052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908374" y="4199897"/>
            <a:ext cx="20882320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5400" b="1" i="0" dirty="0">
                <a:solidFill>
                  <a:srgbClr val="0089CD"/>
                </a:solidFill>
                <a:effectLst/>
                <a:latin typeface="Montserrat" panose="00000500000000000000" pitchFamily="2" charset="0"/>
              </a:rPr>
              <a:t>Fortalecimento da rede de cuidado a pessoas com </a:t>
            </a:r>
            <a:r>
              <a:rPr lang="pt-BR" sz="5400" b="1" i="0" dirty="0" err="1">
                <a:solidFill>
                  <a:srgbClr val="0089CD"/>
                </a:solidFill>
                <a:effectLst/>
                <a:latin typeface="Montserrat" panose="00000500000000000000" pitchFamily="2" charset="0"/>
              </a:rPr>
              <a:t>ISTs</a:t>
            </a:r>
            <a:r>
              <a:rPr lang="pt-BR" sz="5400" b="1" i="0" dirty="0">
                <a:solidFill>
                  <a:srgbClr val="0089CD"/>
                </a:solidFill>
                <a:effectLst/>
                <a:latin typeface="Montserrat" panose="00000500000000000000" pitchFamily="2" charset="0"/>
              </a:rPr>
              <a:t>: integração dos municípios da VIII Regional de Saúde ao serviço de Referência</a:t>
            </a:r>
          </a:p>
          <a:p>
            <a:pPr algn="just"/>
            <a:br>
              <a:rPr lang="pt-BR" sz="5400" b="0" i="0" dirty="0">
                <a:solidFill>
                  <a:srgbClr val="0C2856"/>
                </a:solidFill>
                <a:effectLst/>
                <a:latin typeface="Montserrat" panose="00000500000000000000" pitchFamily="2" charset="0"/>
              </a:rPr>
            </a:br>
            <a:endParaRPr lang="en-US" sz="5400" b="1" dirty="0">
              <a:solidFill>
                <a:srgbClr val="0089CD"/>
              </a:solidFill>
              <a:latin typeface="Montserrat" panose="00000500000000000000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636566" y="6795434"/>
            <a:ext cx="16921880" cy="10338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 fontAlgn="base"/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Thiago das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Virgens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Santos¹*,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Kalliny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Mirella Gonçalves Barbosa¹, Ana Celia de Almeida Carvalho¹,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Joanderson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Souza da Conceição², </a:t>
            </a:r>
            <a:r>
              <a:rPr lang="en-US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Geisa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Romero², Alessandra Sousa²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647980" y="7809300"/>
            <a:ext cx="20882320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(SESAU),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Petrolina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istsviiiregionaldesaude@gmail.com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777322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3989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encontro reuniu coordenadores da Vigilância em Saúde e Atenção Primária dos municípios, apoiador de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VIII Regional e a equipe do CTA/SAE. Em roda de conversa, os representantes municipais apresentaram desafios locais, discutiram o fluxo de atendimento no CTA/SAE e propuseram estratégias para fortalecer a política de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0" y="24661883"/>
            <a:ext cx="9649072" cy="55479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encontro evidenciou a importância da integração entre serviços e da troca de experiências entre municípios e dispositivos de saúde que operam com tecnologias avançadas. Observou-se que dificuldades decorrem da ausência de comunicação sistemática e da rotatividade de profissionais, reforçando a necessidade de planejamento estratégico regional e capacitações contínuas no manejo das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67362" y="102983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577913" y="11907878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objetivo foi integrar o serviço de referência às coordenações de Vigilância e de Atenção Primária dos municípios da VIII Regional de Saúde, visando facilitar a compreensão e o fortalecimento da Rede de cuidado às pessoas que vivem com Infecções Sexualmente Transmissíveis (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no território.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00566" y="10420102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669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vínculo entre CTA/SAE e as coordenações municipais de Vigilância em Saúde e Atenção Primária foi fortalecido, com definição de fluxos claros para encaminhamento e acompanhamento de pessoas com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garantindo continuidade do cuidado. Os municípios pactuaram estratégias para ampliar o acesso ao diagnóstico e tratamento e aprimorar a comunicação intersetorial.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05905" y="24801297"/>
            <a:ext cx="9649072" cy="4842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experiência mostrou que espaços de diálogo entre níveis de atenção fortalecem a rede de cuidado às pessoas com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A comunicação intersetorial estruturada no território garante integralidade do cuidado. Posto isso, se fazem necessárias reuniões contínuas e canais permanentes de comunicação para assegurar a continuidade e efetividade das políticas de atenção às </a:t>
            </a:r>
            <a:r>
              <a:rPr lang="pt-BR" sz="28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ISTs</a:t>
            </a: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705281" y="33173108"/>
            <a:ext cx="9908746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Ministério da Saúde. Secretaria de Ciência, Tecnologia, Inovação e Complexo da Saúde. Secretaria de Vigilância em Saúde e Ambiente. Protocolo Clínico e Diretrizes Terapêuticas para Manejo da Infecção pelo HIV em Crianças e Adolescentes : Módulo 1 : Diagnóstico, manejo e acompanhamento de crianças expostas ao HIV [recurso eletrônico] / Ministério da Saúde, Secretaria de Ciência, Tecnologia, Inovação e Complexo da Saúde, Secretaria de Vigilância em Saúde e Ambiente. – Brasília : Ministério da Saúde, 2024. 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453774" y="33173108"/>
            <a:ext cx="10076526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sz="28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Lei 8.080, de 19 de setembro de 1990. Dispõe sobre as condições para a promoção, proteção e recuperação da saúde, a organização e o funcionamento dos serviços correspondentes e dá outras providências. Diário Oficial da União, Brasília, DF, 19 set. 1990a.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552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GERES</cp:lastModifiedBy>
  <cp:revision>22</cp:revision>
  <dcterms:created xsi:type="dcterms:W3CDTF">2025-09-30T13:28:19Z</dcterms:created>
  <dcterms:modified xsi:type="dcterms:W3CDTF">2025-11-03T18:46:34Z</dcterms:modified>
</cp:coreProperties>
</file>