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50" d="100"/>
          <a:sy n="50" d="100"/>
        </p:scale>
        <p:origin x="-1110" y="788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14324" y="108758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85762" y="12018905"/>
            <a:ext cx="9429816" cy="35394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PT" sz="2800" dirty="0" smtClean="0">
                <a:latin typeface="Montserrat"/>
              </a:rPr>
              <a:t>Implementar a Educação Permanente como ferramenta de monitoramento ambulatorial, visando reduzir o absenteísmo e a perda primária nas consultas especializadas </a:t>
            </a:r>
            <a:r>
              <a:rPr lang="pt-PT" sz="2800" dirty="0" smtClean="0">
                <a:latin typeface="Montserrat"/>
              </a:rPr>
              <a:t>da UPAE Salgueiro na </a:t>
            </a:r>
            <a:r>
              <a:rPr lang="pt-PT" sz="2800" dirty="0" smtClean="0">
                <a:latin typeface="Montserrat"/>
              </a:rPr>
              <a:t>VII </a:t>
            </a:r>
            <a:r>
              <a:rPr lang="pt-PT" sz="2800" dirty="0" smtClean="0">
                <a:latin typeface="Montserrat"/>
              </a:rPr>
              <a:t>Região de Saúde de Pernambuco.</a:t>
            </a:r>
            <a:endParaRPr lang="pt-BR" sz="2800" dirty="0" smtClean="0">
              <a:latin typeface="Montserrat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985762" y="1101877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0" y="4160725"/>
            <a:ext cx="23402925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PT" sz="5400" b="1" dirty="0" smtClean="0">
                <a:solidFill>
                  <a:srgbClr val="0089CD"/>
                </a:solidFill>
                <a:latin typeface="Montserrat"/>
              </a:rPr>
              <a:t>Educação Permanente como Estratégia de Monitoramento Ambulatorial: experiência exitosa na redução do absenteísmo e da perda </a:t>
            </a:r>
            <a:r>
              <a:rPr lang="pt-PT" sz="5400" b="1" dirty="0" smtClean="0">
                <a:solidFill>
                  <a:srgbClr val="0089CD"/>
                </a:solidFill>
                <a:latin typeface="Montserrat"/>
              </a:rPr>
              <a:t>primária </a:t>
            </a:r>
            <a:r>
              <a:rPr lang="pt-PT" sz="5400" b="1" dirty="0" smtClean="0">
                <a:solidFill>
                  <a:srgbClr val="0089CD"/>
                </a:solidFill>
                <a:latin typeface="Montserrat"/>
              </a:rPr>
              <a:t>na VII Regional de Saúde.</a:t>
            </a:r>
            <a:endParaRPr lang="pt-BR" sz="5400" b="1" dirty="0">
              <a:solidFill>
                <a:srgbClr val="0089CD"/>
              </a:solidFill>
              <a:latin typeface="Montserrat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" y="6732493"/>
            <a:ext cx="23402924" cy="13183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Haiany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Stephany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Alves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Souza Campos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Ayana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Alves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Diniz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Jorge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Auxiliadora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Sá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Magalhães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Santos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Anna Clara de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Araújo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Santos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Nathália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Dindinha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Pires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Campos Lima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endParaRPr lang="en-US" sz="2800" b="1" baseline="30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00010" y="8161253"/>
            <a:ext cx="21674408" cy="26161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¹Coordenadora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Regulação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Planejamento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²Apoiadora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Regulação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³Gerente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VII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 – VII GERES,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Salgueiro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Enfermeira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Sanitarista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Orocó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Enfermeira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Sanitarista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Belém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São Francisco,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haiany99@gmail.com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14324" y="144477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14324" y="15733681"/>
            <a:ext cx="9649072" cy="7573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PT" sz="2800" dirty="0" smtClean="0">
                <a:latin typeface="Montserrat"/>
              </a:rPr>
              <a:t>A experiência foi desenvolvida nos sete municípios da VII Região de Saúde, articulando equipes da regulação, atenção básica e coordenação regional. </a:t>
            </a:r>
            <a:endParaRPr lang="pt-PT" sz="2800" dirty="0" smtClean="0">
              <a:latin typeface="Montserrat"/>
            </a:endParaRPr>
          </a:p>
          <a:p>
            <a:pPr algn="just"/>
            <a:r>
              <a:rPr lang="pt-PT" sz="2800" dirty="0" smtClean="0">
                <a:latin typeface="Montserrat"/>
              </a:rPr>
              <a:t>O </a:t>
            </a:r>
            <a:r>
              <a:rPr lang="pt-PT" sz="2800" dirty="0" smtClean="0">
                <a:latin typeface="Montserrat"/>
              </a:rPr>
              <a:t>processo iniciou-se com um diagnóstico situacional que identificou taxas de 27% de absenteísmo e 3% de perda primária nas consultas </a:t>
            </a:r>
            <a:r>
              <a:rPr lang="pt-PT" sz="2800" dirty="0" smtClean="0">
                <a:latin typeface="Montserrat"/>
              </a:rPr>
              <a:t>especializadas da UPAE Salgueiro, </a:t>
            </a:r>
            <a:r>
              <a:rPr lang="pt-PT" sz="2800" dirty="0" smtClean="0">
                <a:latin typeface="Montserrat"/>
              </a:rPr>
              <a:t>além de fragilidades na comunicação entre municípios e usuários</a:t>
            </a:r>
            <a:r>
              <a:rPr lang="pt-PT" sz="2800" dirty="0" smtClean="0">
                <a:latin typeface="Montserrat"/>
              </a:rPr>
              <a:t>.</a:t>
            </a:r>
          </a:p>
          <a:p>
            <a:pPr algn="just"/>
            <a:r>
              <a:rPr lang="pt-PT" sz="2800" dirty="0" smtClean="0">
                <a:latin typeface="Montserrat"/>
              </a:rPr>
              <a:t>Com </a:t>
            </a:r>
            <a:r>
              <a:rPr lang="pt-PT" sz="2800" dirty="0" smtClean="0">
                <a:latin typeface="Montserrat"/>
              </a:rPr>
              <a:t>base nesse levantamento, foram planejadas oficinas de Educação Permanente, abordando temas como</a:t>
            </a:r>
            <a:r>
              <a:rPr lang="pt-PT" sz="2800" dirty="0" smtClean="0">
                <a:latin typeface="Montserrat"/>
              </a:rPr>
              <a:t>:</a:t>
            </a:r>
          </a:p>
          <a:p>
            <a:pPr algn="just"/>
            <a:endParaRPr lang="pt-PT" sz="2800" dirty="0" smtClean="0">
              <a:latin typeface="Montserrat"/>
            </a:endParaRPr>
          </a:p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Uso </a:t>
            </a:r>
            <a:r>
              <a:rPr lang="pt-PT" sz="2800" dirty="0" smtClean="0">
                <a:latin typeface="Montserrat"/>
              </a:rPr>
              <a:t>e otimização do sistema CMCE; </a:t>
            </a:r>
            <a:endParaRPr lang="pt-PT" sz="2800" dirty="0" smtClean="0">
              <a:latin typeface="Montserrat"/>
            </a:endParaRPr>
          </a:p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Manuseio </a:t>
            </a:r>
            <a:r>
              <a:rPr lang="pt-PT" sz="2800" dirty="0" smtClean="0">
                <a:latin typeface="Montserrat"/>
              </a:rPr>
              <a:t>da planilha regional de monitoramento; </a:t>
            </a:r>
            <a:endParaRPr lang="pt-PT" sz="2800" dirty="0" smtClean="0">
              <a:latin typeface="Montserrat"/>
            </a:endParaRPr>
          </a:p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Gestão </a:t>
            </a:r>
            <a:r>
              <a:rPr lang="pt-PT" sz="2800" dirty="0" smtClean="0">
                <a:latin typeface="Montserrat"/>
              </a:rPr>
              <a:t>de agendas e acompanhamento de </a:t>
            </a:r>
            <a:r>
              <a:rPr lang="pt-PT" sz="2800" dirty="0" smtClean="0">
                <a:latin typeface="Montserrat"/>
              </a:rPr>
              <a:t>usuários;</a:t>
            </a:r>
          </a:p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Estratégias </a:t>
            </a:r>
            <a:r>
              <a:rPr lang="pt-PT" sz="2800" dirty="0" smtClean="0">
                <a:latin typeface="Montserrat"/>
              </a:rPr>
              <a:t>de sensibilização e comunicação efetiva com a população.</a:t>
            </a:r>
            <a:endParaRPr lang="pt-BR" sz="2800" b="1" dirty="0" smtClean="0">
              <a:latin typeface="Montserrat"/>
            </a:endParaRPr>
          </a:p>
          <a:p>
            <a:pPr algn="just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42886" y="145906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42886" y="228774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842886" y="24020489"/>
            <a:ext cx="9649072" cy="54586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PT" sz="2800" dirty="0" smtClean="0">
                <a:latin typeface="Montserrat"/>
              </a:rPr>
              <a:t>A experiência mostrou que o conhecimento do território, a integração entre as equipes e o monitoramento sistemático dos indicadores são elementos-chave para o sucesso das ações regulatórias. A Educação Permanente favoreceu a apropriação dos processos de trabalho, a valorização dos profissionais e o fortalecimento da comunicação entre os níveis de atenção.</a:t>
            </a:r>
            <a:endParaRPr lang="pt-BR" sz="2800" b="1" dirty="0" smtClean="0">
              <a:latin typeface="Montserrat"/>
            </a:endParaRPr>
          </a:p>
          <a:p>
            <a:pPr algn="just"/>
            <a:r>
              <a:rPr lang="pt-PT" sz="2800" dirty="0" smtClean="0">
                <a:latin typeface="Montserrat"/>
              </a:rPr>
              <a:t>Constatou-se que a melhoria da informação e da interação entre gestores, trabalhadores e usuários é determinante para reduzir desperdícios e otimizar o acesso aos serviços </a:t>
            </a:r>
            <a:r>
              <a:rPr lang="pt-PT" sz="2800" dirty="0" smtClean="0">
                <a:latin typeface="Montserrat"/>
              </a:rPr>
              <a:t>especializados enfrentadas </a:t>
            </a:r>
            <a:r>
              <a:rPr lang="pt-PT" sz="2800" dirty="0" smtClean="0">
                <a:latin typeface="Montserrat"/>
              </a:rPr>
              <a:t>pelas equipes.</a:t>
            </a:r>
            <a:endParaRPr lang="pt-BR" sz="2800" dirty="0" smtClean="0">
              <a:latin typeface="Montserrat"/>
            </a:endParaRPr>
          </a:p>
          <a:p>
            <a:pPr algn="just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771448" y="2302035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558718" y="108758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630156" y="12018905"/>
            <a:ext cx="9501254" cy="29079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Sensibilizar profissionais e usuários, aprimorar fluxos comunicacionais e reduzir os índices de faltas e de perdas primarias no processo regulatório.</a:t>
            </a:r>
            <a:endParaRPr lang="pt-BR" sz="2800" b="1" dirty="0" smtClean="0">
              <a:latin typeface="Montserrat"/>
            </a:endParaRPr>
          </a:p>
          <a:p>
            <a:pPr algn="just">
              <a:buFont typeface="Wingdings" pitchFamily="2" charset="2"/>
              <a:buChar char="ü"/>
            </a:pPr>
            <a:r>
              <a:rPr lang="pt-PT" sz="2800" dirty="0" smtClean="0">
                <a:latin typeface="Montserrat"/>
              </a:rPr>
              <a:t>Melhorar a gestão do acesso fortalecendo o uso racional dos recursos e a integralidade do cuidado.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87280" y="1101877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15842" y="144477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87280" y="15590806"/>
            <a:ext cx="9501254" cy="7573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PT" sz="2800" dirty="0" smtClean="0">
                <a:latin typeface="Montserrat"/>
              </a:rPr>
              <a:t>A análise dos dados de </a:t>
            </a:r>
            <a:r>
              <a:rPr lang="pt-PT" sz="2800" b="1" dirty="0" smtClean="0">
                <a:latin typeface="Montserrat"/>
              </a:rPr>
              <a:t>Janeiro </a:t>
            </a:r>
            <a:r>
              <a:rPr lang="pt-PT" sz="2800" b="1" dirty="0" smtClean="0">
                <a:latin typeface="Montserrat"/>
              </a:rPr>
              <a:t>a </a:t>
            </a:r>
            <a:r>
              <a:rPr lang="pt-PT" sz="2800" b="1" dirty="0" smtClean="0">
                <a:latin typeface="Montserrat"/>
              </a:rPr>
              <a:t>Agosto</a:t>
            </a:r>
            <a:r>
              <a:rPr lang="pt-PT" sz="2800" dirty="0" smtClean="0">
                <a:latin typeface="Montserrat"/>
              </a:rPr>
              <a:t> </a:t>
            </a:r>
            <a:r>
              <a:rPr lang="pt-PT" sz="2800" dirty="0" smtClean="0">
                <a:latin typeface="Montserrat"/>
              </a:rPr>
              <a:t>de 2025 evidenciou avanços expressivos. </a:t>
            </a:r>
            <a:endParaRPr lang="pt-PT" sz="2800" dirty="0" smtClean="0">
              <a:latin typeface="Montserrat"/>
            </a:endParaRPr>
          </a:p>
          <a:p>
            <a:pPr algn="just"/>
            <a:endParaRPr lang="pt-PT" sz="2800" dirty="0" smtClean="0">
              <a:latin typeface="Montserrat"/>
            </a:endParaRPr>
          </a:p>
          <a:p>
            <a:pPr algn="just"/>
            <a:r>
              <a:rPr lang="pt-PT" sz="2800" b="1" u="sng" dirty="0" smtClean="0">
                <a:latin typeface="Montserrat"/>
              </a:rPr>
              <a:t>Perda primária</a:t>
            </a:r>
            <a:r>
              <a:rPr lang="pt-PT" sz="2800" u="sng" dirty="0" smtClean="0">
                <a:latin typeface="Montserrat"/>
              </a:rPr>
              <a:t>:</a:t>
            </a:r>
            <a:r>
              <a:rPr lang="pt-PT" sz="2800" dirty="0" smtClean="0">
                <a:latin typeface="Montserrat"/>
              </a:rPr>
              <a:t> redução </a:t>
            </a:r>
            <a:r>
              <a:rPr lang="pt-PT" sz="2800" dirty="0" smtClean="0">
                <a:latin typeface="Montserrat"/>
              </a:rPr>
              <a:t>de 3% para 0%, demonstrando maior eficácia na utilização das vagas e no controle pelas equipes municipais. </a:t>
            </a:r>
            <a:endParaRPr lang="pt-PT" sz="2800" dirty="0" smtClean="0">
              <a:latin typeface="Montserrat"/>
            </a:endParaRPr>
          </a:p>
          <a:p>
            <a:pPr algn="just"/>
            <a:endParaRPr lang="pt-PT" sz="2800" dirty="0" smtClean="0">
              <a:latin typeface="Montserrat"/>
            </a:endParaRPr>
          </a:p>
          <a:p>
            <a:pPr algn="just"/>
            <a:r>
              <a:rPr lang="pt-PT" sz="2800" b="1" u="sng" dirty="0" smtClean="0">
                <a:latin typeface="Montserrat"/>
              </a:rPr>
              <a:t>Absenteísmo</a:t>
            </a:r>
            <a:r>
              <a:rPr lang="pt-PT" sz="2800" b="1" u="sng" dirty="0" smtClean="0">
                <a:latin typeface="Montserrat"/>
              </a:rPr>
              <a:t>:</a:t>
            </a:r>
            <a:r>
              <a:rPr lang="pt-PT" sz="2800" dirty="0" smtClean="0">
                <a:latin typeface="Montserrat"/>
              </a:rPr>
              <a:t> redução gradual e sustentada, de 27% em janeiro para 16% em agosto, com oscilações intermediárias, refletindo o aprimoramento contínuo do acompanhamento e da comunicação com os usuários. </a:t>
            </a:r>
            <a:endParaRPr lang="pt-PT" sz="2800" dirty="0" smtClean="0">
              <a:latin typeface="Montserrat"/>
            </a:endParaRPr>
          </a:p>
          <a:p>
            <a:pPr algn="just"/>
            <a:endParaRPr lang="pt-PT" sz="2800" dirty="0" smtClean="0">
              <a:latin typeface="Montserrat"/>
            </a:endParaRPr>
          </a:p>
          <a:p>
            <a:pPr algn="just"/>
            <a:r>
              <a:rPr lang="pt-PT" sz="2800" dirty="0" smtClean="0">
                <a:latin typeface="Montserrat"/>
              </a:rPr>
              <a:t>Esses resultados </a:t>
            </a:r>
            <a:r>
              <a:rPr lang="pt-PT" sz="2800" dirty="0" smtClean="0">
                <a:latin typeface="Montserrat"/>
              </a:rPr>
              <a:t>reforçam a efetividade da Educação Permanente como ferramenta de qualificação da regulação e de fortalecimento da corresponsabilidade entre equipes e usuários.</a:t>
            </a:r>
            <a:endParaRPr lang="pt-BR" sz="2800" b="1" dirty="0" smtClean="0">
              <a:latin typeface="Montserrat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201528" y="1466211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6934166" y="2991173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6915116" y="31092851"/>
            <a:ext cx="9649072" cy="3016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BR" sz="2800" dirty="0" smtClean="0">
                <a:latin typeface="Montserrat"/>
              </a:rPr>
              <a:t>A Educação Permanente favoreceu a apropriação dos processos de trabalho, a valorização dos profissionais e o fortalecimento da comunicação entre os níveis de atenção. Constatou-se que a melhoria da informação e da interação entre gestores, trabalhadores e usuários é determinante para reduzir desperdícios e otimizar o acesso aos serviços especializados. enfrentadas pelas equipes.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6843678" y="300212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15776" y="22591729"/>
            <a:ext cx="527051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59378" y="22591729"/>
            <a:ext cx="5420119" cy="2743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44338" y="25663563"/>
            <a:ext cx="5478459" cy="3003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702254" y="25735001"/>
            <a:ext cx="5345107" cy="2855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554</Words>
  <Application>Microsoft Macintosh PowerPoint</Application>
  <PresentationFormat>Personalizar</PresentationFormat>
  <Paragraphs>31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PRI VII GERES</cp:lastModifiedBy>
  <cp:revision>39</cp:revision>
  <dcterms:created xsi:type="dcterms:W3CDTF">2025-09-30T13:28:19Z</dcterms:created>
  <dcterms:modified xsi:type="dcterms:W3CDTF">2025-11-04T14:54:01Z</dcterms:modified>
</cp:coreProperties>
</file>