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23402925" cy="40325675"/>
  <p:notesSz cx="6858000" cy="9144000"/>
  <p:defaultTextStyle>
    <a:defPPr>
      <a:defRPr lang="pt-BR"/>
    </a:defPPr>
    <a:lvl1pPr marL="0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1pPr>
    <a:lvl2pPr marL="1820799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2pPr>
    <a:lvl3pPr marL="3641598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3pPr>
    <a:lvl4pPr marL="5462397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4pPr>
    <a:lvl5pPr marL="7283196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5pPr>
    <a:lvl6pPr marL="9103995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6pPr>
    <a:lvl7pPr marL="10924794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7pPr>
    <a:lvl8pPr marL="12745593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8pPr>
    <a:lvl9pPr marL="14566392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12701">
          <p15:clr>
            <a:srgbClr val="A4A3A4"/>
          </p15:clr>
        </p15:guide>
        <p15:guide id="2" pos="737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9CD"/>
    <a:srgbClr val="3E4094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2" autoAdjust="0"/>
    <p:restoredTop sz="94664" autoAdjust="0"/>
  </p:normalViewPr>
  <p:slideViewPr>
    <p:cSldViewPr>
      <p:cViewPr>
        <p:scale>
          <a:sx n="50" d="100"/>
          <a:sy n="50" d="100"/>
        </p:scale>
        <p:origin x="-1110" y="-78"/>
      </p:cViewPr>
      <p:guideLst>
        <p:guide orient="horz" pos="12701"/>
        <p:guide pos="7371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755220" y="12527099"/>
            <a:ext cx="19892486" cy="8643883"/>
          </a:xfrm>
        </p:spPr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3510439" y="22851216"/>
            <a:ext cx="16382048" cy="10305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82079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36415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546239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72831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910399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092479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27455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45663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pPr/>
              <a:t>04/11/2025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pPr/>
              <a:t>04/11/2025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16967121" y="1614900"/>
            <a:ext cx="5265658" cy="34407509"/>
          </a:xfrm>
        </p:spPr>
        <p:txBody>
          <a:bodyPr vert="eaVert"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1170146" y="1614900"/>
            <a:ext cx="15406926" cy="34407509"/>
          </a:xfrm>
        </p:spPr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pPr/>
              <a:t>04/11/2025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pPr/>
              <a:t>04/11/2025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848670" y="25912983"/>
            <a:ext cx="19892486" cy="8009127"/>
          </a:xfrm>
        </p:spPr>
        <p:txBody>
          <a:bodyPr anchor="t"/>
          <a:lstStyle>
            <a:lvl1pPr algn="l">
              <a:defRPr sz="15900" b="1" cap="all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848670" y="17091745"/>
            <a:ext cx="19892486" cy="8821238"/>
          </a:xfrm>
        </p:spPr>
        <p:txBody>
          <a:bodyPr anchor="b"/>
          <a:lstStyle>
            <a:lvl1pPr marL="0" indent="0">
              <a:buNone/>
              <a:defRPr sz="8000">
                <a:solidFill>
                  <a:schemeClr val="tx1">
                    <a:tint val="75000"/>
                  </a:schemeClr>
                </a:solidFill>
              </a:defRPr>
            </a:lvl1pPr>
            <a:lvl2pPr marL="1820799" indent="0">
              <a:buNone/>
              <a:defRPr sz="7200">
                <a:solidFill>
                  <a:schemeClr val="tx1">
                    <a:tint val="75000"/>
                  </a:schemeClr>
                </a:solidFill>
              </a:defRPr>
            </a:lvl2pPr>
            <a:lvl3pPr marL="3641598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3pPr>
            <a:lvl4pPr marL="5462397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4pPr>
            <a:lvl5pPr marL="7283196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5pPr>
            <a:lvl6pPr marL="9103995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6pPr>
            <a:lvl7pPr marL="10924794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7pPr>
            <a:lvl8pPr marL="12745593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8pPr>
            <a:lvl9pPr marL="14566392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pPr/>
              <a:t>04/11/2025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1170146" y="9409327"/>
            <a:ext cx="10336292" cy="26613082"/>
          </a:xfrm>
        </p:spPr>
        <p:txBody>
          <a:bodyPr/>
          <a:lstStyle>
            <a:lvl1pPr>
              <a:defRPr sz="11200"/>
            </a:lvl1pPr>
            <a:lvl2pPr>
              <a:defRPr sz="9600"/>
            </a:lvl2pPr>
            <a:lvl3pPr>
              <a:defRPr sz="8000"/>
            </a:lvl3pPr>
            <a:lvl4pPr>
              <a:defRPr sz="7200"/>
            </a:lvl4pPr>
            <a:lvl5pPr>
              <a:defRPr sz="7200"/>
            </a:lvl5pPr>
            <a:lvl6pPr>
              <a:defRPr sz="7200"/>
            </a:lvl6pPr>
            <a:lvl7pPr>
              <a:defRPr sz="7200"/>
            </a:lvl7pPr>
            <a:lvl8pPr>
              <a:defRPr sz="7200"/>
            </a:lvl8pPr>
            <a:lvl9pPr>
              <a:defRPr sz="72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11896487" y="9409327"/>
            <a:ext cx="10336292" cy="26613082"/>
          </a:xfrm>
        </p:spPr>
        <p:txBody>
          <a:bodyPr/>
          <a:lstStyle>
            <a:lvl1pPr>
              <a:defRPr sz="11200"/>
            </a:lvl1pPr>
            <a:lvl2pPr>
              <a:defRPr sz="9600"/>
            </a:lvl2pPr>
            <a:lvl3pPr>
              <a:defRPr sz="8000"/>
            </a:lvl3pPr>
            <a:lvl4pPr>
              <a:defRPr sz="7200"/>
            </a:lvl4pPr>
            <a:lvl5pPr>
              <a:defRPr sz="7200"/>
            </a:lvl5pPr>
            <a:lvl6pPr>
              <a:defRPr sz="7200"/>
            </a:lvl6pPr>
            <a:lvl7pPr>
              <a:defRPr sz="7200"/>
            </a:lvl7pPr>
            <a:lvl8pPr>
              <a:defRPr sz="7200"/>
            </a:lvl8pPr>
            <a:lvl9pPr>
              <a:defRPr sz="72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pPr/>
              <a:t>04/11/2025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170146" y="9026606"/>
            <a:ext cx="10340356" cy="3761860"/>
          </a:xfrm>
        </p:spPr>
        <p:txBody>
          <a:bodyPr anchor="b"/>
          <a:lstStyle>
            <a:lvl1pPr marL="0" indent="0">
              <a:buNone/>
              <a:defRPr sz="9600" b="1"/>
            </a:lvl1pPr>
            <a:lvl2pPr marL="1820799" indent="0">
              <a:buNone/>
              <a:defRPr sz="8000" b="1"/>
            </a:lvl2pPr>
            <a:lvl3pPr marL="3641598" indent="0">
              <a:buNone/>
              <a:defRPr sz="7200" b="1"/>
            </a:lvl3pPr>
            <a:lvl4pPr marL="5462397" indent="0">
              <a:buNone/>
              <a:defRPr sz="6400" b="1"/>
            </a:lvl4pPr>
            <a:lvl5pPr marL="7283196" indent="0">
              <a:buNone/>
              <a:defRPr sz="6400" b="1"/>
            </a:lvl5pPr>
            <a:lvl6pPr marL="9103995" indent="0">
              <a:buNone/>
              <a:defRPr sz="6400" b="1"/>
            </a:lvl6pPr>
            <a:lvl7pPr marL="10924794" indent="0">
              <a:buNone/>
              <a:defRPr sz="6400" b="1"/>
            </a:lvl7pPr>
            <a:lvl8pPr marL="12745593" indent="0">
              <a:buNone/>
              <a:defRPr sz="6400" b="1"/>
            </a:lvl8pPr>
            <a:lvl9pPr marL="14566392" indent="0">
              <a:buNone/>
              <a:defRPr sz="64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1170146" y="12788467"/>
            <a:ext cx="10340356" cy="23233939"/>
          </a:xfrm>
        </p:spPr>
        <p:txBody>
          <a:bodyPr/>
          <a:lstStyle>
            <a:lvl1pPr>
              <a:defRPr sz="9600"/>
            </a:lvl1pPr>
            <a:lvl2pPr>
              <a:defRPr sz="8000"/>
            </a:lvl2pPr>
            <a:lvl3pPr>
              <a:defRPr sz="7200"/>
            </a:lvl3pPr>
            <a:lvl4pPr>
              <a:defRPr sz="6400"/>
            </a:lvl4pPr>
            <a:lvl5pPr>
              <a:defRPr sz="6400"/>
            </a:lvl5pPr>
            <a:lvl6pPr>
              <a:defRPr sz="6400"/>
            </a:lvl6pPr>
            <a:lvl7pPr>
              <a:defRPr sz="6400"/>
            </a:lvl7pPr>
            <a:lvl8pPr>
              <a:defRPr sz="6400"/>
            </a:lvl8pPr>
            <a:lvl9pPr>
              <a:defRPr sz="64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11888362" y="9026606"/>
            <a:ext cx="10344418" cy="3761860"/>
          </a:xfrm>
        </p:spPr>
        <p:txBody>
          <a:bodyPr anchor="b"/>
          <a:lstStyle>
            <a:lvl1pPr marL="0" indent="0">
              <a:buNone/>
              <a:defRPr sz="9600" b="1"/>
            </a:lvl1pPr>
            <a:lvl2pPr marL="1820799" indent="0">
              <a:buNone/>
              <a:defRPr sz="8000" b="1"/>
            </a:lvl2pPr>
            <a:lvl3pPr marL="3641598" indent="0">
              <a:buNone/>
              <a:defRPr sz="7200" b="1"/>
            </a:lvl3pPr>
            <a:lvl4pPr marL="5462397" indent="0">
              <a:buNone/>
              <a:defRPr sz="6400" b="1"/>
            </a:lvl4pPr>
            <a:lvl5pPr marL="7283196" indent="0">
              <a:buNone/>
              <a:defRPr sz="6400" b="1"/>
            </a:lvl5pPr>
            <a:lvl6pPr marL="9103995" indent="0">
              <a:buNone/>
              <a:defRPr sz="6400" b="1"/>
            </a:lvl6pPr>
            <a:lvl7pPr marL="10924794" indent="0">
              <a:buNone/>
              <a:defRPr sz="6400" b="1"/>
            </a:lvl7pPr>
            <a:lvl8pPr marL="12745593" indent="0">
              <a:buNone/>
              <a:defRPr sz="6400" b="1"/>
            </a:lvl8pPr>
            <a:lvl9pPr marL="14566392" indent="0">
              <a:buNone/>
              <a:defRPr sz="64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11888362" y="12788467"/>
            <a:ext cx="10344418" cy="23233939"/>
          </a:xfrm>
        </p:spPr>
        <p:txBody>
          <a:bodyPr/>
          <a:lstStyle>
            <a:lvl1pPr>
              <a:defRPr sz="9600"/>
            </a:lvl1pPr>
            <a:lvl2pPr>
              <a:defRPr sz="8000"/>
            </a:lvl2pPr>
            <a:lvl3pPr>
              <a:defRPr sz="7200"/>
            </a:lvl3pPr>
            <a:lvl4pPr>
              <a:defRPr sz="6400"/>
            </a:lvl4pPr>
            <a:lvl5pPr>
              <a:defRPr sz="6400"/>
            </a:lvl5pPr>
            <a:lvl6pPr>
              <a:defRPr sz="6400"/>
            </a:lvl6pPr>
            <a:lvl7pPr>
              <a:defRPr sz="6400"/>
            </a:lvl7pPr>
            <a:lvl8pPr>
              <a:defRPr sz="6400"/>
            </a:lvl8pPr>
            <a:lvl9pPr>
              <a:defRPr sz="64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pPr/>
              <a:t>04/11/2025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pPr/>
              <a:t>04/11/2025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pPr/>
              <a:t>04/11/2025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170148" y="1605559"/>
            <a:ext cx="7699401" cy="6832962"/>
          </a:xfrm>
        </p:spPr>
        <p:txBody>
          <a:bodyPr anchor="b"/>
          <a:lstStyle>
            <a:lvl1pPr algn="l">
              <a:defRPr sz="8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9149894" y="1605562"/>
            <a:ext cx="13082885" cy="34416846"/>
          </a:xfrm>
        </p:spPr>
        <p:txBody>
          <a:bodyPr/>
          <a:lstStyle>
            <a:lvl1pPr>
              <a:defRPr sz="12700"/>
            </a:lvl1pPr>
            <a:lvl2pPr>
              <a:defRPr sz="11200"/>
            </a:lvl2pPr>
            <a:lvl3pPr>
              <a:defRPr sz="9600"/>
            </a:lvl3pPr>
            <a:lvl4pPr>
              <a:defRPr sz="8000"/>
            </a:lvl4pPr>
            <a:lvl5pPr>
              <a:defRPr sz="8000"/>
            </a:lvl5pPr>
            <a:lvl6pPr>
              <a:defRPr sz="8000"/>
            </a:lvl6pPr>
            <a:lvl7pPr>
              <a:defRPr sz="8000"/>
            </a:lvl7pPr>
            <a:lvl8pPr>
              <a:defRPr sz="8000"/>
            </a:lvl8pPr>
            <a:lvl9pPr>
              <a:defRPr sz="80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170148" y="8438524"/>
            <a:ext cx="7699401" cy="27583885"/>
          </a:xfrm>
        </p:spPr>
        <p:txBody>
          <a:bodyPr/>
          <a:lstStyle>
            <a:lvl1pPr marL="0" indent="0">
              <a:buNone/>
              <a:defRPr sz="5600"/>
            </a:lvl1pPr>
            <a:lvl2pPr marL="1820799" indent="0">
              <a:buNone/>
              <a:defRPr sz="4800"/>
            </a:lvl2pPr>
            <a:lvl3pPr marL="3641598" indent="0">
              <a:buNone/>
              <a:defRPr sz="4000"/>
            </a:lvl3pPr>
            <a:lvl4pPr marL="5462397" indent="0">
              <a:buNone/>
              <a:defRPr sz="3600"/>
            </a:lvl4pPr>
            <a:lvl5pPr marL="7283196" indent="0">
              <a:buNone/>
              <a:defRPr sz="3600"/>
            </a:lvl5pPr>
            <a:lvl6pPr marL="9103995" indent="0">
              <a:buNone/>
              <a:defRPr sz="3600"/>
            </a:lvl6pPr>
            <a:lvl7pPr marL="10924794" indent="0">
              <a:buNone/>
              <a:defRPr sz="3600"/>
            </a:lvl7pPr>
            <a:lvl8pPr marL="12745593" indent="0">
              <a:buNone/>
              <a:defRPr sz="3600"/>
            </a:lvl8pPr>
            <a:lvl9pPr marL="14566392" indent="0">
              <a:buNone/>
              <a:defRPr sz="36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pPr/>
              <a:t>04/11/2025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87137" y="28227972"/>
            <a:ext cx="14041755" cy="3332472"/>
          </a:xfrm>
        </p:spPr>
        <p:txBody>
          <a:bodyPr anchor="b"/>
          <a:lstStyle>
            <a:lvl1pPr algn="l">
              <a:defRPr sz="8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4587137" y="3603174"/>
            <a:ext cx="14041755" cy="24195405"/>
          </a:xfrm>
        </p:spPr>
        <p:txBody>
          <a:bodyPr/>
          <a:lstStyle>
            <a:lvl1pPr marL="0" indent="0">
              <a:buNone/>
              <a:defRPr sz="12700"/>
            </a:lvl1pPr>
            <a:lvl2pPr marL="1820799" indent="0">
              <a:buNone/>
              <a:defRPr sz="11200"/>
            </a:lvl2pPr>
            <a:lvl3pPr marL="3641598" indent="0">
              <a:buNone/>
              <a:defRPr sz="9600"/>
            </a:lvl3pPr>
            <a:lvl4pPr marL="5462397" indent="0">
              <a:buNone/>
              <a:defRPr sz="8000"/>
            </a:lvl4pPr>
            <a:lvl5pPr marL="7283196" indent="0">
              <a:buNone/>
              <a:defRPr sz="8000"/>
            </a:lvl5pPr>
            <a:lvl6pPr marL="9103995" indent="0">
              <a:buNone/>
              <a:defRPr sz="8000"/>
            </a:lvl6pPr>
            <a:lvl7pPr marL="10924794" indent="0">
              <a:buNone/>
              <a:defRPr sz="8000"/>
            </a:lvl7pPr>
            <a:lvl8pPr marL="12745593" indent="0">
              <a:buNone/>
              <a:defRPr sz="8000"/>
            </a:lvl8pPr>
            <a:lvl9pPr marL="14566392" indent="0">
              <a:buNone/>
              <a:defRPr sz="8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87137" y="31560444"/>
            <a:ext cx="14041755" cy="4732663"/>
          </a:xfrm>
        </p:spPr>
        <p:txBody>
          <a:bodyPr/>
          <a:lstStyle>
            <a:lvl1pPr marL="0" indent="0">
              <a:buNone/>
              <a:defRPr sz="5600"/>
            </a:lvl1pPr>
            <a:lvl2pPr marL="1820799" indent="0">
              <a:buNone/>
              <a:defRPr sz="4800"/>
            </a:lvl2pPr>
            <a:lvl3pPr marL="3641598" indent="0">
              <a:buNone/>
              <a:defRPr sz="4000"/>
            </a:lvl3pPr>
            <a:lvl4pPr marL="5462397" indent="0">
              <a:buNone/>
              <a:defRPr sz="3600"/>
            </a:lvl4pPr>
            <a:lvl5pPr marL="7283196" indent="0">
              <a:buNone/>
              <a:defRPr sz="3600"/>
            </a:lvl5pPr>
            <a:lvl6pPr marL="9103995" indent="0">
              <a:buNone/>
              <a:defRPr sz="3600"/>
            </a:lvl6pPr>
            <a:lvl7pPr marL="10924794" indent="0">
              <a:buNone/>
              <a:defRPr sz="3600"/>
            </a:lvl7pPr>
            <a:lvl8pPr marL="12745593" indent="0">
              <a:buNone/>
              <a:defRPr sz="3600"/>
            </a:lvl8pPr>
            <a:lvl9pPr marL="14566392" indent="0">
              <a:buNone/>
              <a:defRPr sz="36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pPr/>
              <a:t>04/11/2025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1170146" y="1614897"/>
            <a:ext cx="21062633" cy="6720946"/>
          </a:xfrm>
          <a:prstGeom prst="rect">
            <a:avLst/>
          </a:prstGeom>
        </p:spPr>
        <p:txBody>
          <a:bodyPr vert="horz" lIns="364160" tIns="182080" rIns="364160" bIns="182080" rtlCol="0" anchor="ctr">
            <a:normAutofit/>
          </a:bodyPr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170146" y="9409327"/>
            <a:ext cx="21062633" cy="26613082"/>
          </a:xfrm>
          <a:prstGeom prst="rect">
            <a:avLst/>
          </a:prstGeom>
        </p:spPr>
        <p:txBody>
          <a:bodyPr vert="horz" lIns="364160" tIns="182080" rIns="364160" bIns="182080" rtlCol="0">
            <a:normAutofit/>
          </a:bodyPr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1170146" y="37375929"/>
            <a:ext cx="5460683" cy="2146969"/>
          </a:xfrm>
          <a:prstGeom prst="rect">
            <a:avLst/>
          </a:prstGeom>
        </p:spPr>
        <p:txBody>
          <a:bodyPr vert="horz" lIns="364160" tIns="182080" rIns="364160" bIns="182080" rtlCol="0" anchor="ctr"/>
          <a:lstStyle>
            <a:lvl1pPr algn="l">
              <a:defRPr sz="4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2F750F-035A-4D64-A3BE-CB9F7B801768}" type="datetimeFigureOut">
              <a:rPr lang="pt-BR" smtClean="0"/>
              <a:pPr/>
              <a:t>04/11/2025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7996000" y="37375929"/>
            <a:ext cx="7410926" cy="2146969"/>
          </a:xfrm>
          <a:prstGeom prst="rect">
            <a:avLst/>
          </a:prstGeom>
        </p:spPr>
        <p:txBody>
          <a:bodyPr vert="horz" lIns="364160" tIns="182080" rIns="364160" bIns="182080" rtlCol="0" anchor="ctr"/>
          <a:lstStyle>
            <a:lvl1pPr algn="ctr">
              <a:defRPr sz="4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16772096" y="37375929"/>
            <a:ext cx="5460683" cy="2146969"/>
          </a:xfrm>
          <a:prstGeom prst="rect">
            <a:avLst/>
          </a:prstGeom>
        </p:spPr>
        <p:txBody>
          <a:bodyPr vert="horz" lIns="364160" tIns="182080" rIns="364160" bIns="182080" rtlCol="0" anchor="ctr"/>
          <a:lstStyle>
            <a:lvl1pPr algn="r">
              <a:defRPr sz="4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6DC2B4-8465-4818-BCBB-389C51CB716D}" type="slidenum">
              <a:rPr lang="pt-BR" smtClean="0"/>
              <a:pPr/>
              <a:t>‹nº›</a:t>
            </a:fld>
            <a:endParaRPr lang="pt-BR"/>
          </a:p>
        </p:txBody>
      </p:sp>
      <p:pic>
        <p:nvPicPr>
          <p:cNvPr id="1026" name="Picture 2" descr="C:\Users\rao656402\Desktop\banner.png"/>
          <p:cNvPicPr>
            <a:picLocks noChangeAspect="1" noChangeArrowheads="1"/>
          </p:cNvPicPr>
          <p:nvPr userDrawn="1"/>
        </p:nvPicPr>
        <p:blipFill>
          <a:blip r:embed="rId13" cstate="print"/>
          <a:stretch>
            <a:fillRect/>
          </a:stretch>
        </p:blipFill>
        <p:spPr bwMode="auto">
          <a:xfrm>
            <a:off x="1641" y="4763"/>
            <a:ext cx="23399643" cy="40316150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3641598" rtl="0" eaLnBrk="1" latinLnBrk="0" hangingPunct="1">
        <a:spcBef>
          <a:spcPct val="0"/>
        </a:spcBef>
        <a:buNone/>
        <a:defRPr sz="175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365599" indent="-1365599" algn="l" defTabSz="3641598" rtl="0" eaLnBrk="1" latinLnBrk="0" hangingPunct="1">
        <a:spcBef>
          <a:spcPct val="20000"/>
        </a:spcBef>
        <a:buFont typeface="Arial" pitchFamily="34" charset="0"/>
        <a:buChar char="•"/>
        <a:defRPr sz="12700" kern="1200">
          <a:solidFill>
            <a:schemeClr val="tx1"/>
          </a:solidFill>
          <a:latin typeface="+mn-lt"/>
          <a:ea typeface="+mn-ea"/>
          <a:cs typeface="+mn-cs"/>
        </a:defRPr>
      </a:lvl1pPr>
      <a:lvl2pPr marL="2958798" indent="-1137999" algn="l" defTabSz="3641598" rtl="0" eaLnBrk="1" latinLnBrk="0" hangingPunct="1">
        <a:spcBef>
          <a:spcPct val="20000"/>
        </a:spcBef>
        <a:buFont typeface="Arial" pitchFamily="34" charset="0"/>
        <a:buChar char="–"/>
        <a:defRPr sz="11200" kern="1200">
          <a:solidFill>
            <a:schemeClr val="tx1"/>
          </a:solidFill>
          <a:latin typeface="+mn-lt"/>
          <a:ea typeface="+mn-ea"/>
          <a:cs typeface="+mn-cs"/>
        </a:defRPr>
      </a:lvl2pPr>
      <a:lvl3pPr marL="4551998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3pPr>
      <a:lvl4pPr marL="6372797" indent="-910400" algn="l" defTabSz="3641598" rtl="0" eaLnBrk="1" latinLnBrk="0" hangingPunct="1">
        <a:spcBef>
          <a:spcPct val="20000"/>
        </a:spcBef>
        <a:buFont typeface="Arial" pitchFamily="34" charset="0"/>
        <a:buChar char="–"/>
        <a:defRPr sz="8000" kern="1200">
          <a:solidFill>
            <a:schemeClr val="tx1"/>
          </a:solidFill>
          <a:latin typeface="+mn-lt"/>
          <a:ea typeface="+mn-ea"/>
          <a:cs typeface="+mn-cs"/>
        </a:defRPr>
      </a:lvl4pPr>
      <a:lvl5pPr marL="8193596" indent="-910400" algn="l" defTabSz="3641598" rtl="0" eaLnBrk="1" latinLnBrk="0" hangingPunct="1">
        <a:spcBef>
          <a:spcPct val="20000"/>
        </a:spcBef>
        <a:buFont typeface="Arial" pitchFamily="34" charset="0"/>
        <a:buChar char="»"/>
        <a:defRPr sz="8000" kern="1200">
          <a:solidFill>
            <a:schemeClr val="tx1"/>
          </a:solidFill>
          <a:latin typeface="+mn-lt"/>
          <a:ea typeface="+mn-ea"/>
          <a:cs typeface="+mn-cs"/>
        </a:defRPr>
      </a:lvl5pPr>
      <a:lvl6pPr marL="10014395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6pPr>
      <a:lvl7pPr marL="11835194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7pPr>
      <a:lvl8pPr marL="13655993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8pPr>
      <a:lvl9pPr marL="15476792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1pPr>
      <a:lvl2pPr marL="1820799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2pPr>
      <a:lvl3pPr marL="3641598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3pPr>
      <a:lvl4pPr marL="5462397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4pPr>
      <a:lvl5pPr marL="7283196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5pPr>
      <a:lvl6pPr marL="9103995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6pPr>
      <a:lvl7pPr marL="10924794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7pPr>
      <a:lvl8pPr marL="12745593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8pPr>
      <a:lvl9pPr marL="14566392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14"/>
          <p:cNvSpPr/>
          <p:nvPr/>
        </p:nvSpPr>
        <p:spPr>
          <a:xfrm>
            <a:off x="1060044" y="9865692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</p:sp>
      <p:sp>
        <p:nvSpPr>
          <p:cNvPr id="5" name="TextBox 16"/>
          <p:cNvSpPr txBox="1"/>
          <p:nvPr/>
        </p:nvSpPr>
        <p:spPr>
          <a:xfrm>
            <a:off x="1128638" y="11089829"/>
            <a:ext cx="9429816" cy="420628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5486"/>
              </a:lnSpc>
            </a:pPr>
            <a:r>
              <a:rPr lang="pt-BR" sz="2800" dirty="0" smtClean="0">
                <a:latin typeface="Montserrat"/>
              </a:rPr>
              <a:t>A oficina teve como foco a capacitação dos médicos da Atenção Primária à Saúde sobre os protocolos, fluxos e o encaminhamento médico adequado, para as Ofertas de Cuidado Integrado, do Programa Agora Tem Especialista (ATE).</a:t>
            </a:r>
            <a:endParaRPr lang="en-US" sz="2800" dirty="0">
              <a:solidFill>
                <a:srgbClr val="000000"/>
              </a:solidFill>
              <a:latin typeface="Montserrat"/>
              <a:ea typeface="Open Sans"/>
              <a:cs typeface="Open Sans"/>
              <a:sym typeface="Open Sans"/>
            </a:endParaRPr>
          </a:p>
          <a:p>
            <a:pPr algn="ctr">
              <a:lnSpc>
                <a:spcPts val="5337"/>
              </a:lnSpc>
            </a:pPr>
            <a:endParaRPr dirty="0"/>
          </a:p>
        </p:txBody>
      </p:sp>
      <p:sp>
        <p:nvSpPr>
          <p:cNvPr id="6" name="TextBox 17"/>
          <p:cNvSpPr txBox="1"/>
          <p:nvPr/>
        </p:nvSpPr>
        <p:spPr>
          <a:xfrm>
            <a:off x="1060044" y="9937701"/>
            <a:ext cx="9489290" cy="82073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OBJETIVO DA EXPERIÊNCIA</a:t>
            </a:r>
          </a:p>
        </p:txBody>
      </p:sp>
      <p:sp>
        <p:nvSpPr>
          <p:cNvPr id="10" name="TextBox 55"/>
          <p:cNvSpPr txBox="1"/>
          <p:nvPr/>
        </p:nvSpPr>
        <p:spPr>
          <a:xfrm>
            <a:off x="1" y="4388356"/>
            <a:ext cx="23402924" cy="166199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/>
            <a:r>
              <a:rPr lang="pt-BR" sz="5400" b="1" dirty="0" smtClean="0">
                <a:solidFill>
                  <a:srgbClr val="0089CD"/>
                </a:solidFill>
                <a:latin typeface="Montserrat"/>
              </a:rPr>
              <a:t>Oficina de Operacionalização do Programa Agora Tem Especialista: Fluxos e Protocolos para os Médicos da APS da VII Região de Saúde</a:t>
            </a:r>
            <a:endParaRPr lang="pt-BR" sz="5400" b="1" dirty="0">
              <a:solidFill>
                <a:srgbClr val="0089CD"/>
              </a:solidFill>
              <a:latin typeface="Montserrat"/>
            </a:endParaRPr>
          </a:p>
        </p:txBody>
      </p:sp>
      <p:sp>
        <p:nvSpPr>
          <p:cNvPr id="11" name="TextBox 56"/>
          <p:cNvSpPr txBox="1"/>
          <p:nvPr/>
        </p:nvSpPr>
        <p:spPr>
          <a:xfrm>
            <a:off x="414258" y="6042957"/>
            <a:ext cx="22145779" cy="141064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5486"/>
              </a:lnSpc>
              <a:spcBef>
                <a:spcPct val="0"/>
              </a:spcBef>
            </a:pPr>
            <a:r>
              <a:rPr lang="en-US" sz="3918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</a:t>
            </a:r>
            <a:r>
              <a:rPr lang="en-US" sz="2800" b="1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Maria </a:t>
            </a:r>
            <a:r>
              <a:rPr lang="en-US" sz="2800" b="1" dirty="0" err="1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Fernanda</a:t>
            </a:r>
            <a:r>
              <a:rPr lang="en-US" sz="2800" b="1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</a:t>
            </a:r>
            <a:r>
              <a:rPr lang="en-US" sz="2800" b="1" dirty="0" err="1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Sampaio</a:t>
            </a:r>
            <a:r>
              <a:rPr lang="en-US" sz="2800" b="1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</a:t>
            </a:r>
            <a:r>
              <a:rPr lang="en-US" sz="2800" b="1" dirty="0" err="1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Furtado</a:t>
            </a:r>
            <a:r>
              <a:rPr lang="en-US" sz="2800" b="1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Parente¹</a:t>
            </a:r>
            <a:r>
              <a:rPr lang="en-US" sz="2800" b="1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*, </a:t>
            </a:r>
            <a:r>
              <a:rPr lang="en-US" sz="2800" b="1" dirty="0" err="1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Layane</a:t>
            </a:r>
            <a:r>
              <a:rPr lang="en-US" sz="2800" b="1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</a:t>
            </a:r>
            <a:r>
              <a:rPr lang="en-US" sz="2800" b="1" dirty="0" err="1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Camila</a:t>
            </a:r>
            <a:r>
              <a:rPr lang="en-US" sz="2800" b="1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Goes e Silva²</a:t>
            </a:r>
            <a:r>
              <a:rPr lang="en-US" sz="2800" b="1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, </a:t>
            </a:r>
            <a:r>
              <a:rPr lang="en-US" sz="2800" b="1" dirty="0" err="1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Haiany</a:t>
            </a:r>
            <a:r>
              <a:rPr lang="en-US" sz="2800" b="1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</a:t>
            </a:r>
            <a:r>
              <a:rPr lang="en-US" sz="2800" b="1" dirty="0" err="1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Stephany</a:t>
            </a:r>
            <a:r>
              <a:rPr lang="en-US" sz="2800" b="1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</a:t>
            </a:r>
            <a:r>
              <a:rPr lang="en-US" sz="2800" b="1" dirty="0" err="1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Alves</a:t>
            </a:r>
            <a:r>
              <a:rPr lang="en-US" sz="2800" b="1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de Souza Campos³, Maria </a:t>
            </a:r>
            <a:r>
              <a:rPr lang="en-US" sz="2800" b="1" dirty="0" err="1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Auxiliadora</a:t>
            </a:r>
            <a:r>
              <a:rPr lang="en-US" sz="2800" b="1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de </a:t>
            </a:r>
            <a:r>
              <a:rPr lang="en-US" sz="2800" b="1" dirty="0" err="1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Sá</a:t>
            </a:r>
            <a:r>
              <a:rPr lang="en-US" sz="2800" b="1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</a:t>
            </a:r>
            <a:r>
              <a:rPr lang="en-US" sz="2800" b="1" dirty="0" err="1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Magalhães</a:t>
            </a:r>
            <a:r>
              <a:rPr lang="en-US" sz="2800" b="1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Santos</a:t>
            </a:r>
            <a:r>
              <a:rPr lang="en-US" sz="2800" b="1" baseline="300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3</a:t>
            </a:r>
            <a:r>
              <a:rPr lang="en-US" sz="2800" b="1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, </a:t>
            </a:r>
            <a:endParaRPr lang="en-US" sz="2800" b="1" dirty="0">
              <a:solidFill>
                <a:srgbClr val="000000"/>
              </a:solidFill>
              <a:latin typeface="Montserrat" pitchFamily="2" charset="0"/>
              <a:ea typeface="Open Sans"/>
              <a:cs typeface="Open Sans"/>
              <a:sym typeface="Open Sans"/>
            </a:endParaRPr>
          </a:p>
        </p:txBody>
      </p:sp>
      <p:sp>
        <p:nvSpPr>
          <p:cNvPr id="12" name="TextBox 57"/>
          <p:cNvSpPr txBox="1"/>
          <p:nvPr/>
        </p:nvSpPr>
        <p:spPr>
          <a:xfrm>
            <a:off x="700010" y="7446873"/>
            <a:ext cx="21674408" cy="196207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5120"/>
              </a:lnSpc>
              <a:spcBef>
                <a:spcPct val="0"/>
              </a:spcBef>
            </a:pPr>
            <a:r>
              <a:rPr lang="en-US" sz="24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¹Apoiadora de </a:t>
            </a:r>
            <a:r>
              <a:rPr lang="en-US" sz="2400" dirty="0" err="1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Regionalização</a:t>
            </a:r>
            <a:r>
              <a:rPr lang="en-US" sz="24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– VII GERES, </a:t>
            </a:r>
            <a:r>
              <a:rPr lang="en-US" sz="2400" dirty="0" err="1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Salgueiro</a:t>
            </a:r>
            <a:r>
              <a:rPr lang="en-US" sz="24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, </a:t>
            </a:r>
            <a:r>
              <a:rPr lang="en-US" sz="24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Pernambuco</a:t>
            </a: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. </a:t>
            </a:r>
            <a:r>
              <a:rPr lang="en-US" sz="24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²Apoiadora de </a:t>
            </a:r>
            <a:r>
              <a:rPr lang="en-US" sz="2400" dirty="0" err="1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Planejamento</a:t>
            </a:r>
            <a:r>
              <a:rPr lang="en-US" sz="24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– VII GERES, </a:t>
            </a:r>
            <a:r>
              <a:rPr lang="en-US" sz="2400" dirty="0" err="1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Salgueiro</a:t>
            </a:r>
            <a:r>
              <a:rPr lang="en-US" sz="24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, </a:t>
            </a:r>
            <a:r>
              <a:rPr lang="en-US" sz="24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Pernambuco</a:t>
            </a: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. </a:t>
            </a:r>
            <a:r>
              <a:rPr lang="en-US" sz="24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³Coordenadora de </a:t>
            </a:r>
            <a:r>
              <a:rPr lang="en-US" sz="2400" dirty="0" err="1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Regulação</a:t>
            </a:r>
            <a:r>
              <a:rPr lang="en-US" sz="24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e </a:t>
            </a:r>
            <a:r>
              <a:rPr lang="en-US" sz="2400" dirty="0" err="1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Planejamento</a:t>
            </a:r>
            <a:r>
              <a:rPr lang="en-US" sz="24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– VII GERES, </a:t>
            </a:r>
            <a:r>
              <a:rPr lang="en-US" sz="2400" dirty="0" err="1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Salgueiro</a:t>
            </a:r>
            <a:r>
              <a:rPr lang="en-US" sz="24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, </a:t>
            </a:r>
            <a:r>
              <a:rPr lang="en-US" sz="24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Pernambuco</a:t>
            </a:r>
            <a:r>
              <a:rPr lang="en-US" sz="24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. </a:t>
            </a:r>
            <a:r>
              <a:rPr lang="en-US" sz="2400" baseline="300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4 </a:t>
            </a:r>
            <a:r>
              <a:rPr lang="en-US" sz="2400" dirty="0" err="1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Gerente</a:t>
            </a:r>
            <a:r>
              <a:rPr lang="en-US" sz="24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da</a:t>
            </a:r>
            <a:r>
              <a:rPr lang="en-US" sz="24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VII Regional de </a:t>
            </a:r>
            <a:r>
              <a:rPr lang="en-US" sz="2400" dirty="0" err="1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Saúde</a:t>
            </a:r>
            <a:r>
              <a:rPr lang="en-US" sz="24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– VII GERES, </a:t>
            </a:r>
            <a:r>
              <a:rPr lang="en-US" sz="2400" dirty="0" err="1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Salgueiro</a:t>
            </a:r>
            <a:r>
              <a:rPr lang="en-US" sz="24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, </a:t>
            </a:r>
            <a:r>
              <a:rPr lang="en-US" sz="2400" dirty="0" err="1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Pernambuco</a:t>
            </a:r>
            <a:endParaRPr lang="en-US" sz="2400" dirty="0">
              <a:solidFill>
                <a:srgbClr val="000000"/>
              </a:solidFill>
              <a:latin typeface="Montserrat" pitchFamily="2" charset="0"/>
              <a:ea typeface="Open Sans"/>
              <a:cs typeface="Open Sans"/>
              <a:sym typeface="Open Sans"/>
            </a:endParaRPr>
          </a:p>
          <a:p>
            <a:pPr algn="ctr">
              <a:lnSpc>
                <a:spcPts val="5120"/>
              </a:lnSpc>
              <a:spcBef>
                <a:spcPct val="0"/>
              </a:spcBef>
            </a:pP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*</a:t>
            </a:r>
            <a:r>
              <a:rPr lang="en-US" sz="24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Autor</a:t>
            </a: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correspondente</a:t>
            </a: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: </a:t>
            </a:r>
            <a:r>
              <a:rPr lang="en-US" sz="24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priviigeres@gmail.com</a:t>
            </a:r>
            <a:endParaRPr lang="en-US" sz="2400" dirty="0">
              <a:solidFill>
                <a:srgbClr val="000000"/>
              </a:solidFill>
              <a:latin typeface="Montserrat" pitchFamily="2" charset="0"/>
              <a:ea typeface="Open Sans"/>
              <a:cs typeface="Open Sans"/>
              <a:sym typeface="Open Sans"/>
            </a:endParaRPr>
          </a:p>
        </p:txBody>
      </p:sp>
      <p:sp>
        <p:nvSpPr>
          <p:cNvPr id="15" name="Freeform 14"/>
          <p:cNvSpPr/>
          <p:nvPr/>
        </p:nvSpPr>
        <p:spPr>
          <a:xfrm>
            <a:off x="985762" y="14947863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</p:sp>
      <p:sp>
        <p:nvSpPr>
          <p:cNvPr id="16" name="TextBox 16"/>
          <p:cNvSpPr txBox="1"/>
          <p:nvPr/>
        </p:nvSpPr>
        <p:spPr>
          <a:xfrm>
            <a:off x="914324" y="16162309"/>
            <a:ext cx="9649072" cy="634789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5486"/>
              </a:lnSpc>
            </a:pPr>
            <a:r>
              <a:rPr lang="pt-BR" sz="2800" dirty="0" smtClean="0">
                <a:latin typeface="Montserrat"/>
              </a:rPr>
              <a:t>As oficinas aconteceram nos 07 municípios que compõem a VII Região de Saúde/PE, junto às equipes médicas das Unidades Básicas de Saúde, </a:t>
            </a:r>
            <a:r>
              <a:rPr lang="pt-BR" sz="2800" dirty="0" smtClean="0">
                <a:latin typeface="Montserrat"/>
              </a:rPr>
              <a:t>técnico de </a:t>
            </a:r>
            <a:r>
              <a:rPr lang="pt-BR" sz="2800" dirty="0" smtClean="0">
                <a:latin typeface="Montserrat"/>
              </a:rPr>
              <a:t>regionalização, regulação e atenção primária. O projeto teve como foco o conceito e os objetivos do programa, como aconteceu a construção e </a:t>
            </a:r>
            <a:r>
              <a:rPr lang="pt-BR" sz="2800" dirty="0" err="1" smtClean="0">
                <a:latin typeface="Montserrat"/>
              </a:rPr>
              <a:t>pactuação</a:t>
            </a:r>
            <a:r>
              <a:rPr lang="pt-BR" sz="2800" dirty="0" smtClean="0">
                <a:latin typeface="Montserrat"/>
              </a:rPr>
              <a:t> do PAR ATE VII RS/PE 100% regionalizado, o papel do médico da APS diante da clínica </a:t>
            </a:r>
            <a:r>
              <a:rPr lang="pt-BR" sz="2800" smtClean="0">
                <a:latin typeface="Montserrat"/>
              </a:rPr>
              <a:t>do </a:t>
            </a:r>
            <a:r>
              <a:rPr lang="pt-BR" sz="2800" smtClean="0">
                <a:latin typeface="Montserrat"/>
              </a:rPr>
              <a:t>paciente, </a:t>
            </a:r>
            <a:r>
              <a:rPr lang="pt-BR" sz="2800" dirty="0" smtClean="0">
                <a:latin typeface="Montserrat"/>
              </a:rPr>
              <a:t>a oferta da OCI na região e como acontecerá a regulação dessas Ofertas com o trabalho dos Núcleos.</a:t>
            </a:r>
            <a:endParaRPr dirty="0">
              <a:latin typeface="Montserrat"/>
            </a:endParaRPr>
          </a:p>
        </p:txBody>
      </p:sp>
      <p:sp>
        <p:nvSpPr>
          <p:cNvPr id="17" name="TextBox 17"/>
          <p:cNvSpPr txBox="1"/>
          <p:nvPr/>
        </p:nvSpPr>
        <p:spPr>
          <a:xfrm>
            <a:off x="842886" y="15090739"/>
            <a:ext cx="9849330" cy="76040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DESCRIÇÃO DA EXPERIÊNCIA</a:t>
            </a:r>
          </a:p>
        </p:txBody>
      </p:sp>
      <p:sp>
        <p:nvSpPr>
          <p:cNvPr id="18" name="Freeform 14"/>
          <p:cNvSpPr/>
          <p:nvPr/>
        </p:nvSpPr>
        <p:spPr>
          <a:xfrm>
            <a:off x="914324" y="22877481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</p:sp>
      <p:sp>
        <p:nvSpPr>
          <p:cNvPr id="19" name="TextBox 16"/>
          <p:cNvSpPr txBox="1"/>
          <p:nvPr/>
        </p:nvSpPr>
        <p:spPr>
          <a:xfrm>
            <a:off x="914324" y="24020489"/>
            <a:ext cx="9649072" cy="634789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5486"/>
              </a:lnSpc>
            </a:pPr>
            <a:r>
              <a:rPr lang="pt-BR" sz="2800" dirty="0" smtClean="0">
                <a:latin typeface="Montserrat"/>
              </a:rPr>
              <a:t>A experiência evidenciou que muitos médicos desconheciam alguns processos regulatórios e a relevância do encaminhamento correto, completo e legível, não só nas indicações de OCI como em todos os itens. Foi observado um maior vínculo da regulação municipal com a APS e as suas e dificuldades. Em todos os municípios foi destacada a importância da </a:t>
            </a:r>
            <a:r>
              <a:rPr lang="pt-BR" sz="2800" dirty="0" err="1" smtClean="0">
                <a:latin typeface="Montserrat"/>
              </a:rPr>
              <a:t>contrarreferência</a:t>
            </a:r>
            <a:r>
              <a:rPr lang="pt-BR" sz="2800" dirty="0" smtClean="0">
                <a:latin typeface="Montserrat"/>
              </a:rPr>
              <a:t>, cuja ausência é marcante na região e a necessidade da oficina com os médicos especialistas sobre o programa e os seus encaminhamentos.</a:t>
            </a:r>
            <a:endParaRPr dirty="0">
              <a:latin typeface="Montserrat"/>
            </a:endParaRPr>
          </a:p>
        </p:txBody>
      </p:sp>
      <p:sp>
        <p:nvSpPr>
          <p:cNvPr id="20" name="TextBox 17"/>
          <p:cNvSpPr txBox="1"/>
          <p:nvPr/>
        </p:nvSpPr>
        <p:spPr>
          <a:xfrm>
            <a:off x="842886" y="23020357"/>
            <a:ext cx="9849330" cy="76040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APRENDIZADO E ANÁLISE CRÍTICA</a:t>
            </a:r>
          </a:p>
        </p:txBody>
      </p:sp>
      <p:sp>
        <p:nvSpPr>
          <p:cNvPr id="48" name="Freeform 14"/>
          <p:cNvSpPr/>
          <p:nvPr/>
        </p:nvSpPr>
        <p:spPr>
          <a:xfrm>
            <a:off x="12493550" y="9891331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</p:sp>
      <p:sp>
        <p:nvSpPr>
          <p:cNvPr id="49" name="TextBox 16"/>
          <p:cNvSpPr txBox="1"/>
          <p:nvPr/>
        </p:nvSpPr>
        <p:spPr>
          <a:xfrm>
            <a:off x="12415842" y="11090211"/>
            <a:ext cx="9649072" cy="773288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5486"/>
              </a:lnSpc>
              <a:buFont typeface="Wingdings" pitchFamily="2" charset="2"/>
              <a:buChar char="ü"/>
            </a:pPr>
            <a:r>
              <a:rPr lang="pt-BR" sz="2800" dirty="0" smtClean="0">
                <a:latin typeface="Montserrat"/>
              </a:rPr>
              <a:t>Apresentar aos médicos das Unidades Básicas de Saúde o Programa Agora Tem Especialista;</a:t>
            </a:r>
          </a:p>
          <a:p>
            <a:pPr algn="just">
              <a:lnSpc>
                <a:spcPts val="5486"/>
              </a:lnSpc>
              <a:buFont typeface="Wingdings" pitchFamily="2" charset="2"/>
              <a:buChar char="ü"/>
            </a:pPr>
            <a:r>
              <a:rPr lang="pt-BR" sz="2800" dirty="0" smtClean="0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Como o Plano de Ação Regional foi estruturado na VII Região de Saúde de Pernambuco;</a:t>
            </a:r>
          </a:p>
          <a:p>
            <a:pPr algn="just">
              <a:lnSpc>
                <a:spcPts val="5486"/>
              </a:lnSpc>
              <a:buFont typeface="Wingdings" pitchFamily="2" charset="2"/>
              <a:buChar char="ü"/>
            </a:pPr>
            <a:r>
              <a:rPr lang="pt-BR" sz="2800" dirty="0" smtClean="0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Quais as Ofertas do Cuidado Integrado foram pactuadas e qual instância passaria a executar;</a:t>
            </a:r>
          </a:p>
          <a:p>
            <a:pPr algn="just">
              <a:lnSpc>
                <a:spcPts val="5486"/>
              </a:lnSpc>
              <a:buFont typeface="Wingdings" pitchFamily="2" charset="2"/>
              <a:buChar char="ü"/>
            </a:pPr>
            <a:r>
              <a:rPr lang="pt-BR" sz="2800" dirty="0" smtClean="0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Qual o papel do médico da Unidade Básica de Saúde no Programa;</a:t>
            </a:r>
          </a:p>
          <a:p>
            <a:pPr algn="just">
              <a:lnSpc>
                <a:spcPts val="5486"/>
              </a:lnSpc>
              <a:buFont typeface="Wingdings" pitchFamily="2" charset="2"/>
              <a:buChar char="ü"/>
            </a:pPr>
            <a:r>
              <a:rPr lang="pt-BR" sz="2800" dirty="0" smtClean="0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Os componentes para o encaminhamento médico adequado a forma de OCI.</a:t>
            </a:r>
            <a:endParaRPr lang="en-US" sz="2800" dirty="0">
              <a:solidFill>
                <a:srgbClr val="000000"/>
              </a:solidFill>
              <a:latin typeface="Montserrat"/>
              <a:ea typeface="Open Sans"/>
              <a:cs typeface="Open Sans"/>
              <a:sym typeface="Open Sans"/>
            </a:endParaRPr>
          </a:p>
          <a:p>
            <a:pPr algn="ctr">
              <a:lnSpc>
                <a:spcPts val="5337"/>
              </a:lnSpc>
            </a:pPr>
            <a:endParaRPr dirty="0"/>
          </a:p>
        </p:txBody>
      </p:sp>
      <p:sp>
        <p:nvSpPr>
          <p:cNvPr id="50" name="TextBox 17"/>
          <p:cNvSpPr txBox="1"/>
          <p:nvPr/>
        </p:nvSpPr>
        <p:spPr>
          <a:xfrm>
            <a:off x="12493550" y="9963340"/>
            <a:ext cx="9489290" cy="74231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OBJETIVOS</a:t>
            </a:r>
          </a:p>
        </p:txBody>
      </p:sp>
      <p:sp>
        <p:nvSpPr>
          <p:cNvPr id="51" name="Freeform 14"/>
          <p:cNvSpPr/>
          <p:nvPr/>
        </p:nvSpPr>
        <p:spPr>
          <a:xfrm>
            <a:off x="12487280" y="18376887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</p:sp>
      <p:sp>
        <p:nvSpPr>
          <p:cNvPr id="52" name="TextBox 16"/>
          <p:cNvSpPr txBox="1"/>
          <p:nvPr/>
        </p:nvSpPr>
        <p:spPr>
          <a:xfrm>
            <a:off x="12487280" y="19448457"/>
            <a:ext cx="9649072" cy="634789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5486"/>
              </a:lnSpc>
            </a:pPr>
            <a:r>
              <a:rPr lang="pt-BR" sz="2800" dirty="0" smtClean="0">
                <a:latin typeface="Montserrat"/>
              </a:rPr>
              <a:t>O projeto foi aceito por todos os municípios, com excelente adesão, onde 81% dos médicos da APS participaram de forma ativa, trazendo compreensão sobre o programa, o entendimento sobre o conceito de Oferta do Cuidado Integrado, a forma de condução do paciente da Unidade Básica até a Atenção Especializada, o papel médico com o encaminhamento correto, referência e </a:t>
            </a:r>
            <a:r>
              <a:rPr lang="pt-BR" sz="2800" dirty="0" err="1" smtClean="0">
                <a:latin typeface="Montserrat"/>
              </a:rPr>
              <a:t>contrarreferência</a:t>
            </a:r>
            <a:r>
              <a:rPr lang="pt-BR" sz="2800" dirty="0" smtClean="0">
                <a:latin typeface="Montserrat"/>
              </a:rPr>
              <a:t> e o fortalecimento da regional com os municípios sobre o papel da regulação e da regionalização.</a:t>
            </a:r>
            <a:endParaRPr dirty="0">
              <a:latin typeface="Montserrat"/>
            </a:endParaRPr>
          </a:p>
        </p:txBody>
      </p:sp>
      <p:sp>
        <p:nvSpPr>
          <p:cNvPr id="53" name="TextBox 17"/>
          <p:cNvSpPr txBox="1"/>
          <p:nvPr/>
        </p:nvSpPr>
        <p:spPr>
          <a:xfrm>
            <a:off x="12344404" y="18519763"/>
            <a:ext cx="9849330" cy="76040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RESULTADOS</a:t>
            </a:r>
          </a:p>
        </p:txBody>
      </p:sp>
      <p:sp>
        <p:nvSpPr>
          <p:cNvPr id="54" name="Freeform 14"/>
          <p:cNvSpPr/>
          <p:nvPr/>
        </p:nvSpPr>
        <p:spPr>
          <a:xfrm>
            <a:off x="12558718" y="26092191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</p:sp>
      <p:sp>
        <p:nvSpPr>
          <p:cNvPr id="55" name="TextBox 16"/>
          <p:cNvSpPr txBox="1"/>
          <p:nvPr/>
        </p:nvSpPr>
        <p:spPr>
          <a:xfrm>
            <a:off x="12487280" y="27020885"/>
            <a:ext cx="9649072" cy="556101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5486"/>
              </a:lnSpc>
            </a:pPr>
            <a:r>
              <a:rPr lang="pt-BR" sz="2800" dirty="0" smtClean="0">
                <a:latin typeface="Montserrat"/>
              </a:rPr>
              <a:t>A Oficina de Operacionalização do Programa ATE foi uma estratégia eficaz, com boa adesão, troca de conhecimentos e o fortalecimento da integração entre as redes. Demonstrou à importância do processo de educação continuada e de regionalização, ponto chave do Programa ATE. A necessidade de seguir fluxos e protocolos está cada vez mais presente na assistência, no acesso aos serviços e na sua linha de cuidado, tornando o território mais fortalecido.</a:t>
            </a:r>
            <a:endParaRPr dirty="0">
              <a:latin typeface="Montserrat"/>
            </a:endParaRPr>
          </a:p>
        </p:txBody>
      </p:sp>
      <p:sp>
        <p:nvSpPr>
          <p:cNvPr id="56" name="TextBox 17"/>
          <p:cNvSpPr txBox="1"/>
          <p:nvPr/>
        </p:nvSpPr>
        <p:spPr>
          <a:xfrm>
            <a:off x="12415842" y="26163629"/>
            <a:ext cx="9849330" cy="82073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CONCLUSÃO E/OU RECOMENDAÇÕES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305</TotalTime>
  <Words>566</Words>
  <Application>Microsoft Macintosh PowerPoint</Application>
  <PresentationFormat>Personalizar</PresentationFormat>
  <Paragraphs>20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2" baseType="lpstr">
      <vt:lpstr>Tema do Office</vt:lpstr>
      <vt:lpstr>Slide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rao656402</dc:creator>
  <cp:lastModifiedBy>PRI VII GERES</cp:lastModifiedBy>
  <cp:revision>31</cp:revision>
  <dcterms:created xsi:type="dcterms:W3CDTF">2025-09-30T13:28:19Z</dcterms:created>
  <dcterms:modified xsi:type="dcterms:W3CDTF">2025-11-04T14:57:21Z</dcterms:modified>
</cp:coreProperties>
</file>