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50" d="100"/>
          <a:sy n="50" d="100"/>
        </p:scale>
        <p:origin x="-1026" y="805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85762" y="1086634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2074913"/>
            <a:ext cx="9649072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latin typeface="Montserrat"/>
              </a:rPr>
              <a:t>Utilizamos dados de amostras de pacientes com suspeita de Leishmaniose Tegumentar (LT), cadastrados no Gerenciador de ambiente laboratorial (GAL).</a:t>
            </a:r>
            <a:endParaRPr dirty="0">
              <a:latin typeface="Montserrat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985762" y="10922785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842886" y="4388356"/>
            <a:ext cx="21431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Importância do Diagnóstico diferencial da Leishmaniose Tegumentar Humana para o desfecho clínico do paciente 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2485960" y="6339995"/>
            <a:ext cx="18288127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Amanda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Vasconcelos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do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Nascimento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Gonçalves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¹*; </a:t>
            </a:r>
            <a:r>
              <a:rPr lang="pt-BR" sz="2800" b="1" dirty="0" smtClean="0">
                <a:latin typeface="Montserrat"/>
              </a:rPr>
              <a:t>Benício Campos dos Anjos Filho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</a:t>
            </a:r>
            <a:r>
              <a:rPr lang="pt-BR" sz="2800" b="1" dirty="0" smtClean="0">
                <a:latin typeface="Montserrat"/>
              </a:rPr>
              <a:t>; Diego Dias da Silva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; Leila Vânia de Almeida Silva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</a:t>
            </a:r>
            <a:r>
              <a:rPr lang="pt-BR" sz="2800" b="1" dirty="0" smtClean="0">
                <a:latin typeface="Montserrat"/>
              </a:rPr>
              <a:t>; Suely Dias de Andrade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</a:t>
            </a:r>
            <a:r>
              <a:rPr lang="pt-BR" sz="2800" b="1" dirty="0" smtClean="0">
                <a:latin typeface="Montserrat"/>
              </a:rPr>
              <a:t>; </a:t>
            </a:r>
            <a:r>
              <a:rPr lang="pt-BR" sz="2800" b="1" dirty="0" err="1" smtClean="0">
                <a:latin typeface="Montserrat"/>
              </a:rPr>
              <a:t>Lucilene</a:t>
            </a:r>
            <a:r>
              <a:rPr lang="pt-BR" sz="2800" b="1" dirty="0" smtClean="0">
                <a:latin typeface="Montserrat"/>
              </a:rPr>
              <a:t> Pessoa da Silva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</a:t>
            </a:r>
            <a:r>
              <a:rPr lang="en-US" sz="2800" b="1" baseline="46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</a:t>
            </a:r>
            <a:r>
              <a:rPr lang="en-US" sz="2400" b="1" baseline="42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2</a:t>
            </a:r>
            <a:r>
              <a:rPr lang="pt-BR" sz="2800" b="1" dirty="0" smtClean="0">
                <a:latin typeface="Montserrat"/>
              </a:rPr>
              <a:t>; Ricardo Soares Pereira de Araújo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</a:t>
            </a:r>
            <a:r>
              <a:rPr lang="en-US" sz="2400" b="1" baseline="46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</a:t>
            </a:r>
            <a:r>
              <a:rPr lang="en-US" sz="2400" b="1" baseline="40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 smtClean="0">
                <a:latin typeface="Montserrat"/>
              </a:rPr>
              <a:t>; Gabriela de Moraes Rêgo Guedes 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; Mayara Matias de Oliveira Marques da Costa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</a:t>
            </a:r>
            <a:r>
              <a:rPr lang="pt-BR" sz="2800" b="1" dirty="0" smtClean="0">
                <a:latin typeface="Montserrat"/>
              </a:rPr>
              <a:t> ; </a:t>
            </a:r>
            <a:r>
              <a:rPr lang="pt-BR" sz="2800" b="1" dirty="0" err="1" smtClean="0">
                <a:latin typeface="Montserrat"/>
              </a:rPr>
              <a:t>Keilla</a:t>
            </a:r>
            <a:r>
              <a:rPr lang="pt-BR" sz="2800" b="1" dirty="0" smtClean="0">
                <a:latin typeface="Montserrat"/>
              </a:rPr>
              <a:t> Maria Paz e Silva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¹. </a:t>
            </a:r>
            <a:endParaRPr lang="en-US" sz="2800" b="1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557134" y="9101233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Laboratório Central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Pública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“Dr. Milton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Bezerra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Sobral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”-LACEN/PE,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b="1" baseline="42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Centro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Universitário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Brasileiro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-UNIBRA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b="1" baseline="42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Correspondente:amandavasconcelosn@gmail.com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85763" y="16218699"/>
            <a:ext cx="9649072" cy="47577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 smtClean="0">
                <a:latin typeface="Montserrat"/>
              </a:rPr>
              <a:t>Com os dados obtidos do GAL, geramos relatórios mensais do números de cadastros de pacientes com casos suspeitos para LT . Em seguida, desse total de casos, analisamos a quantidade de positivos na lâmina direta para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 em cada mês, no período analisado. Após, realizamos uma média mensal e anual para os casos de positividade para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Humana.</a:t>
            </a:r>
            <a:endParaRPr sz="2800" dirty="0">
              <a:latin typeface="Montserrat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985762" y="14739350"/>
            <a:ext cx="9849330" cy="1050721"/>
            <a:chOff x="1044278" y="15090739"/>
            <a:chExt cx="9849330" cy="1050721"/>
          </a:xfrm>
        </p:grpSpPr>
        <p:sp>
          <p:nvSpPr>
            <p:cNvPr id="15" name="Freeform 14"/>
            <p:cNvSpPr/>
            <p:nvPr/>
          </p:nvSpPr>
          <p:spPr>
            <a:xfrm>
              <a:off x="1044278" y="15090739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044278" y="15187594"/>
              <a:ext cx="9849330" cy="76040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DESCRIÇÃO DA EXPERIÊNCIA</a:t>
              </a:r>
            </a:p>
          </p:txBody>
        </p:sp>
      </p:grpSp>
      <p:sp>
        <p:nvSpPr>
          <p:cNvPr id="19" name="TextBox 16"/>
          <p:cNvSpPr txBox="1"/>
          <p:nvPr/>
        </p:nvSpPr>
        <p:spPr>
          <a:xfrm>
            <a:off x="972271" y="22091228"/>
            <a:ext cx="9649072" cy="6117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 smtClean="0">
                <a:latin typeface="Montserrat"/>
              </a:rPr>
              <a:t>A LT é uma </a:t>
            </a:r>
            <a:r>
              <a:rPr lang="pt-BR" sz="2800" dirty="0" err="1" smtClean="0">
                <a:latin typeface="Montserrat"/>
              </a:rPr>
              <a:t>protozoose</a:t>
            </a:r>
            <a:r>
              <a:rPr lang="pt-BR" sz="2800" dirty="0" smtClean="0">
                <a:latin typeface="Montserrat"/>
              </a:rPr>
              <a:t> de importância para Saúde Pública, devido sua ampla distribuição mundial. Ela pode levar a ulcerações simples de pele, que podem se agravar para lesões </a:t>
            </a:r>
            <a:r>
              <a:rPr lang="pt-BR" sz="2800" dirty="0" err="1" smtClean="0">
                <a:latin typeface="Montserrat"/>
              </a:rPr>
              <a:t>mutilantes</a:t>
            </a:r>
            <a:r>
              <a:rPr lang="pt-BR" sz="2800" dirty="0" smtClean="0">
                <a:latin typeface="Montserrat"/>
              </a:rPr>
              <a:t>. As lesões podem ser semelhantes à outras dermatoses, como 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Humana, causada pelo fungo </a:t>
            </a:r>
            <a:r>
              <a:rPr lang="pt-BR" sz="2800" i="1" dirty="0" err="1" smtClean="0">
                <a:latin typeface="Montserrat"/>
              </a:rPr>
              <a:t>Sporotrix</a:t>
            </a:r>
            <a:r>
              <a:rPr lang="pt-BR" sz="2800" i="1" dirty="0" smtClean="0">
                <a:latin typeface="Montserrat"/>
              </a:rPr>
              <a:t> </a:t>
            </a:r>
            <a:r>
              <a:rPr lang="pt-BR" sz="2800" i="1" dirty="0" err="1" smtClean="0">
                <a:latin typeface="Montserrat"/>
              </a:rPr>
              <a:t>sp</a:t>
            </a:r>
            <a:r>
              <a:rPr lang="pt-BR" sz="2800" dirty="0" smtClean="0">
                <a:latin typeface="Montserrat"/>
              </a:rPr>
              <a:t>. Assim o diagnóstico diferencial da LT é determinante para um bom prognóstico do paciente, visto que a rapidez e eficácia do diagnóstico laboratorial é crucial para o tratamento correto das doenças.</a:t>
            </a:r>
            <a:endParaRPr sz="2800" dirty="0">
              <a:latin typeface="Montserrat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972270" y="20939100"/>
            <a:ext cx="9849330" cy="1050721"/>
            <a:chOff x="972270" y="23475205"/>
            <a:chExt cx="9849330" cy="1050721"/>
          </a:xfrm>
        </p:grpSpPr>
        <p:sp>
          <p:nvSpPr>
            <p:cNvPr id="18" name="Freeform 14"/>
            <p:cNvSpPr/>
            <p:nvPr/>
          </p:nvSpPr>
          <p:spPr>
            <a:xfrm>
              <a:off x="972270" y="23475205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972270" y="23547214"/>
              <a:ext cx="9849330" cy="8207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/>
                  <a:ea typeface="Open Sans"/>
                  <a:cs typeface="Open Sans"/>
                  <a:sym typeface="Open Sans"/>
                </a:rPr>
                <a:t>APRENDIZADO E ANÁLISE CRÍTICA</a:t>
              </a:r>
            </a:p>
          </p:txBody>
        </p:sp>
      </p:grpSp>
      <p:sp>
        <p:nvSpPr>
          <p:cNvPr id="52" name="TextBox 16"/>
          <p:cNvSpPr txBox="1"/>
          <p:nvPr/>
        </p:nvSpPr>
        <p:spPr>
          <a:xfrm>
            <a:off x="12477785" y="12386185"/>
            <a:ext cx="9649072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latin typeface="Montserrat"/>
              </a:rPr>
              <a:t>Observamos um total de 212 casos para LT, no período analisado. Dessas amostras, 18 pacientes foram positivos para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Humana. Analisamos também a taxa média mensal de positividade para o agravo da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 em amostras com suspeita para LT, com média de 1,5 casos mensais. Para os dados anuais , observamos que houve uma porcentagem de aproximadamente 8,5 % de positividade para o diagnóstico diferencial da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humana.</a:t>
            </a:r>
            <a:endParaRPr dirty="0">
              <a:latin typeface="Montserrat"/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12477784" y="10875897"/>
            <a:ext cx="9849330" cy="1050721"/>
            <a:chOff x="12477784" y="17380164"/>
            <a:chExt cx="9849330" cy="1050721"/>
          </a:xfrm>
        </p:grpSpPr>
        <p:sp>
          <p:nvSpPr>
            <p:cNvPr id="51" name="Freeform 14"/>
            <p:cNvSpPr/>
            <p:nvPr/>
          </p:nvSpPr>
          <p:spPr>
            <a:xfrm>
              <a:off x="12477784" y="17380164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53" name="TextBox 17"/>
            <p:cNvSpPr txBox="1"/>
            <p:nvPr/>
          </p:nvSpPr>
          <p:spPr>
            <a:xfrm>
              <a:off x="12477784" y="17452173"/>
              <a:ext cx="9849330" cy="76040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RESULTADOS</a:t>
              </a:r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12405776" y="26592257"/>
            <a:ext cx="9849330" cy="1034881"/>
            <a:chOff x="12405776" y="26700384"/>
            <a:chExt cx="9849330" cy="1034881"/>
          </a:xfrm>
        </p:grpSpPr>
        <p:sp>
          <p:nvSpPr>
            <p:cNvPr id="54" name="Freeform 14"/>
            <p:cNvSpPr/>
            <p:nvPr/>
          </p:nvSpPr>
          <p:spPr>
            <a:xfrm>
              <a:off x="12405776" y="26700384"/>
              <a:ext cx="9797072" cy="103488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56" name="TextBox 17"/>
            <p:cNvSpPr txBox="1"/>
            <p:nvPr/>
          </p:nvSpPr>
          <p:spPr>
            <a:xfrm>
              <a:off x="12405776" y="26772393"/>
              <a:ext cx="9849330" cy="8207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CONCLUSÃO E/OU RECOMENDAÇÕES</a:t>
              </a:r>
            </a:p>
          </p:txBody>
        </p:sp>
      </p:grpSp>
      <p:sp>
        <p:nvSpPr>
          <p:cNvPr id="57" name="TextBox 58"/>
          <p:cNvSpPr txBox="1"/>
          <p:nvPr/>
        </p:nvSpPr>
        <p:spPr>
          <a:xfrm>
            <a:off x="6557926" y="32807363"/>
            <a:ext cx="9358378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3770977"/>
            <a:ext cx="9433048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>
                <a:latin typeface="Montserrat"/>
              </a:rPr>
              <a:t>BIGARAN, </a:t>
            </a:r>
            <a:r>
              <a:rPr lang="pt-BR" sz="2400" dirty="0" err="1" smtClean="0">
                <a:latin typeface="Montserrat"/>
              </a:rPr>
              <a:t>L.T.</a:t>
            </a:r>
            <a:r>
              <a:rPr lang="pt-BR" sz="2400" dirty="0" smtClean="0">
                <a:latin typeface="Montserrat"/>
              </a:rPr>
              <a:t> </a:t>
            </a:r>
            <a:r>
              <a:rPr lang="pt-BR" sz="2400" dirty="0" err="1" smtClean="0">
                <a:latin typeface="Montserrat"/>
              </a:rPr>
              <a:t>et</a:t>
            </a:r>
            <a:r>
              <a:rPr lang="pt-BR" sz="2400" dirty="0" smtClean="0">
                <a:latin typeface="Montserrat"/>
              </a:rPr>
              <a:t> al. Diagnóstico diferencial de </a:t>
            </a:r>
            <a:r>
              <a:rPr lang="pt-BR" sz="2400" dirty="0" err="1" smtClean="0">
                <a:latin typeface="Montserrat"/>
              </a:rPr>
              <a:t>esporotricose</a:t>
            </a:r>
            <a:r>
              <a:rPr lang="pt-BR" sz="2400" dirty="0" smtClean="0">
                <a:latin typeface="Montserrat"/>
              </a:rPr>
              <a:t> e leishmaniose cutânea: Relato de caso. </a:t>
            </a:r>
            <a:r>
              <a:rPr lang="pt-BR" sz="2400" dirty="0" err="1" smtClean="0">
                <a:latin typeface="Montserrat"/>
              </a:rPr>
              <a:t>Research</a:t>
            </a:r>
            <a:r>
              <a:rPr lang="pt-BR" sz="2400" dirty="0" smtClean="0">
                <a:latin typeface="Montserrat"/>
              </a:rPr>
              <a:t>, </a:t>
            </a:r>
            <a:r>
              <a:rPr lang="pt-BR" sz="2400" dirty="0" err="1" smtClean="0">
                <a:latin typeface="Montserrat"/>
              </a:rPr>
              <a:t>Society</a:t>
            </a:r>
            <a:r>
              <a:rPr lang="pt-BR" sz="2400" dirty="0" smtClean="0">
                <a:latin typeface="Montserrat"/>
              </a:rPr>
              <a:t> </a:t>
            </a:r>
            <a:r>
              <a:rPr lang="pt-BR" sz="2400" dirty="0" err="1" smtClean="0">
                <a:latin typeface="Montserrat"/>
              </a:rPr>
              <a:t>and</a:t>
            </a:r>
            <a:r>
              <a:rPr lang="pt-BR" sz="2400" dirty="0" smtClean="0">
                <a:latin typeface="Montserrat"/>
              </a:rPr>
              <a:t> </a:t>
            </a:r>
            <a:r>
              <a:rPr lang="pt-BR" sz="2400" dirty="0" err="1" smtClean="0">
                <a:latin typeface="Montserrat"/>
              </a:rPr>
              <a:t>Development</a:t>
            </a:r>
            <a:r>
              <a:rPr lang="pt-BR" sz="2400" dirty="0" smtClean="0">
                <a:latin typeface="Montserrat"/>
              </a:rPr>
              <a:t>, v. 14, p. e13141049635-e13141049635, 2025</a:t>
            </a:r>
            <a:r>
              <a:rPr lang="pt-BR" sz="2400" dirty="0" smtClean="0">
                <a:latin typeface="Montserrat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Manual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leishmaniose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Tegumentar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Brasília: MS, 2017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3777940"/>
            <a:ext cx="9721080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BRITO, M. E. F. et al.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Cutaneous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leishmaniasis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 northeastern Brazil: a critical appraisal of studies conducted in State of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Rev. Soc. Bras. Med. Trop., v.45, p.425-429, 2012.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>
                <a:latin typeface="Montserrat"/>
              </a:rPr>
              <a:t>CRUZ</a:t>
            </a:r>
            <a:r>
              <a:rPr lang="pt-BR" sz="2400" dirty="0" smtClean="0">
                <a:latin typeface="Montserrat"/>
              </a:rPr>
              <a:t>, L. C. H. complexo </a:t>
            </a:r>
            <a:r>
              <a:rPr lang="pt-BR" sz="2400" i="1" dirty="0" err="1" smtClean="0">
                <a:latin typeface="Montserrat"/>
              </a:rPr>
              <a:t>Sporothrix</a:t>
            </a:r>
            <a:r>
              <a:rPr lang="pt-BR" sz="2400" i="1" dirty="0" smtClean="0">
                <a:latin typeface="Montserrat"/>
              </a:rPr>
              <a:t> </a:t>
            </a:r>
            <a:r>
              <a:rPr lang="pt-BR" sz="2400" i="1" dirty="0" err="1" smtClean="0">
                <a:latin typeface="Montserrat"/>
              </a:rPr>
              <a:t>schenckii</a:t>
            </a:r>
            <a:r>
              <a:rPr lang="pt-BR" sz="2400" dirty="0" smtClean="0">
                <a:latin typeface="Montserrat"/>
              </a:rPr>
              <a:t>. revisão de parte da literatura e considerações sobre o diagnóstico e a epidemiologia. Veterinária e Zootecnia (Edição Comemorativa), v. 20, p. 08-28, 2013</a:t>
            </a:r>
            <a:r>
              <a:rPr lang="pt-BR" sz="2400" dirty="0" smtClean="0">
                <a:latin typeface="Montserrat"/>
              </a:rPr>
              <a:t>.</a:t>
            </a:r>
            <a:endParaRPr lang="en-US" sz="2400" dirty="0" smtClean="0">
              <a:solidFill>
                <a:srgbClr val="000000"/>
              </a:solidFill>
              <a:latin typeface="Montserrat"/>
              <a:sym typeface="Open Sans"/>
            </a:endParaRPr>
          </a:p>
        </p:txBody>
      </p:sp>
      <p:sp>
        <p:nvSpPr>
          <p:cNvPr id="35" name="TextBox 16"/>
          <p:cNvSpPr txBox="1"/>
          <p:nvPr/>
        </p:nvSpPr>
        <p:spPr>
          <a:xfrm>
            <a:off x="12405777" y="27744385"/>
            <a:ext cx="9649072" cy="4669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 smtClean="0">
                <a:latin typeface="Montserrat"/>
              </a:rPr>
              <a:t>O diagnóstico diferencial para da Leishmaniose Tegumentar foi fundamental para o melhor direcionamento de tratamento dos pacientes com casos suspeitos, visto que alguns pacientes tiveram o diagnóstico sugestivo para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 , direcionando o paciente para o tratamento correto e levando ao bom prognóstico da doença.</a:t>
            </a:r>
            <a:endParaRPr sz="2800" dirty="0">
              <a:latin typeface="Montserrat"/>
            </a:endParaRPr>
          </a:p>
        </p:txBody>
      </p:sp>
      <p:grpSp>
        <p:nvGrpSpPr>
          <p:cNvPr id="71" name="Grupo 70"/>
          <p:cNvGrpSpPr/>
          <p:nvPr/>
        </p:nvGrpSpPr>
        <p:grpSpPr>
          <a:xfrm>
            <a:off x="12415842" y="19605450"/>
            <a:ext cx="9787006" cy="5629485"/>
            <a:chOff x="12415842" y="18617460"/>
            <a:chExt cx="9787006" cy="5629485"/>
          </a:xfrm>
        </p:grpSpPr>
        <p:sp>
          <p:nvSpPr>
            <p:cNvPr id="46" name="CaixaDeTexto 45"/>
            <p:cNvSpPr txBox="1"/>
            <p:nvPr/>
          </p:nvSpPr>
          <p:spPr>
            <a:xfrm>
              <a:off x="12415842" y="18617460"/>
              <a:ext cx="97155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400" b="1" dirty="0" smtClean="0">
                  <a:latin typeface="Montserrat"/>
                </a:rPr>
                <a:t>Quadro 1- </a:t>
              </a:r>
              <a:r>
                <a:rPr lang="pt-BR" sz="2400" dirty="0" smtClean="0">
                  <a:latin typeface="Montserrat"/>
                </a:rPr>
                <a:t>Imagens de células </a:t>
              </a:r>
              <a:r>
                <a:rPr lang="pt-BR" sz="2400" dirty="0" err="1" smtClean="0">
                  <a:latin typeface="Montserrat"/>
                </a:rPr>
                <a:t>leveduriformes</a:t>
              </a:r>
              <a:r>
                <a:rPr lang="pt-BR" sz="2400" dirty="0" smtClean="0">
                  <a:latin typeface="Montserrat"/>
                </a:rPr>
                <a:t> em lâminas com coloração </a:t>
              </a:r>
              <a:r>
                <a:rPr lang="pt-BR" sz="2400" dirty="0" err="1" smtClean="0">
                  <a:latin typeface="Montserrat"/>
                </a:rPr>
                <a:t>panótica</a:t>
              </a:r>
              <a:r>
                <a:rPr lang="pt-BR" sz="2400" dirty="0" smtClean="0">
                  <a:latin typeface="Montserrat"/>
                </a:rPr>
                <a:t>. </a:t>
              </a:r>
              <a:endParaRPr lang="pt-BR" sz="2400" dirty="0">
                <a:latin typeface="Montserrat"/>
              </a:endParaRPr>
            </a:p>
          </p:txBody>
        </p:sp>
        <p:pic>
          <p:nvPicPr>
            <p:cNvPr id="66" name="Imagem 65" descr="Imagem1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487280" y="19448457"/>
              <a:ext cx="9715568" cy="3586589"/>
            </a:xfrm>
            <a:prstGeom prst="rect">
              <a:avLst/>
            </a:prstGeom>
          </p:spPr>
        </p:pic>
        <p:sp>
          <p:nvSpPr>
            <p:cNvPr id="67" name="CaixaDeTexto 66"/>
            <p:cNvSpPr txBox="1"/>
            <p:nvPr/>
          </p:nvSpPr>
          <p:spPr>
            <a:xfrm>
              <a:off x="12487280" y="23046616"/>
              <a:ext cx="97155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400" b="1" dirty="0" smtClean="0">
                  <a:latin typeface="Montserrat"/>
                </a:rPr>
                <a:t>Legenda:  </a:t>
              </a:r>
              <a:r>
                <a:rPr lang="pt-BR" sz="2400" dirty="0" smtClean="0">
                  <a:latin typeface="Montserrat"/>
                </a:rPr>
                <a:t>Os círculos vermelhos evidenciam as células </a:t>
              </a:r>
              <a:r>
                <a:rPr lang="pt-BR" sz="2400" dirty="0" err="1" smtClean="0">
                  <a:latin typeface="Montserrat"/>
                </a:rPr>
                <a:t>leveduriformes</a:t>
              </a:r>
              <a:r>
                <a:rPr lang="pt-BR" sz="2400" dirty="0" smtClean="0">
                  <a:latin typeface="Montserrat"/>
                </a:rPr>
                <a:t>. </a:t>
              </a:r>
            </a:p>
            <a:p>
              <a:pPr algn="ctr"/>
              <a:r>
                <a:rPr lang="pt-BR" sz="2400" b="1" dirty="0" smtClean="0">
                  <a:latin typeface="Montserrat"/>
                </a:rPr>
                <a:t>Fonte: </a:t>
              </a:r>
              <a:r>
                <a:rPr lang="pt-BR" sz="2400" dirty="0" smtClean="0">
                  <a:latin typeface="Montserrat"/>
                </a:rPr>
                <a:t>Autora</a:t>
              </a:r>
              <a:endParaRPr lang="pt-BR" sz="2400" dirty="0">
                <a:latin typeface="Montserrat"/>
              </a:endParaRPr>
            </a:p>
          </p:txBody>
        </p:sp>
      </p:grpSp>
      <p:sp>
        <p:nvSpPr>
          <p:cNvPr id="39" name="TextBox 16"/>
          <p:cNvSpPr txBox="1"/>
          <p:nvPr/>
        </p:nvSpPr>
        <p:spPr>
          <a:xfrm>
            <a:off x="985762" y="29797412"/>
            <a:ext cx="9649072" cy="2795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latin typeface="Montserrat"/>
              </a:rPr>
              <a:t>Fortalecer a importância do diagnóstico Diferencial da Leishmaniose Tegumentar (LT) com outras dermatoses, como a </a:t>
            </a:r>
            <a:r>
              <a:rPr lang="pt-BR" sz="2800" dirty="0" err="1" smtClean="0">
                <a:latin typeface="Montserrat"/>
              </a:rPr>
              <a:t>Esporotricose</a:t>
            </a:r>
            <a:r>
              <a:rPr lang="pt-BR" sz="2800" dirty="0" smtClean="0">
                <a:latin typeface="Montserrat"/>
              </a:rPr>
              <a:t> Humana.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>
              <a:latin typeface="Montserrat"/>
            </a:endParaRPr>
          </a:p>
        </p:txBody>
      </p:sp>
      <p:grpSp>
        <p:nvGrpSpPr>
          <p:cNvPr id="40" name="Grupo 39"/>
          <p:cNvGrpSpPr/>
          <p:nvPr/>
        </p:nvGrpSpPr>
        <p:grpSpPr>
          <a:xfrm>
            <a:off x="985761" y="28573275"/>
            <a:ext cx="9577538" cy="1050721"/>
            <a:chOff x="12493550" y="9891331"/>
            <a:chExt cx="9577538" cy="1050721"/>
          </a:xfrm>
        </p:grpSpPr>
        <p:sp>
          <p:nvSpPr>
            <p:cNvPr id="41" name="Freeform 14"/>
            <p:cNvSpPr/>
            <p:nvPr/>
          </p:nvSpPr>
          <p:spPr>
            <a:xfrm>
              <a:off x="12493550" y="9891331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42" name="TextBox 17"/>
            <p:cNvSpPr txBox="1"/>
            <p:nvPr/>
          </p:nvSpPr>
          <p:spPr>
            <a:xfrm>
              <a:off x="12493550" y="9963340"/>
              <a:ext cx="9489290" cy="742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OBJETIVOS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608</Words>
  <Application>Microsoft Macintosh PowerPoint</Application>
  <PresentationFormat>Personalizar</PresentationFormat>
  <Paragraphs>26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avn081253</cp:lastModifiedBy>
  <cp:revision>29</cp:revision>
  <dcterms:created xsi:type="dcterms:W3CDTF">2025-09-30T13:28:19Z</dcterms:created>
  <dcterms:modified xsi:type="dcterms:W3CDTF">2025-11-13T14:52:22Z</dcterms:modified>
</cp:coreProperties>
</file>