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rao656402\Desktop\banner.pn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1060044" y="11748216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1060045" y="12972353"/>
            <a:ext cx="964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Implementação da massoterapia na assistência pré-natal para reduzir dores e fortalecer o vínculo gestante-acompanhante.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60044" y="11820225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678650" y="4426397"/>
            <a:ext cx="22086600" cy="3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60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Efeitos positivos do emprego da massoterapia durante a gestação: relato de experiência exitosa do município de Feira Nova/PE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641838" y="8322600"/>
            <a:ext cx="181602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1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Mayara Santana da Silva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¹*,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Conceição de Maria Amorim Coelho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Leidyanne Soares Gomes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³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880250" y="9223000"/>
            <a:ext cx="216834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Secretaria Municipal de Saúde de Feira Nova (SMS-FN)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Feira Nova, Pernambuco. ²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 Municipal de Saúde de Feira Nova (SMS-FN), Feira Nova, Pernambuco.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³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 Municipal de Saúde de Feira Nova (SMS-FN), Feira Nova, Pernambuco. </a:t>
            </a:r>
            <a:endParaRPr/>
          </a:p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*Autor correspondente: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enfermeiramayarasantana@gmail.com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980090" y="16622974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2" name="Google Shape;92;p13"/>
          <p:cNvSpPr txBox="1"/>
          <p:nvPr/>
        </p:nvSpPr>
        <p:spPr>
          <a:xfrm>
            <a:off x="980092" y="17847111"/>
            <a:ext cx="9649200" cy="87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Utilizou-se metodologia ativa e participativa nas consultas pré-natal, com adoção das seguintes etapas: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●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Convite ao parceiro/familiar;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●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Educação em saúde sobre Práticas Integrativas e Complementares em Saúde (PICS);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●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Orientação da prática de massagem simples e incentivo para realização e continuidade no domicílio;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●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Avaliação da aceitação e dos resultados percebidos pela gestante e acompanhante.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980503" y="16810458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080545" y="27182179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1080546" y="28334307"/>
            <a:ext cx="9649200" cy="54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prática evidenciou que a massoterapia é uma ferramenta acessível e eficaz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 no cuidado à gestante.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Reforça-se a importância da educação em saúde como meio de sensibilizar a população sobre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PICS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fortalecer a adoção de medidas não farmacológicas, impactando na diminuição da medicalização excessiva.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080545" y="27254188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12493550" y="11773855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8" name="Google Shape;98;p13"/>
          <p:cNvSpPr txBox="1"/>
          <p:nvPr/>
        </p:nvSpPr>
        <p:spPr>
          <a:xfrm>
            <a:off x="12493550" y="12997997"/>
            <a:ext cx="96492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Ensinar o parceiro/familiar a realizar massoterapia, promover medidas não farmacológicas de alívio da dor e fortalecer o vínculo afetivo e de apoio entre gestante e acompanhante durante a gestação.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2493550" y="11845864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12393509" y="16622975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1" name="Google Shape;101;p13"/>
          <p:cNvSpPr txBox="1"/>
          <p:nvPr/>
        </p:nvSpPr>
        <p:spPr>
          <a:xfrm>
            <a:off x="12393510" y="17847112"/>
            <a:ext cx="96492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Identificou-se maior participação do parceiro/familiar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 acompanhamento pré-natal e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redução das dores associadas ao progresso gestacional, devido ao relaxamento muscular e emocional.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2393509" y="16694984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12514051" y="27207818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4" name="Google Shape;104;p13"/>
          <p:cNvSpPr txBox="1"/>
          <p:nvPr/>
        </p:nvSpPr>
        <p:spPr>
          <a:xfrm>
            <a:off x="12514052" y="28359946"/>
            <a:ext cx="96492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massoterapia mostrou-se uma estratégia simples e de grande impacto no cuidado gestacional, fortalecendo vínculos e reduzindo desconfortos. Recomenda-se sua ampliação na Atenção Primária à Saúde e maior valorização das PICS como complemento humanizado às ações de saúde. 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12514051" y="27279827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4270113" y="34043900"/>
            <a:ext cx="14830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7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i="0" sz="4572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980500" y="35191249"/>
            <a:ext cx="209907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DONATELLI, Sidney. A linguagem do toque: massoterapia oriental e ocidental. Rio de Janeiro: Editora Roca, 2015.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SOUZA, Bruna Felisberto de et al. Nursing and hospitalized high-risk pregnant women: challenges for comprehensive care. Revista Escola de Enfermagem da USP. v. 54, 2020.</a:t>
            </a:r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 b="15537" l="0" r="0" t="2428"/>
          <a:stretch/>
        </p:blipFill>
        <p:spPr>
          <a:xfrm>
            <a:off x="12393498" y="21402545"/>
            <a:ext cx="4516125" cy="49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4">
            <a:alphaModFix/>
          </a:blip>
          <a:srcRect b="10020" l="0" r="0" t="3891"/>
          <a:stretch/>
        </p:blipFill>
        <p:spPr>
          <a:xfrm>
            <a:off x="17672475" y="21402548"/>
            <a:ext cx="4310367" cy="494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18244375" y="26407717"/>
            <a:ext cx="3918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Fonte: Autoras, 2025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