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3402925" cy="40325675"/>
  <p:notesSz cx="6858000" cy="9144000"/>
  <p:defaultText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2701">
          <p15:clr>
            <a:srgbClr val="A4A3A4"/>
          </p15:clr>
        </p15:guide>
        <p15:guide id="2" pos="7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D"/>
    <a:srgbClr val="3E409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1"/>
    <p:restoredTop sz="94674"/>
  </p:normalViewPr>
  <p:slideViewPr>
    <p:cSldViewPr>
      <p:cViewPr>
        <p:scale>
          <a:sx n="33" d="100"/>
          <a:sy n="33" d="100"/>
        </p:scale>
        <p:origin x="-2340" y="3648"/>
      </p:cViewPr>
      <p:guideLst>
        <p:guide orient="horz" pos="12701"/>
        <p:guide pos="7371"/>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p:nvPr>
        </p:nvSpPr>
        <p:spPr>
          <a:xfrm>
            <a:off x="3510439" y="22851216"/>
            <a:ext cx="16382048" cy="10305450"/>
          </a:xfrm>
        </p:spPr>
        <p:txBody>
          <a:bodyPr/>
          <a:lstStyle>
            <a:lvl1pPr marL="0" indent="0" algn="ctr">
              <a:buNone/>
              <a:defRPr>
                <a:solidFill>
                  <a:schemeClr val="tx1">
                    <a:tint val="75000"/>
                  </a:schemeClr>
                </a:solidFill>
              </a:defRPr>
            </a:lvl1pPr>
            <a:lvl2pPr marL="1820799" indent="0" algn="ctr">
              <a:buNone/>
              <a:defRPr>
                <a:solidFill>
                  <a:schemeClr val="tx1">
                    <a:tint val="75000"/>
                  </a:schemeClr>
                </a:solidFill>
              </a:defRPr>
            </a:lvl2pPr>
            <a:lvl3pPr marL="3641598" indent="0" algn="ctr">
              <a:buNone/>
              <a:defRPr>
                <a:solidFill>
                  <a:schemeClr val="tx1">
                    <a:tint val="75000"/>
                  </a:schemeClr>
                </a:solidFill>
              </a:defRPr>
            </a:lvl3pPr>
            <a:lvl4pPr marL="5462397" indent="0" algn="ctr">
              <a:buNone/>
              <a:defRPr>
                <a:solidFill>
                  <a:schemeClr val="tx1">
                    <a:tint val="75000"/>
                  </a:schemeClr>
                </a:solidFill>
              </a:defRPr>
            </a:lvl4pPr>
            <a:lvl5pPr marL="7283196" indent="0" algn="ctr">
              <a:buNone/>
              <a:defRPr>
                <a:solidFill>
                  <a:schemeClr val="tx1">
                    <a:tint val="75000"/>
                  </a:schemeClr>
                </a:solidFill>
              </a:defRPr>
            </a:lvl5pPr>
            <a:lvl6pPr marL="9103995" indent="0" algn="ctr">
              <a:buNone/>
              <a:defRPr>
                <a:solidFill>
                  <a:schemeClr val="tx1">
                    <a:tint val="75000"/>
                  </a:schemeClr>
                </a:solidFill>
              </a:defRPr>
            </a:lvl6pPr>
            <a:lvl7pPr marL="10924794" indent="0" algn="ctr">
              <a:buNone/>
              <a:defRPr>
                <a:solidFill>
                  <a:schemeClr val="tx1">
                    <a:tint val="75000"/>
                  </a:schemeClr>
                </a:solidFill>
              </a:defRPr>
            </a:lvl7pPr>
            <a:lvl8pPr marL="12745593" indent="0" algn="ctr">
              <a:buNone/>
              <a:defRPr>
                <a:solidFill>
                  <a:schemeClr val="tx1">
                    <a:tint val="75000"/>
                  </a:schemeClr>
                </a:solidFill>
              </a:defRPr>
            </a:lvl8pPr>
            <a:lvl9pPr marL="14566392"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p:nvPr>
        </p:nvSpPr>
        <p:spPr>
          <a:xfrm>
            <a:off x="1848670" y="17091745"/>
            <a:ext cx="19892486" cy="8821238"/>
          </a:xfrm>
        </p:spPr>
        <p:txBody>
          <a:bodyPr anchor="b"/>
          <a:lstStyle>
            <a:lvl1pPr marL="0" indent="0">
              <a:buNone/>
              <a:defRPr sz="8000">
                <a:solidFill>
                  <a:schemeClr val="tx1">
                    <a:tint val="75000"/>
                  </a:schemeClr>
                </a:solidFill>
              </a:defRPr>
            </a:lvl1pPr>
            <a:lvl2pPr marL="1820799" indent="0">
              <a:buNone/>
              <a:defRPr sz="7200">
                <a:solidFill>
                  <a:schemeClr val="tx1">
                    <a:tint val="75000"/>
                  </a:schemeClr>
                </a:solidFill>
              </a:defRPr>
            </a:lvl2pPr>
            <a:lvl3pPr marL="3641598" indent="0">
              <a:buNone/>
              <a:defRPr sz="6400">
                <a:solidFill>
                  <a:schemeClr val="tx1">
                    <a:tint val="75000"/>
                  </a:schemeClr>
                </a:solidFill>
              </a:defRPr>
            </a:lvl3pPr>
            <a:lvl4pPr marL="5462397" indent="0">
              <a:buNone/>
              <a:defRPr sz="5600">
                <a:solidFill>
                  <a:schemeClr val="tx1">
                    <a:tint val="75000"/>
                  </a:schemeClr>
                </a:solidFill>
              </a:defRPr>
            </a:lvl4pPr>
            <a:lvl5pPr marL="7283196" indent="0">
              <a:buNone/>
              <a:defRPr sz="5600">
                <a:solidFill>
                  <a:schemeClr val="tx1">
                    <a:tint val="75000"/>
                  </a:schemeClr>
                </a:solidFill>
              </a:defRPr>
            </a:lvl5pPr>
            <a:lvl6pPr marL="9103995" indent="0">
              <a:buNone/>
              <a:defRPr sz="5600">
                <a:solidFill>
                  <a:schemeClr val="tx1">
                    <a:tint val="75000"/>
                  </a:schemeClr>
                </a:solidFill>
              </a:defRPr>
            </a:lvl6pPr>
            <a:lvl7pPr marL="10924794" indent="0">
              <a:buNone/>
              <a:defRPr sz="5600">
                <a:solidFill>
                  <a:schemeClr val="tx1">
                    <a:tint val="75000"/>
                  </a:schemeClr>
                </a:solidFill>
              </a:defRPr>
            </a:lvl7pPr>
            <a:lvl8pPr marL="12745593" indent="0">
              <a:buNone/>
              <a:defRPr sz="5600">
                <a:solidFill>
                  <a:schemeClr val="tx1">
                    <a:tint val="75000"/>
                  </a:schemeClr>
                </a:solidFill>
              </a:defRPr>
            </a:lvl8pPr>
            <a:lvl9pPr marL="14566392"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170146" y="9026606"/>
            <a:ext cx="10340356"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4" name="Espaço Reservado para Conteúdo 3"/>
          <p:cNvSpPr>
            <a:spLocks noGrp="1"/>
          </p:cNvSpPr>
          <p:nvPr>
            <p:ph sz="half" idx="2"/>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1888362" y="9026606"/>
            <a:ext cx="10344418"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6" name="Espaço Reservado para Conteúdo 5"/>
          <p:cNvSpPr>
            <a:spLocks noGrp="1"/>
          </p:cNvSpPr>
          <p:nvPr>
            <p:ph sz="quarter" idx="4"/>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170148" y="8438524"/>
            <a:ext cx="7699401" cy="27583885"/>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799" indent="0">
              <a:buNone/>
              <a:defRPr sz="11200"/>
            </a:lvl2pPr>
            <a:lvl3pPr marL="3641598" indent="0">
              <a:buNone/>
              <a:defRPr sz="9600"/>
            </a:lvl3pPr>
            <a:lvl4pPr marL="5462397" indent="0">
              <a:buNone/>
              <a:defRPr sz="8000"/>
            </a:lvl4pPr>
            <a:lvl5pPr marL="7283196" indent="0">
              <a:buNone/>
              <a:defRPr sz="8000"/>
            </a:lvl5pPr>
            <a:lvl6pPr marL="9103995" indent="0">
              <a:buNone/>
              <a:defRPr sz="8000"/>
            </a:lvl6pPr>
            <a:lvl7pPr marL="10924794" indent="0">
              <a:buNone/>
              <a:defRPr sz="8000"/>
            </a:lvl7pPr>
            <a:lvl8pPr marL="12745593" indent="0">
              <a:buNone/>
              <a:defRPr sz="8000"/>
            </a:lvl8pPr>
            <a:lvl9pPr marL="14566392" indent="0">
              <a:buNone/>
              <a:defRPr sz="8000"/>
            </a:lvl9pPr>
          </a:lstStyle>
          <a:p>
            <a:endParaRPr lang="pt-BR"/>
          </a:p>
        </p:txBody>
      </p:sp>
      <p:sp>
        <p:nvSpPr>
          <p:cNvPr id="4" name="Espaço Reservado para Texto 3"/>
          <p:cNvSpPr>
            <a:spLocks noGrp="1"/>
          </p:cNvSpPr>
          <p:nvPr>
            <p:ph type="body" sz="half" idx="2"/>
          </p:nvPr>
        </p:nvSpPr>
        <p:spPr>
          <a:xfrm>
            <a:off x="4587137" y="31560444"/>
            <a:ext cx="14041755" cy="4732663"/>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11/11/2025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pPr/>
              <a:t>11/11/2025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pPr/>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598" rtl="0" eaLnBrk="1" latinLnBrk="0" hangingPunct="1">
        <a:spcBef>
          <a:spcPct val="0"/>
        </a:spcBef>
        <a:buNone/>
        <a:defRPr sz="17500" kern="1200">
          <a:solidFill>
            <a:schemeClr val="tx1"/>
          </a:solidFill>
          <a:latin typeface="+mj-lt"/>
          <a:ea typeface="+mj-ea"/>
          <a:cs typeface="+mj-cs"/>
        </a:defRPr>
      </a:lvl1pPr>
    </p:titleStyle>
    <p:bodyStyle>
      <a:lvl1pPr marL="1365599" indent="-1365599" algn="l" defTabSz="3641598" rtl="0" eaLnBrk="1" latinLnBrk="0" hangingPunct="1">
        <a:spcBef>
          <a:spcPct val="20000"/>
        </a:spcBef>
        <a:buFont typeface="Arial" pitchFamily="34" charset="0"/>
        <a:buChar char="•"/>
        <a:defRPr sz="12700" kern="1200">
          <a:solidFill>
            <a:schemeClr val="tx1"/>
          </a:solidFill>
          <a:latin typeface="+mn-lt"/>
          <a:ea typeface="+mn-ea"/>
          <a:cs typeface="+mn-cs"/>
        </a:defRPr>
      </a:lvl1pPr>
      <a:lvl2pPr marL="2958798" indent="-1137999" algn="l" defTabSz="3641598" rtl="0" eaLnBrk="1" latinLnBrk="0" hangingPunct="1">
        <a:spcBef>
          <a:spcPct val="20000"/>
        </a:spcBef>
        <a:buFont typeface="Arial" pitchFamily="34" charset="0"/>
        <a:buChar char="–"/>
        <a:defRPr sz="11200" kern="1200">
          <a:solidFill>
            <a:schemeClr val="tx1"/>
          </a:solidFill>
          <a:latin typeface="+mn-lt"/>
          <a:ea typeface="+mn-ea"/>
          <a:cs typeface="+mn-cs"/>
        </a:defRPr>
      </a:lvl2pPr>
      <a:lvl3pPr marL="4551998" indent="-910400" algn="l" defTabSz="3641598" rtl="0" eaLnBrk="1" latinLnBrk="0" hangingPunct="1">
        <a:spcBef>
          <a:spcPct val="20000"/>
        </a:spcBef>
        <a:buFont typeface="Arial" pitchFamily="34" charset="0"/>
        <a:buChar char="•"/>
        <a:defRPr sz="9600" kern="1200">
          <a:solidFill>
            <a:schemeClr val="tx1"/>
          </a:solidFill>
          <a:latin typeface="+mn-lt"/>
          <a:ea typeface="+mn-ea"/>
          <a:cs typeface="+mn-cs"/>
        </a:defRPr>
      </a:lvl3pPr>
      <a:lvl4pPr marL="6372797"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4pPr>
      <a:lvl5pPr marL="8193596"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5pPr>
      <a:lvl6pPr marL="10014395"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6pPr>
      <a:lvl7pPr marL="11835194"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7pPr>
      <a:lvl8pPr marL="13655993"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8pPr>
      <a:lvl9pPr marL="15476792"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9pPr>
    </p:bodyStyle>
    <p:other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57200" y="9947203"/>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0045" y="11089829"/>
            <a:ext cx="9649072" cy="4206280"/>
          </a:xfrm>
          <a:prstGeom prst="rect">
            <a:avLst/>
          </a:prstGeom>
        </p:spPr>
        <p:txBody>
          <a:bodyPr wrap="square" lIns="0" tIns="0" rIns="0" bIns="0" rtlCol="0" anchor="t">
            <a:spAutoFit/>
          </a:bodyPr>
          <a:lstStyle/>
          <a:p>
            <a:pPr algn="just">
              <a:lnSpc>
                <a:spcPts val="5486"/>
              </a:lnSpc>
            </a:pPr>
            <a:r>
              <a:rPr lang="pt-BR" sz="2800" dirty="0" smtClean="0">
                <a:latin typeface="Montserrat"/>
              </a:rPr>
              <a:t>Otimização do fluxo laboratorial e interinstitucional para o Monitoramento da Qualidade da Água para Hemodiálise no Estado de Pernambuco.</a:t>
            </a:r>
          </a:p>
          <a:p>
            <a:pPr algn="just">
              <a:lnSpc>
                <a:spcPts val="5486"/>
              </a:lnSpc>
            </a:pPr>
            <a:endParaRPr lang="en-US" sz="2800" dirty="0">
              <a:solidFill>
                <a:srgbClr val="000000"/>
              </a:solidFill>
              <a:latin typeface="Montserrat" pitchFamily="2" charset="0"/>
              <a:ea typeface="Open Sans"/>
              <a:cs typeface="Open Sans"/>
              <a:sym typeface="Open Sans"/>
            </a:endParaRPr>
          </a:p>
          <a:p>
            <a:pPr algn="just">
              <a:lnSpc>
                <a:spcPts val="5486"/>
              </a:lnSpc>
            </a:pPr>
            <a:endParaRPr lang="en-US" sz="2800" dirty="0">
              <a:solidFill>
                <a:srgbClr val="000000"/>
              </a:solidFill>
              <a:latin typeface="Montserrat" pitchFamily="2" charset="0"/>
              <a:ea typeface="Open Sans"/>
              <a:cs typeface="Open Sans"/>
              <a:sym typeface="Open Sans"/>
            </a:endParaRPr>
          </a:p>
          <a:p>
            <a:pPr algn="ctr">
              <a:lnSpc>
                <a:spcPts val="5337"/>
              </a:lnSpc>
            </a:pPr>
            <a:endParaRPr dirty="0"/>
          </a:p>
        </p:txBody>
      </p:sp>
      <p:sp>
        <p:nvSpPr>
          <p:cNvPr id="6" name="TextBox 17"/>
          <p:cNvSpPr txBox="1"/>
          <p:nvPr/>
        </p:nvSpPr>
        <p:spPr>
          <a:xfrm>
            <a:off x="1057200" y="10018641"/>
            <a:ext cx="948929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 DA EXPERIÊNCIA</a:t>
            </a:r>
          </a:p>
        </p:txBody>
      </p:sp>
      <p:sp>
        <p:nvSpPr>
          <p:cNvPr id="10" name="TextBox 55"/>
          <p:cNvSpPr txBox="1"/>
          <p:nvPr/>
        </p:nvSpPr>
        <p:spPr>
          <a:xfrm>
            <a:off x="771448" y="4388356"/>
            <a:ext cx="21431400" cy="2693045"/>
          </a:xfrm>
          <a:prstGeom prst="rect">
            <a:avLst/>
          </a:prstGeom>
        </p:spPr>
        <p:txBody>
          <a:bodyPr wrap="square" lIns="0" tIns="0" rIns="0" bIns="0" rtlCol="0" anchor="t">
            <a:spAutoFit/>
          </a:bodyPr>
          <a:lstStyle/>
          <a:p>
            <a:pPr algn="ctr">
              <a:lnSpc>
                <a:spcPts val="7000"/>
              </a:lnSpc>
            </a:pPr>
            <a:r>
              <a:rPr lang="pt-BR" sz="4400" b="1" dirty="0" smtClean="0">
                <a:solidFill>
                  <a:srgbClr val="0089CD"/>
                </a:solidFill>
                <a:latin typeface="Montserrat" pitchFamily="2" charset="0"/>
                <a:ea typeface="League Spartan"/>
                <a:cs typeface="League Spartan"/>
                <a:sym typeface="League Spartan"/>
              </a:rPr>
              <a:t>APRIMORAMENTO DOS FLUXOS INTERNOS PARA O MONITORAMENTO DA QUALIDADE DA ÁGUA PARA HEMODIÁLISE DO ESTADO DE PERNAMBUCO NO LABORATÓRIO CENTRAL DE </a:t>
            </a:r>
            <a:r>
              <a:rPr lang="pt-BR" sz="4400" b="1" dirty="0" smtClean="0">
                <a:solidFill>
                  <a:srgbClr val="0089CD"/>
                </a:solidFill>
                <a:latin typeface="Montserrat" pitchFamily="2" charset="0"/>
                <a:ea typeface="League Spartan"/>
                <a:cs typeface="League Spartan"/>
                <a:sym typeface="League Spartan"/>
              </a:rPr>
              <a:t>PERNAMBUCO </a:t>
            </a:r>
            <a:r>
              <a:rPr lang="pt-BR" sz="4400" b="1" smtClean="0">
                <a:solidFill>
                  <a:srgbClr val="0089CD"/>
                </a:solidFill>
                <a:latin typeface="Montserrat" pitchFamily="2" charset="0"/>
                <a:ea typeface="League Spartan"/>
                <a:cs typeface="League Spartan"/>
                <a:sym typeface="League Spartan"/>
              </a:rPr>
              <a:t>(LACEN/PE</a:t>
            </a:r>
            <a:r>
              <a:rPr lang="pt-BR" sz="4400" b="1" dirty="0" smtClean="0">
                <a:solidFill>
                  <a:srgbClr val="0089CD"/>
                </a:solidFill>
                <a:latin typeface="Montserrat" pitchFamily="2" charset="0"/>
                <a:ea typeface="League Spartan"/>
                <a:cs typeface="League Spartan"/>
                <a:sym typeface="League Spartan"/>
              </a:rPr>
              <a:t>)</a:t>
            </a:r>
            <a:endParaRPr lang="en-US" sz="4400" b="1" dirty="0">
              <a:solidFill>
                <a:srgbClr val="0089CD"/>
              </a:solidFill>
              <a:latin typeface="Montserrat" pitchFamily="2" charset="0"/>
              <a:ea typeface="League Spartan"/>
              <a:cs typeface="League Spartan"/>
              <a:sym typeface="League Spartan"/>
            </a:endParaRPr>
          </a:p>
        </p:txBody>
      </p:sp>
      <p:sp>
        <p:nvSpPr>
          <p:cNvPr id="11" name="TextBox 56"/>
          <p:cNvSpPr txBox="1"/>
          <p:nvPr/>
        </p:nvSpPr>
        <p:spPr>
          <a:xfrm>
            <a:off x="1128638" y="7018245"/>
            <a:ext cx="20859895" cy="705321"/>
          </a:xfrm>
          <a:prstGeom prst="rect">
            <a:avLst/>
          </a:prstGeom>
        </p:spPr>
        <p:txBody>
          <a:bodyPr wrap="square" lIns="0" tIns="0" rIns="0" bIns="0" rtlCol="0" anchor="t">
            <a:spAutoFit/>
          </a:bodyPr>
          <a:lstStyle/>
          <a:p>
            <a:pPr algn="ctr">
              <a:lnSpc>
                <a:spcPts val="5486"/>
              </a:lnSpc>
              <a:spcBef>
                <a:spcPct val="0"/>
              </a:spcBef>
            </a:pPr>
            <a:r>
              <a:rPr lang="en-US" sz="3918" dirty="0">
                <a:solidFill>
                  <a:srgbClr val="000000"/>
                </a:solidFill>
                <a:latin typeface="Montserrat" pitchFamily="2" charset="0"/>
                <a:ea typeface="Open Sans"/>
                <a:cs typeface="Open Sans"/>
                <a:sym typeface="Open Sans"/>
              </a:rPr>
              <a:t> </a:t>
            </a:r>
            <a:r>
              <a:rPr lang="en-US" sz="2800" b="1" dirty="0" smtClean="0">
                <a:solidFill>
                  <a:srgbClr val="000000"/>
                </a:solidFill>
                <a:latin typeface="Montserrat" pitchFamily="2" charset="0"/>
                <a:ea typeface="Open Sans"/>
                <a:cs typeface="Open Sans"/>
                <a:sym typeface="Open Sans"/>
              </a:rPr>
              <a:t>Marcella </a:t>
            </a:r>
            <a:r>
              <a:rPr lang="en-US" sz="2800" b="1" dirty="0" err="1" smtClean="0">
                <a:solidFill>
                  <a:srgbClr val="000000"/>
                </a:solidFill>
                <a:latin typeface="Montserrat" pitchFamily="2" charset="0"/>
                <a:ea typeface="Open Sans"/>
                <a:cs typeface="Open Sans"/>
                <a:sym typeface="Open Sans"/>
              </a:rPr>
              <a:t>Melo</a:t>
            </a:r>
            <a:r>
              <a:rPr lang="en-US" sz="2800" b="1" dirty="0" smtClean="0">
                <a:solidFill>
                  <a:srgbClr val="000000"/>
                </a:solidFill>
                <a:latin typeface="Montserrat" pitchFamily="2" charset="0"/>
                <a:ea typeface="Open Sans"/>
                <a:cs typeface="Open Sans"/>
                <a:sym typeface="Open Sans"/>
              </a:rPr>
              <a:t> </a:t>
            </a:r>
            <a:r>
              <a:rPr lang="en-US" sz="2800" b="1" dirty="0" err="1" smtClean="0">
                <a:solidFill>
                  <a:srgbClr val="000000"/>
                </a:solidFill>
                <a:latin typeface="Montserrat" pitchFamily="2" charset="0"/>
                <a:ea typeface="Open Sans"/>
                <a:cs typeface="Open Sans"/>
                <a:sym typeface="Open Sans"/>
              </a:rPr>
              <a:t>Assis</a:t>
            </a:r>
            <a:r>
              <a:rPr lang="en-US" sz="2800" b="1" dirty="0" smtClean="0">
                <a:solidFill>
                  <a:srgbClr val="000000"/>
                </a:solidFill>
                <a:latin typeface="Montserrat" pitchFamily="2" charset="0"/>
                <a:ea typeface="Open Sans"/>
                <a:cs typeface="Open Sans"/>
                <a:sym typeface="Open Sans"/>
              </a:rPr>
              <a:t> Costa¹</a:t>
            </a:r>
            <a:r>
              <a:rPr lang="en-US" sz="2800" b="1" dirty="0">
                <a:solidFill>
                  <a:srgbClr val="000000"/>
                </a:solidFill>
                <a:latin typeface="Montserrat" pitchFamily="2" charset="0"/>
                <a:ea typeface="Open Sans"/>
                <a:cs typeface="Open Sans"/>
                <a:sym typeface="Open Sans"/>
              </a:rPr>
              <a:t>*, </a:t>
            </a:r>
            <a:r>
              <a:rPr lang="en-US" sz="2800" b="1" dirty="0" smtClean="0">
                <a:solidFill>
                  <a:srgbClr val="000000"/>
                </a:solidFill>
                <a:latin typeface="Montserrat" pitchFamily="2" charset="0"/>
                <a:ea typeface="Open Sans"/>
                <a:cs typeface="Open Sans"/>
                <a:sym typeface="Open Sans"/>
              </a:rPr>
              <a:t>Leonardo de Aquino </a:t>
            </a:r>
            <a:r>
              <a:rPr lang="en-US" sz="2800" b="1" dirty="0" smtClean="0">
                <a:solidFill>
                  <a:srgbClr val="000000"/>
                </a:solidFill>
                <a:latin typeface="Montserrat" pitchFamily="2" charset="0"/>
                <a:ea typeface="Open Sans"/>
                <a:cs typeface="Open Sans"/>
                <a:sym typeface="Open Sans"/>
              </a:rPr>
              <a:t>Linhares¹, </a:t>
            </a:r>
            <a:r>
              <a:rPr lang="en-US" sz="2800" b="1" dirty="0" err="1" smtClean="0">
                <a:solidFill>
                  <a:srgbClr val="000000"/>
                </a:solidFill>
                <a:latin typeface="Montserrat" pitchFamily="2" charset="0"/>
                <a:ea typeface="Open Sans"/>
                <a:cs typeface="Open Sans"/>
                <a:sym typeface="Open Sans"/>
              </a:rPr>
              <a:t>Keilla</a:t>
            </a:r>
            <a:r>
              <a:rPr lang="en-US" sz="2800" b="1" dirty="0" smtClean="0">
                <a:solidFill>
                  <a:srgbClr val="000000"/>
                </a:solidFill>
                <a:latin typeface="Montserrat" pitchFamily="2" charset="0"/>
                <a:ea typeface="Open Sans"/>
                <a:cs typeface="Open Sans"/>
                <a:sym typeface="Open Sans"/>
              </a:rPr>
              <a:t> Maria Paz e </a:t>
            </a:r>
            <a:r>
              <a:rPr lang="en-US" sz="2800" b="1" dirty="0" smtClean="0">
                <a:solidFill>
                  <a:srgbClr val="000000"/>
                </a:solidFill>
                <a:latin typeface="Montserrat" pitchFamily="2" charset="0"/>
                <a:ea typeface="Open Sans"/>
                <a:cs typeface="Open Sans"/>
                <a:sym typeface="Open Sans"/>
              </a:rPr>
              <a:t>Silva¹</a:t>
            </a:r>
            <a:endParaRPr lang="en-US" sz="28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771448" y="7732625"/>
            <a:ext cx="21674408" cy="1308050"/>
          </a:xfrm>
          <a:prstGeom prst="rect">
            <a:avLst/>
          </a:prstGeom>
        </p:spPr>
        <p:txBody>
          <a:bodyPr wrap="square" lIns="0" tIns="0" rIns="0" bIns="0" rtlCol="0" anchor="t">
            <a:spAutoFit/>
          </a:bodyPr>
          <a:lstStyle/>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¹Laboratório Central de </a:t>
            </a:r>
            <a:r>
              <a:rPr lang="en-US" sz="2400" dirty="0" err="1" smtClean="0">
                <a:solidFill>
                  <a:srgbClr val="000000"/>
                </a:solidFill>
                <a:latin typeface="Montserrat" pitchFamily="2" charset="0"/>
                <a:ea typeface="Open Sans"/>
                <a:cs typeface="Open Sans"/>
                <a:sym typeface="Open Sans"/>
              </a:rPr>
              <a:t>Pernambuco</a:t>
            </a:r>
            <a:r>
              <a:rPr lang="en-US" sz="2400" dirty="0" smtClean="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(LACEN/PE), Recife, </a:t>
            </a:r>
            <a:r>
              <a:rPr lang="en-US" sz="2400" dirty="0" err="1" smtClean="0">
                <a:solidFill>
                  <a:srgbClr val="000000"/>
                </a:solidFill>
                <a:latin typeface="Montserrat" pitchFamily="2" charset="0"/>
                <a:ea typeface="Open Sans"/>
                <a:cs typeface="Open Sans"/>
                <a:sym typeface="Open Sans"/>
              </a:rPr>
              <a:t>Pernambuco</a:t>
            </a:r>
            <a:endParaRPr lang="en-US" sz="2400" dirty="0">
              <a:solidFill>
                <a:srgbClr val="000000"/>
              </a:solidFill>
              <a:latin typeface="Montserrat" pitchFamily="2" charset="0"/>
              <a:ea typeface="Open Sans"/>
              <a:cs typeface="Open Sans"/>
              <a:sym typeface="Open Sans"/>
            </a:endParaRPr>
          </a:p>
          <a:p>
            <a:pPr algn="ctr">
              <a:lnSpc>
                <a:spcPts val="5120"/>
              </a:lnSpc>
              <a:spcBef>
                <a:spcPct val="0"/>
              </a:spcBef>
            </a:pPr>
            <a:r>
              <a:rPr lang="en-US" sz="2400" dirty="0">
                <a:solidFill>
                  <a:srgbClr val="000000"/>
                </a:solidFill>
                <a:latin typeface="Montserrat" pitchFamily="2" charset="0"/>
                <a:ea typeface="Open Sans"/>
                <a:cs typeface="Open Sans"/>
                <a:sym typeface="Open Sans"/>
              </a:rPr>
              <a:t>*</a:t>
            </a:r>
            <a:r>
              <a:rPr lang="en-US" sz="2400" dirty="0" err="1">
                <a:solidFill>
                  <a:srgbClr val="000000"/>
                </a:solidFill>
                <a:latin typeface="Montserrat" pitchFamily="2" charset="0"/>
                <a:ea typeface="Open Sans"/>
                <a:cs typeface="Open Sans"/>
                <a:sym typeface="Open Sans"/>
              </a:rPr>
              <a:t>Autor</a:t>
            </a:r>
            <a:r>
              <a:rPr lang="en-US" sz="2400" dirty="0">
                <a:solidFill>
                  <a:srgbClr val="000000"/>
                </a:solidFill>
                <a:latin typeface="Montserrat" pitchFamily="2" charset="0"/>
                <a:ea typeface="Open Sans"/>
                <a:cs typeface="Open Sans"/>
                <a:sym typeface="Open Sans"/>
              </a:rPr>
              <a:t> </a:t>
            </a:r>
            <a:r>
              <a:rPr lang="en-US" sz="2400" dirty="0" err="1">
                <a:solidFill>
                  <a:srgbClr val="000000"/>
                </a:solidFill>
                <a:latin typeface="Montserrat" pitchFamily="2" charset="0"/>
                <a:ea typeface="Open Sans"/>
                <a:cs typeface="Open Sans"/>
                <a:sym typeface="Open Sans"/>
              </a:rPr>
              <a:t>correspondente</a:t>
            </a:r>
            <a:r>
              <a:rPr lang="en-US" sz="2400" dirty="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marcella.lacen@gmail.com</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985762" y="1451923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985762" y="15733681"/>
            <a:ext cx="9649072" cy="5642570"/>
          </a:xfrm>
          <a:prstGeom prst="rect">
            <a:avLst/>
          </a:prstGeom>
        </p:spPr>
        <p:txBody>
          <a:bodyPr wrap="square" lIns="0" tIns="0" rIns="0" bIns="0" rtlCol="0" anchor="t">
            <a:spAutoFit/>
          </a:bodyPr>
          <a:lstStyle/>
          <a:p>
            <a:pPr algn="just">
              <a:lnSpc>
                <a:spcPts val="5486"/>
              </a:lnSpc>
            </a:pPr>
            <a:r>
              <a:rPr lang="pt-BR" sz="2800" dirty="0" smtClean="0">
                <a:latin typeface="Montserrat"/>
              </a:rPr>
              <a:t>O LACEN-PE, enquanto laboratório de referência estadual, realiza análises da água utilizada em serviços de hemodiálise. Desde 2023, as ações focaram na qualificação dos procedimentos (alinhamento às normas de qualidade), na melhoria dos registros, na </a:t>
            </a:r>
            <a:r>
              <a:rPr lang="pt-BR" sz="2800" dirty="0" err="1" smtClean="0">
                <a:latin typeface="Montserrat"/>
              </a:rPr>
              <a:t>rastreabilidade</a:t>
            </a:r>
            <a:r>
              <a:rPr lang="pt-BR" sz="2800" dirty="0" smtClean="0">
                <a:latin typeface="Montserrat"/>
              </a:rPr>
              <a:t> analítica e no estabelecimento de um fluxo de comunicação mais direto e estruturado com os órgãos de Vigilância Sanitária, visando aumentar a segurança laboratorial e a vigilância.</a:t>
            </a:r>
          </a:p>
        </p:txBody>
      </p:sp>
      <p:sp>
        <p:nvSpPr>
          <p:cNvPr id="17" name="TextBox 17"/>
          <p:cNvSpPr txBox="1"/>
          <p:nvPr/>
        </p:nvSpPr>
        <p:spPr>
          <a:xfrm>
            <a:off x="842886" y="14590673"/>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12558718" y="2273460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12558718" y="23877613"/>
            <a:ext cx="9649072" cy="5642570"/>
          </a:xfrm>
          <a:prstGeom prst="rect">
            <a:avLst/>
          </a:prstGeom>
        </p:spPr>
        <p:txBody>
          <a:bodyPr wrap="square" lIns="0" tIns="0" rIns="0" bIns="0" rtlCol="0" anchor="t">
            <a:spAutoFit/>
          </a:bodyPr>
          <a:lstStyle/>
          <a:p>
            <a:pPr algn="just">
              <a:lnSpc>
                <a:spcPts val="5486"/>
              </a:lnSpc>
            </a:pPr>
            <a:r>
              <a:rPr lang="pt-BR" sz="2800" dirty="0" smtClean="0">
                <a:latin typeface="Montserrat"/>
              </a:rPr>
              <a:t>A implantação do registro dos laudos por unidade de saúde permitiu um acompanhamento mais ágil da qualidade da água nas clínicas de hemodiálise. O treinamento contínuo dos analistas, com foco em critérios normativos e rigor analítico, elevou a confiabilidade dos resultados, reforçando a segurança dos pacientes em terapia renal substitutiva e consolidando o LACEN-PE como referência na vigilância da qualidade da água para hemodiálise.</a:t>
            </a:r>
            <a:endParaRPr lang="pt-BR" sz="2800" dirty="0">
              <a:latin typeface="Montserrat"/>
            </a:endParaRPr>
          </a:p>
        </p:txBody>
      </p:sp>
      <p:sp>
        <p:nvSpPr>
          <p:cNvPr id="20" name="TextBox 17"/>
          <p:cNvSpPr txBox="1"/>
          <p:nvPr/>
        </p:nvSpPr>
        <p:spPr>
          <a:xfrm>
            <a:off x="12344404" y="22806043"/>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3574761"/>
          </a:xfrm>
          <a:prstGeom prst="rect">
            <a:avLst/>
          </a:prstGeom>
        </p:spPr>
        <p:txBody>
          <a:bodyPr wrap="square" lIns="0" tIns="0" rIns="0" bIns="0" rtlCol="0" anchor="t">
            <a:spAutoFit/>
          </a:bodyPr>
          <a:lstStyle/>
          <a:p>
            <a:pPr algn="just">
              <a:lnSpc>
                <a:spcPts val="5486"/>
              </a:lnSpc>
            </a:pPr>
            <a:r>
              <a:rPr lang="pt-BR" sz="2800" dirty="0" smtClean="0">
                <a:latin typeface="Montserrat"/>
              </a:rPr>
              <a:t>Padronizar e otimizar os fluxos laboratoriais para as análises de água para hemodiálise, aprimorando a </a:t>
            </a:r>
            <a:r>
              <a:rPr lang="pt-BR" sz="2800" dirty="0" err="1" smtClean="0">
                <a:latin typeface="Montserrat"/>
              </a:rPr>
              <a:t>rastreabilidade</a:t>
            </a:r>
            <a:r>
              <a:rPr lang="pt-BR" sz="2800" dirty="0" smtClean="0">
                <a:latin typeface="Montserrat"/>
              </a:rPr>
              <a:t> analítica e fortalecendo a integração com as instâncias de Vigilância Sanitária estadual e municipal.</a:t>
            </a:r>
            <a:endParaRPr lang="en-US" sz="2800" dirty="0">
              <a:latin typeface="Montserrat"/>
              <a:sym typeface="Open Sans"/>
            </a:endParaRPr>
          </a:p>
          <a:p>
            <a:pPr algn="ctr">
              <a:lnSpc>
                <a:spcPts val="5337"/>
              </a:lnSpc>
            </a:pP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487280" y="1451923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487280" y="15733681"/>
            <a:ext cx="9653625" cy="6347892"/>
          </a:xfrm>
          <a:prstGeom prst="rect">
            <a:avLst/>
          </a:prstGeom>
        </p:spPr>
        <p:txBody>
          <a:bodyPr wrap="square" lIns="0" tIns="0" rIns="0" bIns="0" rtlCol="0" anchor="t">
            <a:spAutoFit/>
          </a:bodyPr>
          <a:lstStyle/>
          <a:p>
            <a:pPr algn="just">
              <a:lnSpc>
                <a:spcPts val="5486"/>
              </a:lnSpc>
            </a:pPr>
            <a:r>
              <a:rPr lang="pt-BR" sz="2800" dirty="0" smtClean="0">
                <a:latin typeface="Montserrat"/>
              </a:rPr>
              <a:t>Na auditoria externa da ANVISA, no final do ano de 2023, o LACEN-PE foi reconhecido pela experiência exitosa no Monitoramento da Qualidade da Água para Hemodiálise em Pernambuco. Convidado a apresentar o trabalho em Brasília, também foi solicitado a contribuir na elaboração do Catálogo de Água para Hemodiálise no Sistema </a:t>
            </a:r>
            <a:r>
              <a:rPr lang="pt-BR" sz="2800" dirty="0" err="1" smtClean="0">
                <a:latin typeface="Montserrat"/>
              </a:rPr>
              <a:t>Harpya</a:t>
            </a:r>
            <a:r>
              <a:rPr lang="pt-BR" sz="2800" dirty="0" smtClean="0">
                <a:latin typeface="Montserrat"/>
              </a:rPr>
              <a:t>. Dessa forma, Pernambuco tem se tornado referência para os demais laboratórios integrantes da REDE LACEN que buscam implantar essas análises.</a:t>
            </a:r>
            <a:endParaRPr lang="pt-BR" sz="2800" dirty="0">
              <a:latin typeface="Montserrat"/>
            </a:endParaRPr>
          </a:p>
        </p:txBody>
      </p:sp>
      <p:sp>
        <p:nvSpPr>
          <p:cNvPr id="53" name="TextBox 17"/>
          <p:cNvSpPr txBox="1"/>
          <p:nvPr/>
        </p:nvSpPr>
        <p:spPr>
          <a:xfrm>
            <a:off x="12415842" y="14662111"/>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558718" y="3002128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630156" y="31307165"/>
            <a:ext cx="9649072" cy="4985404"/>
          </a:xfrm>
          <a:prstGeom prst="rect">
            <a:avLst/>
          </a:prstGeom>
        </p:spPr>
        <p:txBody>
          <a:bodyPr wrap="square" lIns="0" tIns="0" rIns="0" bIns="0" rtlCol="0" anchor="t">
            <a:spAutoFit/>
          </a:bodyPr>
          <a:lstStyle/>
          <a:p>
            <a:pPr algn="just">
              <a:lnSpc>
                <a:spcPts val="5486"/>
              </a:lnSpc>
            </a:pPr>
            <a:r>
              <a:rPr lang="pt-BR" sz="2800" dirty="0" smtClean="0">
                <a:latin typeface="Montserrat"/>
              </a:rPr>
              <a:t>O aperfeiçoamento dos procedimentos, a sistematização dos registros e o aprimoramento contínuo da equipe técnica resultaram em um aumento da eficiência do monitoramento e da confiabilidade dos laudos de água para hemodiálise no LACEN-PE, reforçando o papel estratégico do laboratório na Vigilância em Saúde.</a:t>
            </a:r>
          </a:p>
          <a:p>
            <a:pPr algn="ctr">
              <a:lnSpc>
                <a:spcPts val="5337"/>
              </a:lnSpc>
            </a:pPr>
            <a:endParaRPr dirty="0"/>
          </a:p>
        </p:txBody>
      </p:sp>
      <p:sp>
        <p:nvSpPr>
          <p:cNvPr id="56" name="TextBox 17"/>
          <p:cNvSpPr txBox="1"/>
          <p:nvPr/>
        </p:nvSpPr>
        <p:spPr>
          <a:xfrm>
            <a:off x="12558718" y="30164157"/>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700010" y="30092719"/>
            <a:ext cx="10414465" cy="820738"/>
          </a:xfrm>
          <a:prstGeom prst="rect">
            <a:avLst/>
          </a:prstGeom>
        </p:spPr>
        <p:txBody>
          <a:bodyPr wrap="square" lIns="0" tIns="0" rIns="0" bIns="0" rtlCol="0" anchor="t">
            <a:spAutoFit/>
          </a:bodyPr>
          <a:lstStyle/>
          <a:p>
            <a:pPr algn="ctr">
              <a:lnSpc>
                <a:spcPts val="6400"/>
              </a:lnSpc>
            </a:pPr>
            <a:r>
              <a:rPr lang="en-US" sz="4572" b="1" dirty="0" err="1">
                <a:solidFill>
                  <a:srgbClr val="000000"/>
                </a:solidFill>
                <a:latin typeface="Montserrat" pitchFamily="2" charset="0"/>
                <a:ea typeface="League Spartan"/>
                <a:cs typeface="League Spartan"/>
                <a:sym typeface="League Spartan"/>
              </a:rPr>
              <a:t>Referências</a:t>
            </a:r>
            <a:endParaRPr lang="en-US" sz="4572" b="1" dirty="0">
              <a:solidFill>
                <a:srgbClr val="000000"/>
              </a:solidFill>
              <a:latin typeface="Montserrat" pitchFamily="2" charset="0"/>
              <a:ea typeface="League Spartan"/>
              <a:cs typeface="League Spartan"/>
              <a:sym typeface="League Spartan"/>
            </a:endParaRPr>
          </a:p>
        </p:txBody>
      </p:sp>
      <p:sp>
        <p:nvSpPr>
          <p:cNvPr id="59" name="TextBox 60"/>
          <p:cNvSpPr txBox="1"/>
          <p:nvPr/>
        </p:nvSpPr>
        <p:spPr>
          <a:xfrm>
            <a:off x="1057200" y="31164289"/>
            <a:ext cx="9721080" cy="5129609"/>
          </a:xfrm>
          <a:prstGeom prst="rect">
            <a:avLst/>
          </a:prstGeom>
        </p:spPr>
        <p:txBody>
          <a:bodyPr wrap="square" lIns="0" tIns="0" rIns="0" bIns="0" rtlCol="0" anchor="t">
            <a:spAutoFit/>
          </a:bodyPr>
          <a:lstStyle/>
          <a:p>
            <a:pPr algn="just">
              <a:lnSpc>
                <a:spcPts val="4023"/>
              </a:lnSpc>
              <a:spcBef>
                <a:spcPct val="0"/>
              </a:spcBef>
            </a:pPr>
            <a:r>
              <a:rPr lang="pt-BR" sz="2400" b="1" dirty="0" smtClean="0"/>
              <a:t>BRASIL</a:t>
            </a:r>
            <a:r>
              <a:rPr lang="pt-BR" sz="2400" dirty="0" smtClean="0"/>
              <a:t>.. Agência Nacional de Vigilância Sanitária. </a:t>
            </a:r>
            <a:r>
              <a:rPr lang="pt-BR" sz="2400" i="1" dirty="0" smtClean="0"/>
              <a:t>Guia nº 19 – Coleta, Acondicionamento, Transporte, Recepção e Destinação de Amostras para Análises Laboratoriais no âmbito do Sistema Nacional de Vigilância Sanitária</a:t>
            </a:r>
            <a:r>
              <a:rPr lang="pt-BR" sz="2400" dirty="0" smtClean="0"/>
              <a:t>. Versão 3 (06 jan. 2022). Brasília, DF: ANVISA, 2022. </a:t>
            </a:r>
          </a:p>
          <a:p>
            <a:pPr algn="just">
              <a:lnSpc>
                <a:spcPts val="4023"/>
              </a:lnSpc>
              <a:spcBef>
                <a:spcPct val="0"/>
              </a:spcBef>
            </a:pPr>
            <a:endParaRPr lang="pt-BR" sz="2400" b="1" dirty="0" smtClean="0"/>
          </a:p>
          <a:p>
            <a:pPr algn="just">
              <a:lnSpc>
                <a:spcPts val="4023"/>
              </a:lnSpc>
              <a:spcBef>
                <a:spcPct val="0"/>
              </a:spcBef>
            </a:pPr>
            <a:r>
              <a:rPr lang="pt-BR" sz="2400" b="1" dirty="0" smtClean="0"/>
              <a:t>BRASIL.</a:t>
            </a:r>
            <a:r>
              <a:rPr lang="pt-BR" sz="2400" dirty="0" smtClean="0"/>
              <a:t> Resolução da Diretoria Colegiada – RDC nº 11, de 13 de março de 2014. Dispõe sobre os requisitos de boas práticas de funcionamento para os serviços de diálise e dá outras providências. Diário Oficial da União: seção 1, Brasília, DF, 14 mar. 2014.</a:t>
            </a:r>
          </a:p>
          <a:p>
            <a:pPr algn="just">
              <a:lnSpc>
                <a:spcPts val="4023"/>
              </a:lnSpc>
              <a:spcBef>
                <a:spcPct val="0"/>
              </a:spcBef>
            </a:pPr>
            <a:endParaRPr sz="2400" smtClean="0">
              <a:latin typeface="Montserrat" pitchFamily="2" charset="0"/>
            </a:endParaRPr>
          </a:p>
        </p:txBody>
      </p:sp>
      <p:pic>
        <p:nvPicPr>
          <p:cNvPr id="27" name="Imagem 26" descr="FLUXOGRAMA DE RECEBIMENTO DE AMOSTRAS (1).png"/>
          <p:cNvPicPr>
            <a:picLocks noChangeAspect="1"/>
          </p:cNvPicPr>
          <p:nvPr/>
        </p:nvPicPr>
        <p:blipFill>
          <a:blip r:embed="rId2"/>
          <a:stretch>
            <a:fillRect/>
          </a:stretch>
        </p:blipFill>
        <p:spPr>
          <a:xfrm>
            <a:off x="557134" y="21520159"/>
            <a:ext cx="11001452" cy="8251089"/>
          </a:xfrm>
          <a:prstGeom prst="rect">
            <a:avLst/>
          </a:prstGeom>
        </p:spPr>
      </p:pic>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495</Words>
  <Application>Microsoft Macintosh PowerPoint</Application>
  <PresentationFormat>Personalizar</PresentationFormat>
  <Paragraphs>21</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mma436485</cp:lastModifiedBy>
  <cp:revision>22</cp:revision>
  <dcterms:created xsi:type="dcterms:W3CDTF">2025-09-30T13:28:19Z</dcterms:created>
  <dcterms:modified xsi:type="dcterms:W3CDTF">2025-11-11T18:02:49Z</dcterms:modified>
</cp:coreProperties>
</file>