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0325675" cx="23402925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Open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gLFROVgIIsaiQh/9pzge7v/9YV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701" orient="horz"/>
        <p:guide pos="737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OpenSans-italic.fntdata"/><Relationship Id="rId12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5" Type="http://customschemas.google.com/relationships/presentationmetadata" Target="metadata"/><Relationship Id="rId14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755220" y="12527099"/>
            <a:ext cx="19892486" cy="8643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510439" y="22851216"/>
            <a:ext cx="16382048" cy="10305450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ctr">
              <a:spcBef>
                <a:spcPts val="2540"/>
              </a:spcBef>
              <a:spcAft>
                <a:spcPts val="0"/>
              </a:spcAft>
              <a:buClr>
                <a:srgbClr val="888888"/>
              </a:buClr>
              <a:buSzPts val="127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240"/>
              </a:spcBef>
              <a:spcAft>
                <a:spcPts val="0"/>
              </a:spcAft>
              <a:buClr>
                <a:srgbClr val="888888"/>
              </a:buClr>
              <a:buSzPts val="1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 rot="5400000">
            <a:off x="-1605079" y="12184552"/>
            <a:ext cx="26613082" cy="2106263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 rot="5400000">
            <a:off x="2396195" y="16185826"/>
            <a:ext cx="34407509" cy="5265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 rot="5400000">
            <a:off x="-8330146" y="11115192"/>
            <a:ext cx="34407509" cy="1540692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1848670" y="25912983"/>
            <a:ext cx="19892486" cy="8009127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00"/>
              <a:buFont typeface="Calibri"/>
              <a:buNone/>
              <a:defRPr b="1" sz="15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1848670" y="17091745"/>
            <a:ext cx="19892486" cy="8821238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 sz="8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170146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11896487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1170146" y="9026606"/>
            <a:ext cx="10340356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1170146" y="12788467"/>
            <a:ext cx="10340356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11888362" y="9026606"/>
            <a:ext cx="10344418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2" name="Google Shape;42;p7"/>
          <p:cNvSpPr txBox="1"/>
          <p:nvPr>
            <p:ph idx="4" type="body"/>
          </p:nvPr>
        </p:nvSpPr>
        <p:spPr>
          <a:xfrm>
            <a:off x="11888362" y="12788467"/>
            <a:ext cx="10344418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1170148" y="1605559"/>
            <a:ext cx="7699401" cy="683296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9149894" y="1605562"/>
            <a:ext cx="13082885" cy="3441684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Char char="•"/>
              <a:defRPr sz="12700"/>
            </a:lvl1pPr>
            <a:lvl2pPr indent="-939800" lvl="1" marL="9144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–"/>
              <a:defRPr sz="11200"/>
            </a:lvl2pPr>
            <a:lvl3pPr indent="-838200" lvl="2" marL="13716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indent="-73660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4pPr>
            <a:lvl5pPr indent="-73660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»"/>
              <a:defRPr sz="8000"/>
            </a:lvl5pPr>
            <a:lvl6pPr indent="-736600" lvl="5" marL="27432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6pPr>
            <a:lvl7pPr indent="-736600" lvl="6" marL="3200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7pPr>
            <a:lvl8pPr indent="-736600" lvl="7" marL="3657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8pPr>
            <a:lvl9pPr indent="-736600" lvl="8" marL="411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1170148" y="8438524"/>
            <a:ext cx="7699401" cy="27583885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59" name="Google Shape;59;p10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4587137" y="28227972"/>
            <a:ext cx="14041755" cy="333247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/>
          <p:nvPr>
            <p:ph idx="2" type="pic"/>
          </p:nvPr>
        </p:nvSpPr>
        <p:spPr>
          <a:xfrm>
            <a:off x="4587137" y="3603174"/>
            <a:ext cx="14041755" cy="2419540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4587137" y="31560444"/>
            <a:ext cx="14041755" cy="473266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 b="0" i="0" sz="1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marR="0" rtl="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Font typeface="Arial"/>
              <a:buChar char="•"/>
              <a:defRPr b="0" i="0" sz="1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39800" lvl="1" marL="914400" marR="0" rtl="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–"/>
              <a:defRPr b="0" i="0" sz="1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38200" lvl="2" marL="13716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6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–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36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»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36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6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36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6600" lvl="8" marL="4114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C:\Users\rao656402\Desktop\banner.png" id="11" name="Google Shape;11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41" y="4763"/>
            <a:ext cx="23399643" cy="40316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who.int/news-room/fact-sheets/detail/dengue-and-severe-dengue" TargetMode="External"/><Relationship Id="rId4" Type="http://schemas.openxmlformats.org/officeDocument/2006/relationships/hyperlink" Target="https://www.who.int/news-room/fact-sheets/detail/dengue-and-severe-dengue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1060044" y="9865692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86" name="Google Shape;86;p1"/>
          <p:cNvSpPr txBox="1"/>
          <p:nvPr/>
        </p:nvSpPr>
        <p:spPr>
          <a:xfrm>
            <a:off x="1128638" y="11018773"/>
            <a:ext cx="9649200" cy="31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Vigilância genômica de arbovírus</a:t>
            </a: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060044" y="9937701"/>
            <a:ext cx="9489290" cy="820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 DA EXPERIÊNCIA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771448" y="4388356"/>
            <a:ext cx="21431400" cy="801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400" u="none" cap="none" strike="noStrike">
                <a:solidFill>
                  <a:srgbClr val="0089CD"/>
                </a:solidFill>
                <a:latin typeface="Montserrat"/>
                <a:ea typeface="Montserrat"/>
                <a:cs typeface="Montserrat"/>
                <a:sym typeface="Montserrat"/>
              </a:rPr>
              <a:t>VIGILÂNCIA GENÔMICA DE ARBOVÍRUS NO ESTADO DE PERNAMBUCO</a:t>
            </a:r>
            <a:endParaRPr b="1" i="0" sz="4400" u="none" cap="none" strike="noStrike">
              <a:solidFill>
                <a:srgbClr val="0089C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128638" y="5446609"/>
            <a:ext cx="20859895" cy="2115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pt-BR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Keilla Maria Paz e Silva¹*, Andreza Pâmela Vasconcelos¹, Alexandre Freitas da Silva², Nara Barbosa de Araújo¹, Fernanda Paula de Carvalho¹, Diego Arruda Falcão¹ e Mayara Matias de Oliveira Marques da Costa¹</a:t>
            </a:r>
            <a:endParaRPr b="1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71448" y="7161121"/>
            <a:ext cx="216744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¹ Laboratório Central de Saúde Pública “Dr. Milton Bezerra Sobral” – LACEN/PE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² Instituto de Ciências Biomédicas, Universidade de São Paulo – USP</a:t>
            </a:r>
            <a:endParaRPr/>
          </a:p>
          <a:p>
            <a:pPr indent="0" lvl="0" marL="0" marR="0" rtl="0" algn="ctr">
              <a:lnSpc>
                <a:spcPct val="2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</a:t>
            </a:r>
            <a:r>
              <a:rPr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keillampsilva@gmail.com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057200" y="15019301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2" name="Google Shape;92;p1"/>
          <p:cNvSpPr txBox="1"/>
          <p:nvPr/>
        </p:nvSpPr>
        <p:spPr>
          <a:xfrm>
            <a:off x="1057200" y="16305185"/>
            <a:ext cx="9649072" cy="5737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 arboviroses representam um desafio de saúde pública global, com milhares de pessoas afetadas e milhares de óbitos registrados anualmente. A vigilância genômica, por sua vez, tem se tornado uma ferramenta crucial para monitorar a circulação viral, identificar genótipos e linhagens, e compreender a dinâmica epidemiológica dos vírus. O Estado de Pernambuco é uma região endêmica para arbovírus e demanda vigilância contínua para subsidiar estratégias de controle e prevenção.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985762" y="15162177"/>
            <a:ext cx="9849330" cy="760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972270" y="23475205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5" name="Google Shape;95;p1"/>
          <p:cNvSpPr txBox="1"/>
          <p:nvPr/>
        </p:nvSpPr>
        <p:spPr>
          <a:xfrm>
            <a:off x="972271" y="24627333"/>
            <a:ext cx="96492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Os resultados demonstram a co-circulação de DENV (sorotipos 1, 2 e 3) e OROV em diversas regiões, onde foi possível caracterizar o panorama das linhagens e genótipos que circulam no Estado. A vigilância genômica tem se mostrado essencial para o entendimento da epidemiologia molecular das arboviroses, fornecendo informações valiosas para o seu monitoramento ao longo do tempo.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972270" y="23547214"/>
            <a:ext cx="9849330" cy="760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12493550" y="9891331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8" name="Google Shape;98;p1"/>
          <p:cNvSpPr txBox="1"/>
          <p:nvPr/>
        </p:nvSpPr>
        <p:spPr>
          <a:xfrm>
            <a:off x="12493550" y="9963340"/>
            <a:ext cx="9489290" cy="742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12487280" y="15019301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0" name="Google Shape;100;p1"/>
          <p:cNvSpPr txBox="1"/>
          <p:nvPr/>
        </p:nvSpPr>
        <p:spPr>
          <a:xfrm>
            <a:off x="12415842" y="15162177"/>
            <a:ext cx="9849330" cy="760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12405776" y="23500844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2" name="Google Shape;102;p1"/>
          <p:cNvSpPr txBox="1"/>
          <p:nvPr/>
        </p:nvSpPr>
        <p:spPr>
          <a:xfrm>
            <a:off x="12405777" y="24652972"/>
            <a:ext cx="96492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Assim, este trabalho torna-se importante para guiar políticas públicas, uma vez que descreveu o perfil de genótipos dos vírus Dengue e Oropouche presentes no Estado de Pernambuco.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2405776" y="23572853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4286063" y="31511101"/>
            <a:ext cx="148308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572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Referências</a:t>
            </a:r>
            <a:endParaRPr b="1" i="0" sz="4572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2558718" y="11018773"/>
            <a:ext cx="9649072" cy="4675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 objetivo deste trabalho foi realizar a vigilância genômica dos arbovírus DENV (sorotipos 1, 2 e 3) e OROV em amostras clínicas de pacientes de diferentes municípios de Pernambuco.</a:t>
            </a:r>
            <a:endParaRPr/>
          </a:p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95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74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771450" y="33157450"/>
            <a:ext cx="216744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BRASIL. Ministério da Saúde.</a:t>
            </a:r>
            <a:r>
              <a:rPr lang="pt-BR" sz="1800">
                <a:solidFill>
                  <a:schemeClr val="dk1"/>
                </a:solidFill>
              </a:rPr>
              <a:t> Secretaria de Vigilância em Saúde. </a:t>
            </a:r>
            <a:r>
              <a:rPr i="1" lang="pt-BR" sz="1800">
                <a:solidFill>
                  <a:schemeClr val="dk1"/>
                </a:solidFill>
              </a:rPr>
              <a:t>Guia de Vigilância em Saúde: volume único.</a:t>
            </a:r>
            <a:r>
              <a:rPr lang="pt-BR" sz="1800">
                <a:solidFill>
                  <a:schemeClr val="dk1"/>
                </a:solidFill>
              </a:rPr>
              <a:t> 5. ed. Brasília: Ministério da Saúde, 2022. Disponível em: https://www.gov.br/saude. Acesso em: 11 nov. 2025.</a:t>
            </a:r>
            <a:br>
              <a:rPr lang="pt-BR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Nunes, M. R. T.; et al.</a:t>
            </a:r>
            <a:r>
              <a:rPr lang="pt-BR" sz="1800">
                <a:solidFill>
                  <a:schemeClr val="dk1"/>
                </a:solidFill>
              </a:rPr>
              <a:t> Genetic characterization of Oropouche virus, Brazil, 2016–2018. </a:t>
            </a:r>
            <a:r>
              <a:rPr i="1" lang="pt-BR" sz="1800">
                <a:solidFill>
                  <a:schemeClr val="dk1"/>
                </a:solidFill>
              </a:rPr>
              <a:t>Emerging Infectious Diseases</a:t>
            </a:r>
            <a:r>
              <a:rPr lang="pt-BR" sz="1800">
                <a:solidFill>
                  <a:schemeClr val="dk1"/>
                </a:solidFill>
              </a:rPr>
              <a:t>, v. 25, n. 8, p. 1440–1447, 2019.</a:t>
            </a:r>
            <a:br>
              <a:rPr lang="pt-BR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Faria, N. R.; et al.</a:t>
            </a:r>
            <a:r>
              <a:rPr lang="pt-BR" sz="1800">
                <a:solidFill>
                  <a:schemeClr val="dk1"/>
                </a:solidFill>
              </a:rPr>
              <a:t> Genomic and epidemiological monitoring of dengue viruses reveals emergence of cosmopolitan genotype of DENV-2 in Brazil. </a:t>
            </a:r>
            <a:r>
              <a:rPr i="1" lang="pt-BR" sz="1800">
                <a:solidFill>
                  <a:schemeClr val="dk1"/>
                </a:solidFill>
              </a:rPr>
              <a:t>Nature Communications</a:t>
            </a:r>
            <a:r>
              <a:rPr lang="pt-BR" sz="1800">
                <a:solidFill>
                  <a:schemeClr val="dk1"/>
                </a:solidFill>
              </a:rPr>
              <a:t>, v. 12, n. 1, p. 1–10, 2021.</a:t>
            </a:r>
            <a:br>
              <a:rPr lang="pt-BR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Lima, J. A.; et al.</a:t>
            </a:r>
            <a:r>
              <a:rPr lang="pt-BR" sz="1800">
                <a:solidFill>
                  <a:schemeClr val="dk1"/>
                </a:solidFill>
              </a:rPr>
              <a:t> Dengue virus serotypes and genotypes circulating in northeastern Brazil, 2018–2022: insights from genomic surveillance. </a:t>
            </a:r>
            <a:r>
              <a:rPr i="1" lang="pt-BR" sz="1800">
                <a:solidFill>
                  <a:schemeClr val="dk1"/>
                </a:solidFill>
              </a:rPr>
              <a:t>PLoS Neglected Tropical Diseases</a:t>
            </a:r>
            <a:r>
              <a:rPr lang="pt-BR" sz="1800">
                <a:solidFill>
                  <a:schemeClr val="dk1"/>
                </a:solidFill>
              </a:rPr>
              <a:t>, v. 17, n. 4, e0011309, 2023.</a:t>
            </a:r>
            <a:br>
              <a:rPr lang="pt-BR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WHO – World Health Organization.</a:t>
            </a:r>
            <a:r>
              <a:rPr lang="pt-BR" sz="1800">
                <a:solidFill>
                  <a:schemeClr val="dk1"/>
                </a:solidFill>
              </a:rPr>
              <a:t> </a:t>
            </a:r>
            <a:r>
              <a:rPr i="1" lang="pt-BR" sz="1800">
                <a:solidFill>
                  <a:schemeClr val="dk1"/>
                </a:solidFill>
              </a:rPr>
              <a:t>Dengue and severe dengue: fact sheet.</a:t>
            </a:r>
            <a:r>
              <a:rPr lang="pt-BR" sz="1800">
                <a:solidFill>
                  <a:schemeClr val="dk1"/>
                </a:solidFill>
              </a:rPr>
              <a:t> Geneva: WHO, 2024. Disponível em:</a:t>
            </a:r>
            <a:r>
              <a:rPr lang="pt-BR" sz="18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pt-BR" sz="1800" u="sng">
                <a:solidFill>
                  <a:schemeClr val="hlink"/>
                </a:solidFill>
                <a:hlinkClick r:id="rId4"/>
              </a:rPr>
              <a:t>https://www.who.int/news-room/fact-sheets/detail/dengue-and-severe-dengue</a:t>
            </a:r>
            <a:r>
              <a:rPr lang="pt-BR" sz="1800">
                <a:solidFill>
                  <a:schemeClr val="dk1"/>
                </a:solidFill>
              </a:rPr>
              <a:t>.</a:t>
            </a:r>
            <a:br>
              <a:rPr lang="pt-BR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Silva, S. P.; et al.</a:t>
            </a:r>
            <a:r>
              <a:rPr lang="pt-BR" sz="1800">
                <a:solidFill>
                  <a:schemeClr val="dk1"/>
                </a:solidFill>
              </a:rPr>
              <a:t> Application of genomic surveillance to arbovirus monitoring in Brazil: challenges and perspectives. </a:t>
            </a:r>
            <a:r>
              <a:rPr i="1" lang="pt-BR" sz="1800">
                <a:solidFill>
                  <a:schemeClr val="dk1"/>
                </a:solidFill>
              </a:rPr>
              <a:t>Revista da Sociedade Brasileira de Medicina Tropical</a:t>
            </a:r>
            <a:r>
              <a:rPr lang="pt-BR" sz="1800">
                <a:solidFill>
                  <a:schemeClr val="dk1"/>
                </a:solidFill>
              </a:rPr>
              <a:t>, v. 56, e20230145, 2023.</a:t>
            </a:r>
            <a:br>
              <a:rPr lang="pt-BR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</a:rPr>
              <a:t>Naveca, F. G.; et al.</a:t>
            </a:r>
            <a:r>
              <a:rPr lang="pt-BR" sz="1800">
                <a:solidFill>
                  <a:schemeClr val="dk1"/>
                </a:solidFill>
              </a:rPr>
              <a:t> Arboviral genomics and public health surveillance in Brazil: lessons from recent outbreaks. </a:t>
            </a:r>
            <a:r>
              <a:rPr i="1" lang="pt-BR" sz="1800">
                <a:solidFill>
                  <a:schemeClr val="dk1"/>
                </a:solidFill>
              </a:rPr>
              <a:t>Frontiers in Virology</a:t>
            </a:r>
            <a:r>
              <a:rPr lang="pt-BR" sz="1800">
                <a:solidFill>
                  <a:schemeClr val="dk1"/>
                </a:solidFill>
              </a:rPr>
              <a:t>, v. 3, p. 118–129, 2023.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3363" y="11627250"/>
            <a:ext cx="4735350" cy="31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64438" y="16487850"/>
            <a:ext cx="10037657" cy="62195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2025-09-30T13:28:19Z</dcterms:created>
  <dc:creator>rao656402</dc:creator>
</cp:coreProperties>
</file>