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7541"/>
    <p:restoredTop sz="94644"/>
  </p:normalViewPr>
  <p:slideViewPr>
    <p:cSldViewPr>
      <p:cViewPr>
        <p:scale>
          <a:sx n="50" d="100"/>
          <a:sy n="50" d="100"/>
        </p:scale>
        <p:origin x="-348" y="952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100973" y="12199348"/>
            <a:ext cx="981850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81146" y="13546919"/>
            <a:ext cx="9568899" cy="33978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Planejamento integrado entre a Vigilância em Saúde e a Atenção Primária como estratégia fundamental para definição de prioridades e atuação articulada</a:t>
            </a:r>
          </a:p>
          <a:p>
            <a:pPr algn="just">
              <a:lnSpc>
                <a:spcPts val="5486"/>
              </a:lnSpc>
            </a:pPr>
            <a:endParaRPr lang="en-US" sz="2800" dirty="0">
              <a:latin typeface="Montserrat" pitchFamily="2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73563" y="12303674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484438" y="4105053"/>
            <a:ext cx="18938104" cy="1568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Integração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como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Estratégia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Fortalecimento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do SUS: A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Experiência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Pernambucana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na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Articulação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entre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Vigilância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em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Saúde e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Atenção</a:t>
            </a:r>
            <a:r>
              <a:rPr lang="en-US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Primária</a:t>
            </a:r>
            <a:endParaRPr lang="en-US" sz="36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476326" y="5737050"/>
            <a:ext cx="20827753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Beatriz Andrade de Araújo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1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Antonio Flaudiano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Bem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Leite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Camila Carla Dias de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França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Carina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Lucena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Mendes Marques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Janaina Gomes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Feitosa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Matheus Gomes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Magalhães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Leiros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, Monik Silva Duarte </a:t>
            </a:r>
            <a:r>
              <a:rPr lang="en-US" sz="28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Renan Carlos Freitas da Silva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.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2124398" y="7893601"/>
            <a:ext cx="19610745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Saúde de Pernambuco (SES-PE), Recife, Pernambuco. ²Universidade Federal  Rural de Pernambuco (UFRPE), Recife, Pernambuco.  </a:t>
            </a:r>
          </a:p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b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eatriz.andrade22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@mail.com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184046" y="16224868"/>
            <a:ext cx="967864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96043" y="17537130"/>
            <a:ext cx="9649072" cy="52778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Fortalecer a integração entre Vigilância em Saúde (VS) e Atenção Primária (AP) no estado de Pernambuco, com base em três estratégias prioritárias: implantação de colegiados integrados, contratação de apoiadores institucionais regionais e realização de encontros de integração entre as áreas técnicas.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8" name="Freeform 14"/>
          <p:cNvSpPr/>
          <p:nvPr/>
        </p:nvSpPr>
        <p:spPr>
          <a:xfrm>
            <a:off x="1042217" y="22369041"/>
            <a:ext cx="966514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1150383" y="23434871"/>
            <a:ext cx="9649072" cy="81401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Três ações estratégicas foram desenvolvidas pela Secretaria Executiva de Vigilância em Saúde e Atenção Primária (SEVSAP) da Secretaria Estadual de Saúde de Pernambuco: 1) </a:t>
            </a:r>
            <a:r>
              <a:rPr lang="pt-BR" sz="2800" dirty="0" err="1">
                <a:latin typeface="Montserrat" pitchFamily="2" charset="0"/>
              </a:rPr>
              <a:t>I</a:t>
            </a:r>
            <a:r>
              <a:rPr lang="pt-BR" sz="2800" dirty="0">
                <a:latin typeface="Montserrat" pitchFamily="2" charset="0"/>
              </a:rPr>
              <a:t> Encontro de Integração SEVSAP; 2) </a:t>
            </a:r>
            <a:r>
              <a:rPr lang="pt-BR" sz="2800" dirty="0" err="1">
                <a:latin typeface="Montserrat" pitchFamily="2" charset="0"/>
              </a:rPr>
              <a:t>I</a:t>
            </a:r>
            <a:r>
              <a:rPr lang="pt-BR" sz="2800" dirty="0">
                <a:latin typeface="Montserrat" pitchFamily="2" charset="0"/>
              </a:rPr>
              <a:t> Colegiado Integrado de VS e AP; 3) Implementação de 24 Apoiadores para o Fortalecimento da Integração da Vigilância em Saúde e Atenção Primária (AFORSA-PE), sendo dois apoiadores por cada Regional de Saúde, fruto de parceria com a OPAS através do Termo de Cooperação Técnica 106º.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48" name="Freeform 14"/>
          <p:cNvSpPr/>
          <p:nvPr/>
        </p:nvSpPr>
        <p:spPr>
          <a:xfrm>
            <a:off x="987407" y="31128312"/>
            <a:ext cx="981204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068894" y="32368221"/>
            <a:ext cx="9649072" cy="52778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As ações 1 e 2 possibilitaram a aproximação entre as áreas técnicas, o fortalecimento da gestão compartilhada e o alinhamento de estratégias territoriais. A atuação dos apoiadores regionais (AFORSA-PE) contribuiu para o mapeamento de fragilidades e potencialidades locais, além de induzir práticas integradas e qualificadas.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180864" y="1631004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2" name="TextBox 16"/>
          <p:cNvSpPr txBox="1"/>
          <p:nvPr/>
        </p:nvSpPr>
        <p:spPr>
          <a:xfrm>
            <a:off x="12415881" y="13456803"/>
            <a:ext cx="9649072" cy="77081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As iniciativas implementadas representam um avanço significativo na integração entre VS e AP em Pernambuco. Os apoiadores (AFORSA-PE) trazem uma abordagem operacional e </a:t>
            </a:r>
            <a:r>
              <a:rPr lang="pt-BR" sz="2800" dirty="0" err="1">
                <a:latin typeface="Montserrat" pitchFamily="2" charset="0"/>
              </a:rPr>
              <a:t>territorializada</a:t>
            </a:r>
            <a:r>
              <a:rPr lang="pt-BR" sz="2800" dirty="0">
                <a:latin typeface="Montserrat" pitchFamily="2" charset="0"/>
              </a:rPr>
              <a:t>, enquanto o Encontro de Integração e o Colegiado funcionam como espaços privilegiados de governança e pactuação política. Entre os pontos fortes, destacam-se o enfoque territorial e a participação ativa das regionais; entre os desafios, a necessidade de ampliar recursos e fortalecer o monitoramento contínuo.</a:t>
            </a:r>
          </a:p>
          <a:p>
            <a:pPr algn="ctr">
              <a:lnSpc>
                <a:spcPts val="5337"/>
              </a:lnSpc>
            </a:pPr>
            <a:endParaRPr sz="2800" dirty="0">
              <a:latin typeface="Montserrat" pitchFamily="2" charset="0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15880" y="208696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63407" y="22088945"/>
            <a:ext cx="9649072" cy="6570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A experiência pernambucana evidencia que a integração entre VS e AP, através de estratégias estruturadas, favorece o fortalecimento da gestão, a qualificação das práticas em saúde e a resposta às necessidades dos territórios, potencializando a efetivação das ações de saúde e o cuidado centrado nas ações do território. O modelo pode inspirar outras realidades, reafirmando a integração como caminho estratégico para o fortalecimento do SUS.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15752" y="20971970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8" name="TextBox 59"/>
          <p:cNvSpPr txBox="1"/>
          <p:nvPr/>
        </p:nvSpPr>
        <p:spPr>
          <a:xfrm>
            <a:off x="12401609" y="32578351"/>
            <a:ext cx="9489290" cy="41036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800" dirty="0" smtClean="0"/>
              <a:t>Teixeira CF, </a:t>
            </a:r>
            <a:r>
              <a:rPr lang="pt-BR" sz="2800" dirty="0" err="1" smtClean="0"/>
              <a:t>Paim</a:t>
            </a:r>
            <a:r>
              <a:rPr lang="pt-BR" sz="2800" dirty="0" smtClean="0"/>
              <a:t> JS, </a:t>
            </a:r>
            <a:r>
              <a:rPr lang="pt-BR" sz="2800" dirty="0" err="1" smtClean="0"/>
              <a:t>Vilasbôas</a:t>
            </a:r>
            <a:r>
              <a:rPr lang="pt-BR" sz="2800" dirty="0" smtClean="0"/>
              <a:t> AL. SUS: modelos assistenciais e vigilância da saúde. </a:t>
            </a:r>
            <a:r>
              <a:rPr lang="pt-BR" sz="2800" dirty="0" err="1" smtClean="0"/>
              <a:t>Inf</a:t>
            </a:r>
            <a:r>
              <a:rPr lang="pt-BR" sz="2800" dirty="0" smtClean="0"/>
              <a:t> </a:t>
            </a:r>
            <a:r>
              <a:rPr lang="pt-BR" sz="2800" dirty="0" err="1" smtClean="0"/>
              <a:t>Epidemiol</a:t>
            </a:r>
            <a:r>
              <a:rPr lang="pt-BR" sz="2800" dirty="0" smtClean="0"/>
              <a:t> SUS. 1998;2(1):7-28</a:t>
            </a:r>
            <a:r>
              <a:rPr lang="pt-BR" sz="2800" dirty="0" smtClean="0"/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800" dirty="0" smtClean="0"/>
              <a:t>Martins PH, Fontes B. Construindo o conceito de Redes de Vigilância em Saúde. In: Martins PH, Fontes B, organizadores. Redes sociais e saúde: novas possibilidades teóricas. Recife: Ed. UFPE; 2004. p. 103-20</a:t>
            </a:r>
            <a:r>
              <a:rPr lang="pt-BR" sz="2800" dirty="0" smtClean="0"/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800" dirty="0" err="1" smtClean="0"/>
              <a:t>Peduzzi</a:t>
            </a:r>
            <a:r>
              <a:rPr lang="pt-BR" sz="2800" dirty="0" smtClean="0"/>
              <a:t> M. Trabalho em equipe multiprofissional de saúde: conceitos e tipologia. </a:t>
            </a:r>
            <a:r>
              <a:rPr lang="pt-BR" sz="2800" dirty="0" err="1" smtClean="0"/>
              <a:t>Rev</a:t>
            </a:r>
            <a:r>
              <a:rPr lang="pt-BR" sz="2800" dirty="0" smtClean="0"/>
              <a:t> Saúde Pública. 2001;35(1):103-9.</a:t>
            </a:r>
            <a:endParaRPr lang="en-US" sz="28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reeform 14">
            <a:extLst>
              <a:ext uri="{FF2B5EF4-FFF2-40B4-BE49-F238E27FC236}">
                <a16:creationId xmlns:a16="http://schemas.microsoft.com/office/drawing/2014/main" xmlns="" id="{487ABD33-D486-4011-EAAB-DB332610251F}"/>
              </a:ext>
            </a:extLst>
          </p:cNvPr>
          <p:cNvSpPr/>
          <p:nvPr/>
        </p:nvSpPr>
        <p:spPr>
          <a:xfrm>
            <a:off x="12335952" y="31144185"/>
            <a:ext cx="962060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7" name="TextBox 58"/>
          <p:cNvSpPr txBox="1"/>
          <p:nvPr/>
        </p:nvSpPr>
        <p:spPr>
          <a:xfrm>
            <a:off x="9687303" y="31252664"/>
            <a:ext cx="14830893" cy="747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League Spartan"/>
              </a:rPr>
              <a:t>REFERÊNCIAS</a:t>
            </a:r>
          </a:p>
        </p:txBody>
      </p:sp>
      <p:sp>
        <p:nvSpPr>
          <p:cNvPr id="3" name="Freeform 14">
            <a:extLst>
              <a:ext uri="{FF2B5EF4-FFF2-40B4-BE49-F238E27FC236}">
                <a16:creationId xmlns:a16="http://schemas.microsoft.com/office/drawing/2014/main" xmlns="" id="{EE8F9708-0425-CC1B-4639-BA743C9EEABF}"/>
              </a:ext>
            </a:extLst>
          </p:cNvPr>
          <p:cNvSpPr/>
          <p:nvPr/>
        </p:nvSpPr>
        <p:spPr>
          <a:xfrm>
            <a:off x="12330421" y="28113128"/>
            <a:ext cx="9693375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/>
          <p:cNvSpPr txBox="1"/>
          <p:nvPr/>
        </p:nvSpPr>
        <p:spPr>
          <a:xfrm>
            <a:off x="12027777" y="2821563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PALAVRAS-CHAVE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78691" y="12188682"/>
            <a:ext cx="9818505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/>
          <p:cNvSpPr txBox="1"/>
          <p:nvPr/>
        </p:nvSpPr>
        <p:spPr>
          <a:xfrm>
            <a:off x="12147408" y="12303674"/>
            <a:ext cx="10391258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50125" y="2245137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xmlns="" id="{12A1FAC5-C64E-90EF-9CF0-3C21A632035B}"/>
              </a:ext>
            </a:extLst>
          </p:cNvPr>
          <p:cNvSpPr txBox="1"/>
          <p:nvPr/>
        </p:nvSpPr>
        <p:spPr>
          <a:xfrm>
            <a:off x="1042217" y="3124704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8" name="TextBox 16">
            <a:extLst>
              <a:ext uri="{FF2B5EF4-FFF2-40B4-BE49-F238E27FC236}">
                <a16:creationId xmlns:a16="http://schemas.microsoft.com/office/drawing/2014/main" xmlns="" id="{658C9BA0-31A3-AF78-AA9B-CA89546DD915}"/>
              </a:ext>
            </a:extLst>
          </p:cNvPr>
          <p:cNvSpPr txBox="1"/>
          <p:nvPr/>
        </p:nvSpPr>
        <p:spPr>
          <a:xfrm>
            <a:off x="1121679" y="10682235"/>
            <a:ext cx="9797800" cy="1723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As ações são de caráter contínuo com início no primeiro semestre de 2025.</a:t>
            </a:r>
          </a:p>
          <a:p>
            <a:pPr algn="just"/>
            <a:r>
              <a:rPr lang="pt-BR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xmlns="" id="{F1F83440-2F62-2531-71F7-D5E7D1F7B850}"/>
              </a:ext>
            </a:extLst>
          </p:cNvPr>
          <p:cNvSpPr/>
          <p:nvPr/>
        </p:nvSpPr>
        <p:spPr>
          <a:xfrm>
            <a:off x="1121679" y="9511894"/>
            <a:ext cx="97978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4" name="TextBox 17">
            <a:extLst>
              <a:ext uri="{FF2B5EF4-FFF2-40B4-BE49-F238E27FC236}">
                <a16:creationId xmlns:a16="http://schemas.microsoft.com/office/drawing/2014/main" xmlns="" id="{DAB59003-14D2-E0E3-CE2A-61D170B7812D}"/>
              </a:ext>
            </a:extLst>
          </p:cNvPr>
          <p:cNvSpPr txBox="1"/>
          <p:nvPr/>
        </p:nvSpPr>
        <p:spPr>
          <a:xfrm>
            <a:off x="1260755" y="964448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PERÍODO DE REALIZAÇÃO</a:t>
            </a:r>
          </a:p>
        </p:txBody>
      </p:sp>
      <p:sp>
        <p:nvSpPr>
          <p:cNvPr id="21" name="TextBox 16">
            <a:extLst>
              <a:ext uri="{FF2B5EF4-FFF2-40B4-BE49-F238E27FC236}">
                <a16:creationId xmlns:a16="http://schemas.microsoft.com/office/drawing/2014/main" xmlns="" id="{74D5E1CD-10BE-FB47-B564-58AD42B234FE}"/>
              </a:ext>
            </a:extLst>
          </p:cNvPr>
          <p:cNvSpPr txBox="1"/>
          <p:nvPr/>
        </p:nvSpPr>
        <p:spPr>
          <a:xfrm>
            <a:off x="12358105" y="29287627"/>
            <a:ext cx="9489290" cy="13277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Primária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Saúde;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Saúde;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Integração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Saúde.</a:t>
            </a:r>
            <a:endParaRPr dirty="0"/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xmlns="" id="{DA94F00C-5CA2-B142-7CBC-E4F43D2784B4}"/>
              </a:ext>
            </a:extLst>
          </p:cNvPr>
          <p:cNvSpPr txBox="1"/>
          <p:nvPr/>
        </p:nvSpPr>
        <p:spPr>
          <a:xfrm>
            <a:off x="12358105" y="9387250"/>
            <a:ext cx="9649072" cy="40441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itchFamily="2" charset="0"/>
              </a:rPr>
              <a:t>Observou-se maior articulação entre os níveis de gestão e avanço na institucionalização do planejamento conjunto em diversos territórios do estado.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9489585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529</Words>
  <Application>Microsoft Macintosh PowerPoint</Application>
  <PresentationFormat>Personalizar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beatriz.andrade</cp:lastModifiedBy>
  <cp:revision>23</cp:revision>
  <dcterms:created xsi:type="dcterms:W3CDTF">2025-09-30T13:28:19Z</dcterms:created>
  <dcterms:modified xsi:type="dcterms:W3CDTF">2025-11-04T18:57:49Z</dcterms:modified>
</cp:coreProperties>
</file>