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8286413" cy="10287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324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482" y="3195640"/>
            <a:ext cx="15543451" cy="2205038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42963" y="5829300"/>
            <a:ext cx="12800489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6515300" y="411959"/>
            <a:ext cx="8225712" cy="877728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828641" y="411959"/>
            <a:ext cx="24381884" cy="877728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4502" y="6610352"/>
            <a:ext cx="15543451" cy="20431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44502" y="4360070"/>
            <a:ext cx="15543451" cy="225028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828643" y="2400302"/>
            <a:ext cx="16302211" cy="67889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8435626" y="2400302"/>
            <a:ext cx="16305385" cy="67889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321" y="411957"/>
            <a:ext cx="16457772" cy="17145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322" y="2302670"/>
            <a:ext cx="8079675" cy="95964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914322" y="3262313"/>
            <a:ext cx="8079675" cy="59269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9289246" y="2302670"/>
            <a:ext cx="8082849" cy="95964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9289246" y="3262313"/>
            <a:ext cx="8082849" cy="59269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322" y="409575"/>
            <a:ext cx="6016104" cy="174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9480" y="409577"/>
            <a:ext cx="10222613" cy="87796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322" y="2152652"/>
            <a:ext cx="6016104" cy="70365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265" y="7200900"/>
            <a:ext cx="10971848" cy="8501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584265" y="919163"/>
            <a:ext cx="10971848" cy="6172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584265" y="8051007"/>
            <a:ext cx="10971848" cy="12072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914321" y="411957"/>
            <a:ext cx="16457772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321" y="2400302"/>
            <a:ext cx="16457772" cy="67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914321" y="9534527"/>
            <a:ext cx="426683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A99A3-F29C-4B2A-9407-130559C812EA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6247859" y="9534527"/>
            <a:ext cx="5790697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3105263" y="9534527"/>
            <a:ext cx="426683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  <p:pic>
        <p:nvPicPr>
          <p:cNvPr id="1026" name="Picture 2" descr="C:\Users\rao656402\Desktop\ppt1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175" y="-4763"/>
            <a:ext cx="18294350" cy="1029652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230" y="2695228"/>
            <a:ext cx="5692485" cy="2114178"/>
          </a:xfrm>
          <a:prstGeom prst="rect">
            <a:avLst/>
          </a:prstGeom>
          <a:noFill/>
        </p:spPr>
      </p:pic>
      <p:pic>
        <p:nvPicPr>
          <p:cNvPr id="2051" name="Picture 3" descr="C:\Users\rao656402\Desktop\logos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7261" y="8580538"/>
            <a:ext cx="8239041" cy="5954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638928" y="2204905"/>
            <a:ext cx="10761376" cy="35506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pt-BR" sz="4400" dirty="0">
                <a:solidFill>
                  <a:schemeClr val="bg1"/>
                </a:solidFill>
                <a:latin typeface="Montserrat"/>
                <a:ea typeface="Calibri"/>
                <a:cs typeface="Calibri"/>
              </a:rPr>
              <a:t>Diagnóstico Territorial-Participativo na Atenção Primária à Saúde de Camaragibe-PE: Análise da Cobertura, Identificação de Desigualdades e Proposição de soluções</a:t>
            </a:r>
            <a:endParaRPr lang="en-US" sz="4400" dirty="0">
              <a:solidFill>
                <a:schemeClr val="bg1"/>
              </a:solidFill>
              <a:latin typeface="Montserrat"/>
              <a:ea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2449" y="5912107"/>
            <a:ext cx="10761376" cy="2653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pt-BR" sz="1600" dirty="0">
                <a:solidFill>
                  <a:srgbClr val="FDFDFE"/>
                </a:solidFill>
                <a:latin typeface="Montserrat"/>
                <a:ea typeface="Montserrat"/>
                <a:cs typeface="Montserrat"/>
              </a:rPr>
              <a:t>Ana Perez Pimenta Menezes Lyra¹, Fábio Lima de Alencar¹, Arthur Grangeiro do Nascimento¹, Marília Gabriela Silva Santana¹, Aguinaldo Soares do Nascimento Junior¹, Ana Carolina de Andrade Fragoso¹, Clívia Menezes dos Santos¹, Isaac Newton Machado Bezerra¹, Isabelle Maria Feitosa de Araujo¹, Rute Nunes Vieira Medeiros¹.</a:t>
            </a:r>
            <a:endParaRPr lang="en-US" sz="1600" dirty="0">
              <a:solidFill>
                <a:srgbClr val="FDFDFE"/>
              </a:solidFill>
              <a:latin typeface="Montserrat"/>
              <a:ea typeface="Montserrat"/>
              <a:cs typeface="Montserrat"/>
            </a:endParaR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16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¹Secretaria de </a:t>
            </a:r>
            <a:r>
              <a:rPr lang="en-US" sz="1600" dirty="0" err="1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Saúde</a:t>
            </a:r>
            <a:r>
              <a:rPr lang="en-US" sz="16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600" dirty="0" err="1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Camaragibe</a:t>
            </a:r>
            <a:r>
              <a:rPr lang="en-US" sz="16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600" dirty="0" err="1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Camaragibe</a:t>
            </a:r>
            <a:r>
              <a:rPr lang="en-US" sz="16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, PE</a:t>
            </a:r>
            <a:endParaRPr lang="en-US" sz="1600" dirty="0">
              <a:solidFill>
                <a:srgbClr val="FDFDFE"/>
              </a:solidFill>
              <a:latin typeface="Montserrat"/>
              <a:ea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302" y="4253458"/>
            <a:ext cx="5692485" cy="2114178"/>
          </a:xfrm>
          <a:prstGeom prst="rect">
            <a:avLst/>
          </a:prstGeom>
          <a:noFill/>
        </p:spPr>
      </p:pic>
      <p:sp>
        <p:nvSpPr>
          <p:cNvPr id="7" name="TextBox 3"/>
          <p:cNvSpPr txBox="1"/>
          <p:nvPr/>
        </p:nvSpPr>
        <p:spPr>
          <a:xfrm>
            <a:off x="7950794" y="4019835"/>
            <a:ext cx="9341528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72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APRENDIZADO E ANÁLISE CRÍTICA</a:t>
            </a:r>
            <a:endParaRPr lang="pt-BR" sz="7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o656402\Desktop\az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054" y="-41076"/>
            <a:ext cx="10511359" cy="10472092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0" y="1317345"/>
            <a:ext cx="18286413" cy="8352539"/>
            <a:chOff x="0" y="0"/>
            <a:chExt cx="4846134" cy="2199846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4846134" cy="2199846"/>
            </a:xfrm>
            <a:custGeom>
              <a:avLst/>
              <a:gdLst/>
              <a:ahLst/>
              <a:cxnLst/>
              <a:rect l="l" t="t" r="r" b="b"/>
              <a:pathLst>
                <a:path w="4846134" h="2199846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</p:spPr>
        </p:sp>
        <p:sp>
          <p:nvSpPr>
            <p:cNvPr id="6" name="TextBox 4"/>
            <p:cNvSpPr txBox="1"/>
            <p:nvPr/>
          </p:nvSpPr>
          <p:spPr>
            <a:xfrm>
              <a:off x="0" y="-38100"/>
              <a:ext cx="4846134" cy="2237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92706" y="3219998"/>
            <a:ext cx="15976354" cy="2268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600"/>
              </a:lnSpc>
              <a:spcBef>
                <a:spcPct val="0"/>
              </a:spcBef>
            </a:pPr>
            <a:r>
              <a:rPr lang="pt-BR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 processo evidenciou a importância do envolvimento das equipes locais e da escuta ativa dos ACS para validar as informações territoriais. Revelou-se desafiador equilibrar critérios técnicos e dimensões políticas, sobretudo diante de resistências internas e limites administrativos. A experiência reforçou o papel do geoprocessamento como ferramenta essencial para gestão da APS e para a tomada de decisão baseada em evidências.</a:t>
            </a:r>
            <a:endParaRPr lang="en-US" sz="2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5FAE65DD-5258-FC7E-1BA0-23BE3E11585B}"/>
              </a:ext>
            </a:extLst>
          </p:cNvPr>
          <p:cNvSpPr txBox="1"/>
          <p:nvPr/>
        </p:nvSpPr>
        <p:spPr>
          <a:xfrm>
            <a:off x="10656303" y="390972"/>
            <a:ext cx="763011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>
                <a:solidFill>
                  <a:schemeClr val="bg1"/>
                </a:solidFill>
              </a:rPr>
              <a:t>Congresso Pernambucano de Inovação &amp; Integração em Saúde - CPIIS </a:t>
            </a:r>
          </a:p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>
                <a:solidFill>
                  <a:schemeClr val="bg1"/>
                </a:solidFill>
              </a:rPr>
              <a:t> Mostra Pernambucana de Experiências Exitosas em Saúde (MEX-SAÚDE PE)</a:t>
            </a:r>
            <a:endParaRPr lang="en-US" b="1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9" name="Picture 2" descr="C:\Users\rao656402\Desktop\logo.png"/>
          <p:cNvPicPr>
            <a:picLocks noChangeAspect="1" noChangeArrowheads="1"/>
          </p:cNvPicPr>
          <p:nvPr/>
        </p:nvPicPr>
        <p:blipFill>
          <a:blip r:embed="rId3" cstate="print"/>
          <a:srcRect r="72171" b="-13624"/>
          <a:stretch>
            <a:fillRect/>
          </a:stretch>
        </p:blipFill>
        <p:spPr bwMode="auto">
          <a:xfrm>
            <a:off x="9863286" y="246956"/>
            <a:ext cx="664815" cy="1008112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AC1B0C-74BA-3BB4-EA85-5D1C0DE92037}"/>
              </a:ext>
            </a:extLst>
          </p:cNvPr>
          <p:cNvSpPr txBox="1"/>
          <p:nvPr/>
        </p:nvSpPr>
        <p:spPr>
          <a:xfrm>
            <a:off x="1222326" y="393237"/>
            <a:ext cx="14442513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APRENDIZADO E ANÁLISE CRÍTICA</a:t>
            </a:r>
            <a:endParaRPr lang="pt-BR" sz="3600" dirty="0"/>
          </a:p>
        </p:txBody>
      </p:sp>
      <p:pic>
        <p:nvPicPr>
          <p:cNvPr id="11" name="Picture 3" descr="C:\Users\rao656402\Desktop\logos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35494" y="9706022"/>
            <a:ext cx="5760640" cy="416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302" y="4253458"/>
            <a:ext cx="5692485" cy="21141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343006" y="3847356"/>
            <a:ext cx="10238841" cy="2790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269"/>
              </a:lnSpc>
              <a:spcBef>
                <a:spcPct val="0"/>
              </a:spcBef>
            </a:pPr>
            <a:r>
              <a:rPr lang="en-US" sz="72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CONCLUSÃO E/OU</a:t>
            </a:r>
          </a:p>
          <a:p>
            <a:pPr algn="r">
              <a:lnSpc>
                <a:spcPts val="11269"/>
              </a:lnSpc>
              <a:spcBef>
                <a:spcPct val="0"/>
              </a:spcBef>
            </a:pPr>
            <a:r>
              <a:rPr lang="en-US" sz="72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RECOMENDAÇÕES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o656402\Desktop\az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054" y="-41076"/>
            <a:ext cx="10511359" cy="10472092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0" y="1317345"/>
            <a:ext cx="18286413" cy="8352539"/>
            <a:chOff x="0" y="0"/>
            <a:chExt cx="4846134" cy="2199846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4846134" cy="2199846"/>
            </a:xfrm>
            <a:custGeom>
              <a:avLst/>
              <a:gdLst/>
              <a:ahLst/>
              <a:cxnLst/>
              <a:rect l="l" t="t" r="r" b="b"/>
              <a:pathLst>
                <a:path w="4846134" h="2199846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</p:spPr>
        </p:sp>
        <p:sp>
          <p:nvSpPr>
            <p:cNvPr id="6" name="TextBox 4"/>
            <p:cNvSpPr txBox="1"/>
            <p:nvPr/>
          </p:nvSpPr>
          <p:spPr>
            <a:xfrm>
              <a:off x="0" y="-38100"/>
              <a:ext cx="4846134" cy="2237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92706" y="3219998"/>
            <a:ext cx="15976354" cy="1807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600"/>
              </a:lnSpc>
              <a:spcBef>
                <a:spcPct val="0"/>
              </a:spcBef>
            </a:pPr>
            <a:r>
              <a:rPr lang="pt-BR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análise concluiu sobre a necessidade de redistribuir equitativamente a população adscrita e promoveu avanços significativos ao fornecer base técnica para ajustes sustentáveis da cobertura. É fundamental avançar para institucionalizar a atualização periódica dos mapas e consolidar o uso de dados geográficos na gestão municipal, garantindo equidade, continuidade e maior acesso aos serviços de saúde.</a:t>
            </a:r>
            <a:endParaRPr lang="en-US" sz="2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5FAE65DD-5258-FC7E-1BA0-23BE3E11585B}"/>
              </a:ext>
            </a:extLst>
          </p:cNvPr>
          <p:cNvSpPr txBox="1"/>
          <p:nvPr/>
        </p:nvSpPr>
        <p:spPr>
          <a:xfrm>
            <a:off x="10656303" y="390972"/>
            <a:ext cx="763011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>
                <a:solidFill>
                  <a:schemeClr val="bg1"/>
                </a:solidFill>
              </a:rPr>
              <a:t>Congresso Pernambucano de Inovação &amp; Integração em Saúde - CPIIS </a:t>
            </a:r>
          </a:p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>
                <a:solidFill>
                  <a:schemeClr val="bg1"/>
                </a:solidFill>
              </a:rPr>
              <a:t> Mostra Pernambucana de Experiências Exitosas em Saúde (MEX-SAÚDE PE)</a:t>
            </a:r>
            <a:endParaRPr lang="en-US" b="1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9" name="Picture 2" descr="C:\Users\rao656402\Desktop\logo.png"/>
          <p:cNvPicPr>
            <a:picLocks noChangeAspect="1" noChangeArrowheads="1"/>
          </p:cNvPicPr>
          <p:nvPr/>
        </p:nvPicPr>
        <p:blipFill>
          <a:blip r:embed="rId3" cstate="print"/>
          <a:srcRect r="72171" b="-13624"/>
          <a:stretch>
            <a:fillRect/>
          </a:stretch>
        </p:blipFill>
        <p:spPr bwMode="auto">
          <a:xfrm>
            <a:off x="9863286" y="246956"/>
            <a:ext cx="664815" cy="1008112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AC1B0C-74BA-3BB4-EA85-5D1C0DE92037}"/>
              </a:ext>
            </a:extLst>
          </p:cNvPr>
          <p:cNvSpPr txBox="1"/>
          <p:nvPr/>
        </p:nvSpPr>
        <p:spPr>
          <a:xfrm>
            <a:off x="1222326" y="393237"/>
            <a:ext cx="14442513" cy="514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  <a:spcBef>
                <a:spcPct val="0"/>
              </a:spcBef>
            </a:pPr>
            <a:r>
              <a:rPr lang="en-US" sz="32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CONCLUSÃO E/OU </a:t>
            </a:r>
            <a:r>
              <a:rPr lang="en-US" sz="3200" dirty="0">
                <a:solidFill>
                  <a:srgbClr val="FDFDFE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RECOMENDAÇÕES</a:t>
            </a:r>
            <a:endParaRPr lang="en-US" sz="3200" dirty="0">
              <a:solidFill>
                <a:srgbClr val="FDFDFE"/>
              </a:solidFill>
              <a:latin typeface="Montserrat"/>
              <a:ea typeface="Montserrat Bold"/>
              <a:cs typeface="Montserrat Bold"/>
            </a:endParaRPr>
          </a:p>
        </p:txBody>
      </p:sp>
      <p:pic>
        <p:nvPicPr>
          <p:cNvPr id="11" name="Picture 3" descr="C:\Users\rao656402\Desktop\logos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35494" y="9706022"/>
            <a:ext cx="5760640" cy="416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302" y="4253458"/>
            <a:ext cx="5692485" cy="21141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343006" y="4449666"/>
            <a:ext cx="10238841" cy="1341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269"/>
              </a:lnSpc>
              <a:spcBef>
                <a:spcPct val="0"/>
              </a:spcBef>
            </a:pPr>
            <a:r>
              <a:rPr lang="en-US" sz="72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AGRADECIMENTOS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o656402\Desktop\az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054" y="-41076"/>
            <a:ext cx="10511359" cy="10472092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0" y="1317345"/>
            <a:ext cx="18286413" cy="8352539"/>
            <a:chOff x="0" y="0"/>
            <a:chExt cx="4846134" cy="2199846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4846134" cy="2199846"/>
            </a:xfrm>
            <a:custGeom>
              <a:avLst/>
              <a:gdLst/>
              <a:ahLst/>
              <a:cxnLst/>
              <a:rect l="l" t="t" r="r" b="b"/>
              <a:pathLst>
                <a:path w="4846134" h="2199846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</p:spPr>
        </p:sp>
        <p:sp>
          <p:nvSpPr>
            <p:cNvPr id="6" name="TextBox 4"/>
            <p:cNvSpPr txBox="1"/>
            <p:nvPr/>
          </p:nvSpPr>
          <p:spPr>
            <a:xfrm>
              <a:off x="0" y="-38100"/>
              <a:ext cx="4846134" cy="2237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92706" y="3219998"/>
            <a:ext cx="15976354" cy="42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6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À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toda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equipe de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Camaragibe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que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acreditou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acredita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proposta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fez e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faz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tudo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isso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acontecer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5FAE65DD-5258-FC7E-1BA0-23BE3E11585B}"/>
              </a:ext>
            </a:extLst>
          </p:cNvPr>
          <p:cNvSpPr txBox="1"/>
          <p:nvPr/>
        </p:nvSpPr>
        <p:spPr>
          <a:xfrm>
            <a:off x="10656303" y="390972"/>
            <a:ext cx="763011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>
                <a:solidFill>
                  <a:schemeClr val="bg1"/>
                </a:solidFill>
              </a:rPr>
              <a:t>Congresso Pernambucano de Inovação &amp; Integração em Saúde - CPIIS </a:t>
            </a:r>
          </a:p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>
                <a:solidFill>
                  <a:schemeClr val="bg1"/>
                </a:solidFill>
              </a:rPr>
              <a:t> Mostra Pernambucana de Experiências Exitosas em Saúde (MEX-SAÚDE PE)</a:t>
            </a:r>
            <a:endParaRPr lang="en-US" b="1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9" name="Picture 2" descr="C:\Users\rao656402\Desktop\logo.png"/>
          <p:cNvPicPr>
            <a:picLocks noChangeAspect="1" noChangeArrowheads="1"/>
          </p:cNvPicPr>
          <p:nvPr/>
        </p:nvPicPr>
        <p:blipFill>
          <a:blip r:embed="rId3" cstate="print"/>
          <a:srcRect r="72171" b="-13624"/>
          <a:stretch>
            <a:fillRect/>
          </a:stretch>
        </p:blipFill>
        <p:spPr bwMode="auto">
          <a:xfrm>
            <a:off x="9863286" y="246956"/>
            <a:ext cx="664815" cy="1008112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AC1B0C-74BA-3BB4-EA85-5D1C0DE92037}"/>
              </a:ext>
            </a:extLst>
          </p:cNvPr>
          <p:cNvSpPr txBox="1"/>
          <p:nvPr/>
        </p:nvSpPr>
        <p:spPr>
          <a:xfrm>
            <a:off x="1222326" y="393237"/>
            <a:ext cx="14442513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4320"/>
              </a:lnSpc>
              <a:spcBef>
                <a:spcPct val="0"/>
              </a:spcBef>
            </a:pPr>
            <a:r>
              <a:rPr lang="en-US" sz="3600" dirty="0">
                <a:solidFill>
                  <a:srgbClr val="FDFDFE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AGRADECIMENTOS</a:t>
            </a:r>
            <a:endParaRPr lang="en-US" sz="3600" dirty="0">
              <a:solidFill>
                <a:srgbClr val="FDFDFE"/>
              </a:solidFill>
              <a:latin typeface="Montserrat"/>
              <a:ea typeface="Montserrat Bold"/>
              <a:cs typeface="Montserrat Bold"/>
            </a:endParaRPr>
          </a:p>
        </p:txBody>
      </p:sp>
      <p:pic>
        <p:nvPicPr>
          <p:cNvPr id="11" name="Picture 3" descr="C:\Users\rao656402\Desktop\logos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35494" y="9706022"/>
            <a:ext cx="5760640" cy="416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8870" y="2335188"/>
            <a:ext cx="5692485" cy="2114178"/>
          </a:xfrm>
          <a:prstGeom prst="rect">
            <a:avLst/>
          </a:prstGeom>
          <a:noFill/>
        </p:spPr>
      </p:pic>
      <p:sp>
        <p:nvSpPr>
          <p:cNvPr id="9" name="TextBox 6"/>
          <p:cNvSpPr txBox="1"/>
          <p:nvPr/>
        </p:nvSpPr>
        <p:spPr>
          <a:xfrm>
            <a:off x="6222008" y="4775182"/>
            <a:ext cx="6665614" cy="131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69"/>
              </a:lnSpc>
              <a:spcBef>
                <a:spcPct val="0"/>
              </a:spcBef>
            </a:pPr>
            <a:r>
              <a:rPr lang="en-US" sz="72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OBRIGAD@!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322861" y="6439644"/>
            <a:ext cx="9140825" cy="1674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4246"/>
              </a:lnSpc>
            </a:pPr>
            <a:r>
              <a:rPr lang="pt-BR" sz="32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Ana Perez Pimenta Menezes Lyra</a:t>
            </a:r>
          </a:p>
          <a:p>
            <a:pPr algn="ctr">
              <a:lnSpc>
                <a:spcPts val="4246"/>
              </a:lnSpc>
            </a:pPr>
            <a:r>
              <a:rPr lang="pt-BR" sz="32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Secretaria de Saúde de Camaragibe</a:t>
            </a:r>
            <a:endParaRPr lang="en-US" sz="32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4246"/>
              </a:lnSpc>
            </a:pPr>
            <a:r>
              <a:rPr lang="en-US" sz="32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anaperezpmlyra@gmail.com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4583F9-39F0-D49E-268E-79231120AE7A}"/>
              </a:ext>
            </a:extLst>
          </p:cNvPr>
          <p:cNvSpPr txBox="1"/>
          <p:nvPr/>
        </p:nvSpPr>
        <p:spPr>
          <a:xfrm>
            <a:off x="5334000" y="2780718"/>
            <a:ext cx="11502694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7200" dirty="0">
                <a:solidFill>
                  <a:srgbClr val="FDFDFE"/>
                </a:solidFill>
                <a:latin typeface="Montserrat"/>
                <a:sym typeface="Montserrat"/>
              </a:rPr>
              <a:t>PERÍODO DE REALIZAÇÃO/</a:t>
            </a:r>
          </a:p>
          <a:p>
            <a:pPr algn="r"/>
            <a:r>
              <a:rPr lang="en-US" sz="7200" dirty="0">
                <a:solidFill>
                  <a:srgbClr val="FDFDFE"/>
                </a:solidFill>
                <a:latin typeface="Montserrat"/>
                <a:sym typeface="Montserrat"/>
              </a:rPr>
              <a:t>OBJETO DA EXPERIÊNCIA</a:t>
            </a:r>
            <a:endParaRPr lang="en-US" sz="7200" dirty="0">
              <a:solidFill>
                <a:srgbClr val="FDFDFE"/>
              </a:solidFill>
              <a:latin typeface="Montserrat"/>
            </a:endParaRPr>
          </a:p>
        </p:txBody>
      </p:sp>
      <p:pic>
        <p:nvPicPr>
          <p:cNvPr id="5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302" y="4253458"/>
            <a:ext cx="5692485" cy="2114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o656402\Desktop\az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054" y="-41076"/>
            <a:ext cx="10511359" cy="10472092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0" y="1317345"/>
            <a:ext cx="18286413" cy="8352539"/>
            <a:chOff x="0" y="0"/>
            <a:chExt cx="4846134" cy="2199846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4846134" cy="2199846"/>
            </a:xfrm>
            <a:custGeom>
              <a:avLst/>
              <a:gdLst/>
              <a:ahLst/>
              <a:cxnLst/>
              <a:rect l="l" t="t" r="r" b="b"/>
              <a:pathLst>
                <a:path w="4846134" h="2199846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</p:spPr>
        </p:sp>
        <p:sp>
          <p:nvSpPr>
            <p:cNvPr id="6" name="TextBox 4"/>
            <p:cNvSpPr txBox="1"/>
            <p:nvPr/>
          </p:nvSpPr>
          <p:spPr>
            <a:xfrm>
              <a:off x="0" y="-38100"/>
              <a:ext cx="4846134" cy="2237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22327" y="4752990"/>
            <a:ext cx="15976354" cy="883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600"/>
              </a:lnSpc>
              <a:spcBef>
                <a:spcPct val="0"/>
              </a:spcBef>
            </a:pPr>
            <a:r>
              <a:rPr lang="pt-BR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Diagnóstico técnico-cartográfico de base participativa para análise da situação da cobertura e </a:t>
            </a:r>
            <a:r>
              <a:rPr lang="pt-BR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adscrição</a:t>
            </a:r>
            <a:r>
              <a:rPr lang="pt-BR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populacional da APS em Camaragibe-PE, realizado entre setembro de 2020 a setembro de 2024</a:t>
            </a:r>
            <a:endParaRPr lang="en-US" sz="2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5FAE65DD-5258-FC7E-1BA0-23BE3E11585B}"/>
              </a:ext>
            </a:extLst>
          </p:cNvPr>
          <p:cNvSpPr txBox="1"/>
          <p:nvPr/>
        </p:nvSpPr>
        <p:spPr>
          <a:xfrm>
            <a:off x="10656303" y="390972"/>
            <a:ext cx="763011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>
                <a:solidFill>
                  <a:schemeClr val="bg1"/>
                </a:solidFill>
              </a:rPr>
              <a:t>Congresso Pernambucano de Inovação &amp; Integração em Saúde - CPIIS </a:t>
            </a:r>
          </a:p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>
                <a:solidFill>
                  <a:schemeClr val="bg1"/>
                </a:solidFill>
              </a:rPr>
              <a:t> Mostra Pernambucana de Experiências Exitosas em Saúde (MEX-SAÚDE PE)</a:t>
            </a:r>
            <a:endParaRPr lang="en-US" b="1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9" name="Picture 2" descr="C:\Users\rao656402\Desktop\logo.png"/>
          <p:cNvPicPr>
            <a:picLocks noChangeAspect="1" noChangeArrowheads="1"/>
          </p:cNvPicPr>
          <p:nvPr/>
        </p:nvPicPr>
        <p:blipFill>
          <a:blip r:embed="rId3" cstate="print"/>
          <a:srcRect r="72171" b="-13624"/>
          <a:stretch>
            <a:fillRect/>
          </a:stretch>
        </p:blipFill>
        <p:spPr bwMode="auto">
          <a:xfrm>
            <a:off x="9863286" y="246956"/>
            <a:ext cx="664815" cy="1008112"/>
          </a:xfrm>
          <a:prstGeom prst="rect">
            <a:avLst/>
          </a:prstGeom>
          <a:noFill/>
        </p:spPr>
      </p:pic>
      <p:pic>
        <p:nvPicPr>
          <p:cNvPr id="11" name="Picture 3" descr="C:\Users\rao656402\Desktop\logos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35494" y="9706022"/>
            <a:ext cx="5760640" cy="416303"/>
          </a:xfrm>
          <a:prstGeom prst="rect">
            <a:avLst/>
          </a:prstGeom>
          <a:noFill/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73256DF5-919D-61B3-FC08-122E448B736C}"/>
              </a:ext>
            </a:extLst>
          </p:cNvPr>
          <p:cNvSpPr txBox="1"/>
          <p:nvPr/>
        </p:nvSpPr>
        <p:spPr>
          <a:xfrm>
            <a:off x="1222327" y="111711"/>
            <a:ext cx="7056784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>
                <a:solidFill>
                  <a:srgbClr val="FDFDFE"/>
                </a:solidFill>
                <a:latin typeface="Montserrat"/>
                <a:sym typeface="Montserrat"/>
              </a:rPr>
              <a:t>PERÍODO DE REALIZAÇÃO/</a:t>
            </a:r>
          </a:p>
          <a:p>
            <a:r>
              <a:rPr lang="en-US" sz="3600" dirty="0">
                <a:solidFill>
                  <a:srgbClr val="FDFDFE"/>
                </a:solidFill>
                <a:latin typeface="Montserrat"/>
                <a:sym typeface="Montserrat"/>
              </a:rPr>
              <a:t>OBJETO DA EXPERIÊNCIA</a:t>
            </a:r>
            <a:endParaRPr lang="en-US" sz="3600" dirty="0">
              <a:solidFill>
                <a:srgbClr val="FDFDFE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9400" y="4549656"/>
            <a:ext cx="6202174" cy="1341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269"/>
              </a:lnSpc>
              <a:spcBef>
                <a:spcPct val="0"/>
              </a:spcBef>
            </a:pPr>
            <a:r>
              <a:rPr lang="en-US" sz="8049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</a:p>
        </p:txBody>
      </p:sp>
      <p:pic>
        <p:nvPicPr>
          <p:cNvPr id="5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302" y="4253458"/>
            <a:ext cx="5692485" cy="2114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o656402\Desktop\az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054" y="-41076"/>
            <a:ext cx="10511359" cy="10472092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0" y="1317345"/>
            <a:ext cx="18286413" cy="8352539"/>
            <a:chOff x="0" y="0"/>
            <a:chExt cx="4846134" cy="2199846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4846134" cy="2199846"/>
            </a:xfrm>
            <a:custGeom>
              <a:avLst/>
              <a:gdLst/>
              <a:ahLst/>
              <a:cxnLst/>
              <a:rect l="l" t="t" r="r" b="b"/>
              <a:pathLst>
                <a:path w="4846134" h="2199846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</p:spPr>
        </p:sp>
        <p:sp>
          <p:nvSpPr>
            <p:cNvPr id="6" name="TextBox 4"/>
            <p:cNvSpPr txBox="1"/>
            <p:nvPr/>
          </p:nvSpPr>
          <p:spPr>
            <a:xfrm>
              <a:off x="0" y="-38100"/>
              <a:ext cx="4846134" cy="2237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92706" y="3219998"/>
            <a:ext cx="15976354" cy="134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600"/>
              </a:lnSpc>
              <a:spcBef>
                <a:spcPct val="0"/>
              </a:spcBef>
            </a:pPr>
            <a:r>
              <a:rPr lang="pt-BR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Realizar diagnóstico participativo da cobertura da APS para a identificar lacunas, desigualdades e padrões a serem utilizados na reorganização do território e redistribuição populacional equitativa, segundo critérios técnicos, geoespaciais e parâmetros da Política Nacional de Atenção Básica.</a:t>
            </a:r>
            <a:endParaRPr lang="en-US" sz="2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5FAE65DD-5258-FC7E-1BA0-23BE3E11585B}"/>
              </a:ext>
            </a:extLst>
          </p:cNvPr>
          <p:cNvSpPr txBox="1"/>
          <p:nvPr/>
        </p:nvSpPr>
        <p:spPr>
          <a:xfrm>
            <a:off x="10656303" y="390972"/>
            <a:ext cx="763011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>
                <a:solidFill>
                  <a:schemeClr val="bg1"/>
                </a:solidFill>
              </a:rPr>
              <a:t>Congresso Pernambucano de Inovação &amp; Integração em Saúde - CPIIS </a:t>
            </a:r>
          </a:p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>
                <a:solidFill>
                  <a:schemeClr val="bg1"/>
                </a:solidFill>
              </a:rPr>
              <a:t> Mostra Pernambucana de Experiências Exitosas em Saúde (MEX-SAÚDE PE)</a:t>
            </a:r>
            <a:endParaRPr lang="en-US" b="1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9" name="Picture 2" descr="C:\Users\rao656402\Desktop\logo.png"/>
          <p:cNvPicPr>
            <a:picLocks noChangeAspect="1" noChangeArrowheads="1"/>
          </p:cNvPicPr>
          <p:nvPr/>
        </p:nvPicPr>
        <p:blipFill>
          <a:blip r:embed="rId3" cstate="print"/>
          <a:srcRect r="72171" b="-13624"/>
          <a:stretch>
            <a:fillRect/>
          </a:stretch>
        </p:blipFill>
        <p:spPr bwMode="auto">
          <a:xfrm>
            <a:off x="9863286" y="246956"/>
            <a:ext cx="664815" cy="1008112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AC1B0C-74BA-3BB4-EA85-5D1C0DE92037}"/>
              </a:ext>
            </a:extLst>
          </p:cNvPr>
          <p:cNvSpPr txBox="1"/>
          <p:nvPr/>
        </p:nvSpPr>
        <p:spPr>
          <a:xfrm>
            <a:off x="1222326" y="393237"/>
            <a:ext cx="14442513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20"/>
              </a:lnSpc>
              <a:spcBef>
                <a:spcPct val="0"/>
              </a:spcBef>
            </a:pPr>
            <a:r>
              <a:rPr lang="en-US" sz="3600" dirty="0">
                <a:solidFill>
                  <a:srgbClr val="FDFDFE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OBJETIVOS</a:t>
            </a:r>
            <a:endParaRPr lang="en-US" sz="3600" dirty="0">
              <a:solidFill>
                <a:srgbClr val="FDFDFE"/>
              </a:solidFill>
              <a:latin typeface="Montserrat"/>
              <a:ea typeface="Montserrat Bold"/>
              <a:cs typeface="Montserrat Bold"/>
            </a:endParaRPr>
          </a:p>
        </p:txBody>
      </p:sp>
      <p:pic>
        <p:nvPicPr>
          <p:cNvPr id="11" name="Picture 3" descr="C:\Users\rao656402\Desktop\logos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35494" y="9706022"/>
            <a:ext cx="5760640" cy="416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302" y="4253458"/>
            <a:ext cx="5692485" cy="2114178"/>
          </a:xfrm>
          <a:prstGeom prst="rect">
            <a:avLst/>
          </a:prstGeom>
          <a:noFill/>
        </p:spPr>
      </p:pic>
      <p:sp>
        <p:nvSpPr>
          <p:cNvPr id="6" name="TextBox 3"/>
          <p:cNvSpPr txBox="1"/>
          <p:nvPr/>
        </p:nvSpPr>
        <p:spPr>
          <a:xfrm>
            <a:off x="7696200" y="3919364"/>
            <a:ext cx="9694229" cy="2790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1269"/>
              </a:lnSpc>
              <a:spcBef>
                <a:spcPct val="0"/>
              </a:spcBef>
            </a:pPr>
            <a:r>
              <a:rPr lang="en-US" sz="72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DESCRIÇÃO DA EXPERIÊNCIA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o656402\Desktop\az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054" y="-41076"/>
            <a:ext cx="10511359" cy="10472092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0" y="1317345"/>
            <a:ext cx="18286413" cy="8352539"/>
            <a:chOff x="0" y="0"/>
            <a:chExt cx="4846134" cy="2199846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4846134" cy="2199846"/>
            </a:xfrm>
            <a:custGeom>
              <a:avLst/>
              <a:gdLst/>
              <a:ahLst/>
              <a:cxnLst/>
              <a:rect l="l" t="t" r="r" b="b"/>
              <a:pathLst>
                <a:path w="4846134" h="2199846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</p:spPr>
        </p:sp>
        <p:sp>
          <p:nvSpPr>
            <p:cNvPr id="6" name="TextBox 4"/>
            <p:cNvSpPr txBox="1"/>
            <p:nvPr/>
          </p:nvSpPr>
          <p:spPr>
            <a:xfrm>
              <a:off x="0" y="-38100"/>
              <a:ext cx="4846134" cy="2237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92706" y="3219998"/>
            <a:ext cx="15976354" cy="2268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600"/>
              </a:lnSpc>
              <a:spcBef>
                <a:spcPct val="0"/>
              </a:spcBef>
            </a:pPr>
            <a:r>
              <a:rPr lang="pt-BR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experiência se desenvolveu através das seguintes etapas: 1) Descrição da cobertura territorial vigente; 2) Contagem populacional; 3) Análise da situação encontrada; 4) Construção do mapa sanitário; 5) Atualização cadastral no sistema e-SUS. Foram realizadas oficinas com as 45 equipes de saúde da família para validação das informações, que resultaram no mapeamento e caracterização inicial das 311 microáreas, utilizando imagens de satélite e o conhecimento local dos ACS.</a:t>
            </a:r>
            <a:endParaRPr lang="en-US" sz="2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5FAE65DD-5258-FC7E-1BA0-23BE3E11585B}"/>
              </a:ext>
            </a:extLst>
          </p:cNvPr>
          <p:cNvSpPr txBox="1"/>
          <p:nvPr/>
        </p:nvSpPr>
        <p:spPr>
          <a:xfrm>
            <a:off x="10656303" y="390972"/>
            <a:ext cx="763011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>
                <a:solidFill>
                  <a:schemeClr val="bg1"/>
                </a:solidFill>
              </a:rPr>
              <a:t>Congresso Pernambucano de Inovação &amp; Integração em Saúde - CPIIS </a:t>
            </a:r>
          </a:p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>
                <a:solidFill>
                  <a:schemeClr val="bg1"/>
                </a:solidFill>
              </a:rPr>
              <a:t> Mostra Pernambucana de Experiências Exitosas em Saúde (MEX-SAÚDE PE)</a:t>
            </a:r>
            <a:endParaRPr lang="en-US" b="1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9" name="Picture 2" descr="C:\Users\rao656402\Desktop\logo.png"/>
          <p:cNvPicPr>
            <a:picLocks noChangeAspect="1" noChangeArrowheads="1"/>
          </p:cNvPicPr>
          <p:nvPr/>
        </p:nvPicPr>
        <p:blipFill>
          <a:blip r:embed="rId3" cstate="print"/>
          <a:srcRect r="72171" b="-13624"/>
          <a:stretch>
            <a:fillRect/>
          </a:stretch>
        </p:blipFill>
        <p:spPr bwMode="auto">
          <a:xfrm>
            <a:off x="9863286" y="246956"/>
            <a:ext cx="664815" cy="1008112"/>
          </a:xfrm>
          <a:prstGeom prst="rect">
            <a:avLst/>
          </a:prstGeom>
          <a:noFill/>
        </p:spPr>
      </p:pic>
      <p:pic>
        <p:nvPicPr>
          <p:cNvPr id="11" name="Picture 3" descr="C:\Users\rao656402\Desktop\logos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35494" y="9706022"/>
            <a:ext cx="5760640" cy="416303"/>
          </a:xfrm>
          <a:prstGeom prst="rect">
            <a:avLst/>
          </a:prstGeom>
          <a:noFill/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1D76F9B6-E85C-B7F8-D3E9-04D577ABBB49}"/>
              </a:ext>
            </a:extLst>
          </p:cNvPr>
          <p:cNvSpPr txBox="1"/>
          <p:nvPr/>
        </p:nvSpPr>
        <p:spPr>
          <a:xfrm>
            <a:off x="1150318" y="-258013"/>
            <a:ext cx="14442513" cy="1200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69"/>
              </a:lnSpc>
              <a:spcBef>
                <a:spcPct val="0"/>
              </a:spcBef>
            </a:pPr>
            <a:r>
              <a:rPr lang="en-US" sz="36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DESCRIÇÃO DA EXPERIÊNCIA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71198" y="4549656"/>
            <a:ext cx="7570376" cy="1314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1269"/>
              </a:lnSpc>
              <a:spcBef>
                <a:spcPct val="0"/>
              </a:spcBef>
            </a:pPr>
            <a:r>
              <a:rPr lang="en-US" sz="72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RESULTADOS</a:t>
            </a:r>
          </a:p>
        </p:txBody>
      </p:sp>
      <p:pic>
        <p:nvPicPr>
          <p:cNvPr id="5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302" y="4253458"/>
            <a:ext cx="5692485" cy="2114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o656402\Desktop\az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054" y="-41076"/>
            <a:ext cx="10511359" cy="10472092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0" y="1317345"/>
            <a:ext cx="18286413" cy="8352539"/>
            <a:chOff x="0" y="0"/>
            <a:chExt cx="4846134" cy="2199846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4846134" cy="2199846"/>
            </a:xfrm>
            <a:custGeom>
              <a:avLst/>
              <a:gdLst/>
              <a:ahLst/>
              <a:cxnLst/>
              <a:rect l="l" t="t" r="r" b="b"/>
              <a:pathLst>
                <a:path w="4846134" h="2199846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</p:spPr>
        </p:sp>
        <p:sp>
          <p:nvSpPr>
            <p:cNvPr id="6" name="TextBox 4"/>
            <p:cNvSpPr txBox="1"/>
            <p:nvPr/>
          </p:nvSpPr>
          <p:spPr>
            <a:xfrm>
              <a:off x="0" y="-38100"/>
              <a:ext cx="4846134" cy="2237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92706" y="3219998"/>
            <a:ext cx="15976354" cy="2268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600"/>
              </a:lnSpc>
              <a:spcBef>
                <a:spcPct val="0"/>
              </a:spcBef>
            </a:pPr>
            <a:r>
              <a:rPr lang="pt-BR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 diagnóstico resultou na identificação de 311 microáreas, além de vazios assistenciais, sobreposições de cobertura com municípios vizinhos e significativa desproporção na carga populacional e extensão territorial entre as equipes. O principal produto foi a constituição de um banco de dados geográfico, que serve como subsídio técnico para o planejamento local, a gestão territorial, o remanejamento e captação de recursos, promovendo maior racionalidade na gestão do SUS.</a:t>
            </a:r>
            <a:endParaRPr lang="en-US" sz="2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5FAE65DD-5258-FC7E-1BA0-23BE3E11585B}"/>
              </a:ext>
            </a:extLst>
          </p:cNvPr>
          <p:cNvSpPr txBox="1"/>
          <p:nvPr/>
        </p:nvSpPr>
        <p:spPr>
          <a:xfrm>
            <a:off x="10656303" y="390972"/>
            <a:ext cx="763011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>
                <a:solidFill>
                  <a:schemeClr val="bg1"/>
                </a:solidFill>
              </a:rPr>
              <a:t>Congresso Pernambucano de Inovação &amp; Integração em Saúde - CPIIS </a:t>
            </a:r>
          </a:p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>
                <a:solidFill>
                  <a:schemeClr val="bg1"/>
                </a:solidFill>
              </a:rPr>
              <a:t> Mostra Pernambucana de Experiências Exitosas em Saúde (MEX-SAÚDE PE)</a:t>
            </a:r>
            <a:endParaRPr lang="en-US" b="1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9" name="Picture 2" descr="C:\Users\rao656402\Desktop\logo.png"/>
          <p:cNvPicPr>
            <a:picLocks noChangeAspect="1" noChangeArrowheads="1"/>
          </p:cNvPicPr>
          <p:nvPr/>
        </p:nvPicPr>
        <p:blipFill>
          <a:blip r:embed="rId3" cstate="print"/>
          <a:srcRect r="72171" b="-13624"/>
          <a:stretch>
            <a:fillRect/>
          </a:stretch>
        </p:blipFill>
        <p:spPr bwMode="auto">
          <a:xfrm>
            <a:off x="9863286" y="246956"/>
            <a:ext cx="664815" cy="1008112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AC1B0C-74BA-3BB4-EA85-5D1C0DE92037}"/>
              </a:ext>
            </a:extLst>
          </p:cNvPr>
          <p:cNvSpPr txBox="1"/>
          <p:nvPr/>
        </p:nvSpPr>
        <p:spPr>
          <a:xfrm>
            <a:off x="1222326" y="393237"/>
            <a:ext cx="14442513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20"/>
              </a:lnSpc>
              <a:spcBef>
                <a:spcPct val="0"/>
              </a:spcBef>
            </a:pPr>
            <a:r>
              <a:rPr lang="en-US" sz="3600" dirty="0">
                <a:solidFill>
                  <a:srgbClr val="FDFDFE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RESULTADOS</a:t>
            </a:r>
            <a:endParaRPr lang="en-US" sz="3600" dirty="0">
              <a:solidFill>
                <a:srgbClr val="FDFDFE"/>
              </a:solidFill>
              <a:latin typeface="Montserrat"/>
              <a:ea typeface="Montserrat Bold"/>
              <a:cs typeface="Montserrat Bold"/>
            </a:endParaRPr>
          </a:p>
        </p:txBody>
      </p:sp>
      <p:pic>
        <p:nvPicPr>
          <p:cNvPr id="11" name="Picture 3" descr="C:\Users\rao656402\Desktop\logos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35494" y="9706022"/>
            <a:ext cx="5760640" cy="416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667</Words>
  <Application>Microsoft Office PowerPoint</Application>
  <PresentationFormat>Personalizar</PresentationFormat>
  <Paragraphs>45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Montserrat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rao656402</dc:creator>
  <cp:lastModifiedBy>Arthur Grangeiro</cp:lastModifiedBy>
  <cp:revision>11</cp:revision>
  <dcterms:created xsi:type="dcterms:W3CDTF">2025-09-29T18:47:39Z</dcterms:created>
  <dcterms:modified xsi:type="dcterms:W3CDTF">2025-11-04T01:41:00Z</dcterms:modified>
</cp:coreProperties>
</file>