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30" d="100"/>
          <a:sy n="30" d="100"/>
        </p:scale>
        <p:origin x="1242" y="24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02/11/2025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02/11/2025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02/11/2025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02/11/2025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02/11/2025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02/11/2025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02/11/2025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02/11/2025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02/11/2025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02/11/2025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02/11/2025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02/11/2025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4" y="11089829"/>
            <a:ext cx="9561299" cy="211596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Implementação e consolidação de exames laboratoriais para doenças tropicais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negligenciadas e arboviroses no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âmbito da saúde pública regional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.</a:t>
            </a:r>
            <a:endParaRPr dirty="0">
              <a:latin typeface="Montserrat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1104168" y="9985651"/>
            <a:ext cx="9489290" cy="82073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864258" y="4395826"/>
            <a:ext cx="21674408" cy="22370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509"/>
              </a:lnSpc>
            </a:pPr>
            <a:r>
              <a:rPr lang="en-US" sz="3600" b="1" dirty="0" smtClean="0">
                <a:solidFill>
                  <a:srgbClr val="0089CD"/>
                </a:solidFill>
                <a:latin typeface="Montserrat"/>
                <a:ea typeface="League Spartan"/>
                <a:cs typeface="League Spartan"/>
                <a:sym typeface="League Spartan"/>
              </a:rPr>
              <a:t>DIAGNÓSTICO LABORATORIAL AMPLIADO PARA DOENÇAS TROPICAIS NEGLIGENCIADAS E ARBOVIROSES NO LABORATÓRIO REGIONAL DE SAÚDE DA II GERES</a:t>
            </a:r>
            <a:endParaRPr lang="en-US" sz="3600" b="1" dirty="0">
              <a:solidFill>
                <a:srgbClr val="0089CD"/>
              </a:solidFill>
              <a:latin typeface="Montserrat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864259" y="6826300"/>
            <a:ext cx="21674407" cy="14106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Wesley Tavares da Silva¹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*, </a:t>
            </a:r>
            <a:r>
              <a:rPr lang="en-US" sz="2800" b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Evaneide Barros de Melo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Araújo¹, </a:t>
            </a:r>
            <a:r>
              <a:rPr lang="en-US" sz="2800" b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Maria Elza de Aquino 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Moura Arruda¹, Rinaldja da Silva Cabral </a:t>
            </a:r>
            <a:r>
              <a:rPr lang="en-US" sz="2800" b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Aguiar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¹, </a:t>
            </a:r>
            <a:r>
              <a:rPr lang="en-US" sz="2800" b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Rosângela Amorim dos Santos Borges 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de Lima¹</a:t>
            </a:r>
          </a:p>
        </p:txBody>
      </p:sp>
      <p:sp>
        <p:nvSpPr>
          <p:cNvPr id="12" name="TextBox 57"/>
          <p:cNvSpPr txBox="1"/>
          <p:nvPr/>
        </p:nvSpPr>
        <p:spPr>
          <a:xfrm>
            <a:off x="864258" y="8236943"/>
            <a:ext cx="21674408" cy="130805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¹II Gerência Regional de Saúde (II GERES), Limoeiro, Pernambuco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*Autor correspondente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wesleytsilva.ufpe@gmail.com</a:t>
            </a:r>
            <a:endParaRPr lang="en-US" sz="2400" dirty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43805" y="13280094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043805" y="14504231"/>
            <a:ext cx="9549653" cy="70532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Período: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2021–2025.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Ampliação diagnóstica no Laboratório Regional de Saúde Pública.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Foco</a:t>
            </a:r>
            <a:r>
              <a:rPr lang="pt-BR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: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doenças tropicais negligenciadas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(LTA e hanseníase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) e arboviroses (dengue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).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Ações </a:t>
            </a:r>
            <a:r>
              <a:rPr lang="pt-BR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realizadas</a:t>
            </a:r>
            <a:r>
              <a:rPr lang="pt-BR" sz="2800" b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: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Capacitação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contínua da equipe no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Lacen/PE; padronização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de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protocolos; melhoria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da infraestrutura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laboratorial; aquisição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de insumos e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equipamentos; e articulação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com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os 20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municípios da regional.</a:t>
            </a:r>
            <a:endParaRPr dirty="0"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24148" y="13399514"/>
            <a:ext cx="9849330" cy="82073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1104168" y="26551560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1104168" y="27717272"/>
            <a:ext cx="9577538" cy="493724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Necessidade de investimentos contínuos: capacitação, insumos e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equipamentos;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Monitoramento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constante de protocolos e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resultados;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Papel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estratégico do laboratório na vigilância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epidemiológica;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Principais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desafios: logística de transporte de amostras e deslocamento de usuários.</a:t>
            </a:r>
            <a:endParaRPr dirty="0">
              <a:latin typeface="Montserra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968272" y="26666551"/>
            <a:ext cx="9849330" cy="82073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518210" y="9865864"/>
            <a:ext cx="9577538" cy="1050549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518211" y="11090001"/>
            <a:ext cx="9577537" cy="493724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Ampliar a capacidade diagnóstica do Laboratório Regional da II GERES para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: leishmaniose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tegumentar americana (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LTA), hanseníase e dengue;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Reduzir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o tempo de liberação de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resultados;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Fortalecer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a vigilância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epidemiológica;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Garantir a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qualidade dos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exames; e 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Apoiar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o controle dos agravos.</a:t>
            </a:r>
            <a:endParaRPr dirty="0">
              <a:latin typeface="Montserrat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12557676" y="9990992"/>
            <a:ext cx="9489290" cy="82073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518210" y="1609925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12518211" y="17325384"/>
            <a:ext cx="9528756" cy="634789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Exames realizados</a:t>
            </a:r>
            <a:r>
              <a:rPr lang="pt-BR" sz="2800" b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:</a:t>
            </a:r>
          </a:p>
          <a:p>
            <a:pPr algn="just">
              <a:lnSpc>
                <a:spcPts val="5486"/>
              </a:lnSpc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24 exames de leishmaniose tegumentar americana</a:t>
            </a:r>
          </a:p>
          <a:p>
            <a:pPr algn="just">
              <a:lnSpc>
                <a:spcPts val="5486"/>
              </a:lnSpc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213 baciloscopias para hanseníase</a:t>
            </a:r>
          </a:p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69 testes de detecção do antígeno NS1 do vírus da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dengue</a:t>
            </a:r>
          </a:p>
          <a:p>
            <a:pPr algn="just">
              <a:lnSpc>
                <a:spcPts val="5486"/>
              </a:lnSpc>
            </a:pPr>
            <a:endParaRPr lang="pt-BR" sz="2800" dirty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Impactos </a:t>
            </a:r>
            <a:r>
              <a:rPr lang="pt-BR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observados</a:t>
            </a:r>
            <a:r>
              <a:rPr lang="pt-BR" sz="2800" b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: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Respostas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diagnósticas mais rápidas e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precisas; maior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cobertura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regional; redução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do tempo de liberação de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resultados; e aumento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da confiabilidade dos laudos.</a:t>
            </a:r>
            <a:endParaRPr dirty="0">
              <a:latin typeface="Montserrat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12377656" y="16214250"/>
            <a:ext cx="9849330" cy="82073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557676" y="23791016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557676" y="24998817"/>
            <a:ext cx="9538072" cy="70532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A ampliação dos exames laboratoriais fortaleceu a vigilância epidemiológica e a assistência aos usuários acometidos por leishmaniose, hanseníase e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dengue.</a:t>
            </a:r>
          </a:p>
          <a:p>
            <a:pPr algn="just">
              <a:lnSpc>
                <a:spcPts val="5486"/>
              </a:lnSpc>
            </a:pPr>
            <a:endParaRPr lang="pt-BR" sz="2800" dirty="0" smtClean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486"/>
              </a:lnSpc>
            </a:pPr>
            <a:r>
              <a:rPr lang="pt-BR" sz="2800" b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Recomendações: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Manter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investimentos em qualificação, insumos e integração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municipal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;</a:t>
            </a:r>
            <a:endParaRPr lang="pt-BR" sz="2800" dirty="0" smtClean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Assegurar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continuidade e expansão dos </a:t>
            </a: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serviços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;</a:t>
            </a:r>
            <a:endParaRPr lang="pt-BR" sz="2800" dirty="0" smtClean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Analisar </a:t>
            </a:r>
            <a:r>
              <a:rPr lang="pt-BR" sz="28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dados sistematicamente para aprimorar protocolos e subsidiar políticas públicas.</a:t>
            </a:r>
            <a:endParaRPr dirty="0">
              <a:latin typeface="Montserrat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2421780" y="23911116"/>
            <a:ext cx="9849330" cy="82073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286016" y="32548213"/>
            <a:ext cx="14830893" cy="8207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>
                <a:solidFill>
                  <a:srgbClr val="000000"/>
                </a:solidFill>
                <a:latin typeface="Montserrat"/>
                <a:ea typeface="League Spartan"/>
                <a:cs typeface="League Spartan"/>
                <a:sym typeface="League Spartan"/>
              </a:rPr>
              <a:t>Referências</a:t>
            </a:r>
          </a:p>
        </p:txBody>
      </p:sp>
      <p:sp>
        <p:nvSpPr>
          <p:cNvPr id="58" name="TextBox 59"/>
          <p:cNvSpPr txBox="1"/>
          <p:nvPr/>
        </p:nvSpPr>
        <p:spPr>
          <a:xfrm>
            <a:off x="1205672" y="33251257"/>
            <a:ext cx="20991580" cy="461664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457200" indent="-457200" algn="just">
              <a:lnSpc>
                <a:spcPts val="4023"/>
              </a:lnSpc>
              <a:spcBef>
                <a:spcPct val="0"/>
              </a:spcBef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Brasil. Ministério da Saúde. Secretaria de Vigilância em Saúde. Departamento de Vigilância das Doenças </a:t>
            </a:r>
            <a:r>
              <a:rPr lang="pt-BR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Transmissíveis. Manual </a:t>
            </a:r>
            <a:r>
              <a:rPr lang="pt-BR" sz="24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de vigilância da leishmaniose tegumentar [recurso eletrônico] / Ministério da Saúde, Secretaria de Vigilância </a:t>
            </a:r>
            <a:r>
              <a:rPr lang="pt-BR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em Saúde</a:t>
            </a:r>
            <a:r>
              <a:rPr lang="pt-BR" sz="24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, Departamento de Vigilância das </a:t>
            </a:r>
            <a:r>
              <a:rPr lang="pt-BR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Doenças Transmissíveis</a:t>
            </a:r>
            <a:r>
              <a:rPr lang="pt-BR" sz="24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. – Brasília : Ministério da Saúde, </a:t>
            </a:r>
            <a:r>
              <a:rPr lang="pt-BR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2017.</a:t>
            </a:r>
            <a:endParaRPr lang="pt-BR" sz="2400" dirty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  <a:p>
            <a:pPr marL="457200" indent="-457200" algn="just">
              <a:lnSpc>
                <a:spcPts val="4023"/>
              </a:lnSpc>
              <a:spcBef>
                <a:spcPct val="0"/>
              </a:spcBef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Brasil</a:t>
            </a:r>
            <a:r>
              <a:rPr lang="pt-BR" sz="24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. Ministério da Saúde. Secretaria de VigilâncIa em Saúde. Departamento de Vigilância </a:t>
            </a:r>
            <a:r>
              <a:rPr lang="pt-BR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Epidemiológica. Guia </a:t>
            </a:r>
            <a:r>
              <a:rPr lang="pt-BR" sz="24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de procedimentos técnicos: </a:t>
            </a:r>
            <a:r>
              <a:rPr lang="pt-BR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baciloscopia em </a:t>
            </a:r>
            <a:r>
              <a:rPr lang="pt-BR" sz="24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hanseníase / Ministério da Saúde, Secretaria de Vigilância em Saúde, Departamento de </a:t>
            </a:r>
            <a:r>
              <a:rPr lang="pt-BR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Vigilância Epidemiológica</a:t>
            </a:r>
            <a:r>
              <a:rPr lang="pt-BR" sz="24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. – Brasília : Editora do Ministério da Saúde, </a:t>
            </a:r>
            <a:r>
              <a:rPr lang="pt-BR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2010.</a:t>
            </a:r>
            <a:endParaRPr lang="pt-BR" sz="2400" dirty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  <a:p>
            <a:pPr marL="457200" indent="-457200" algn="just">
              <a:lnSpc>
                <a:spcPts val="4023"/>
              </a:lnSpc>
              <a:spcBef>
                <a:spcPct val="0"/>
              </a:spcBef>
              <a:buFont typeface="+mj-lt"/>
              <a:buAutoNum type="arabicPeriod"/>
            </a:pPr>
            <a:r>
              <a:rPr lang="pt-BR" sz="2400" dirty="0">
                <a:latin typeface="Montserrat"/>
              </a:rPr>
              <a:t>Brasil. Ministério da Saúde. Secretaria de Vigilância em Saúde e Ambiente. Departamento de Doenças Transmissíveis. Dengue : diagnóstico e manejo clínico : adulto e criança [recurso eletrônico] / Ministério da Saúde, Secretaria de Vigilância em Saúde e Ambiente, Departamento de Doenças Transmissíveis. – 6. ed. – Brasília : Ministério da Saúde, 2024.</a:t>
            </a:r>
            <a:endParaRPr lang="en-US" sz="2400" dirty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7" y="21751467"/>
            <a:ext cx="5915901" cy="44351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54" y="21751479"/>
            <a:ext cx="5910533" cy="44357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0115" y="7999103"/>
            <a:ext cx="5566851" cy="1435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528</Words>
  <Application>Microsoft Office PowerPoint</Application>
  <PresentationFormat>Personalizar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League Spartan</vt:lpstr>
      <vt:lpstr>Montserrat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Conta da Microsoft</cp:lastModifiedBy>
  <cp:revision>36</cp:revision>
  <dcterms:created xsi:type="dcterms:W3CDTF">2025-09-30T13:28:19Z</dcterms:created>
  <dcterms:modified xsi:type="dcterms:W3CDTF">2025-11-02T14:37:31Z</dcterms:modified>
</cp:coreProperties>
</file>