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3402925" cy="40325675"/>
  <p:notesSz cx="6858000" cy="9144000"/>
  <p:defaultText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701">
          <p15:clr>
            <a:srgbClr val="A4A3A4"/>
          </p15:clr>
        </p15:guide>
        <p15:guide id="2" pos="73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9CD"/>
    <a:srgbClr val="3E40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p:scale>
          <a:sx n="40" d="100"/>
          <a:sy n="40" d="100"/>
        </p:scale>
        <p:origin x="878" y="-6168"/>
      </p:cViewPr>
      <p:guideLst>
        <p:guide orient="horz" pos="12701"/>
        <p:guide pos="737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755220" y="12527099"/>
            <a:ext cx="19892486" cy="8643883"/>
          </a:xfrm>
        </p:spPr>
        <p:txBody>
          <a:bodyPr/>
          <a:lstStyle/>
          <a:p>
            <a:r>
              <a:rPr lang="pt-BR"/>
              <a:t>Clique para editar o estilo do título mestre</a:t>
            </a:r>
          </a:p>
        </p:txBody>
      </p:sp>
      <p:sp>
        <p:nvSpPr>
          <p:cNvPr id="3" name="Subtítulo 2"/>
          <p:cNvSpPr>
            <a:spLocks noGrp="1"/>
          </p:cNvSpPr>
          <p:nvPr>
            <p:ph type="subTitle" idx="1"/>
          </p:nvPr>
        </p:nvSpPr>
        <p:spPr>
          <a:xfrm>
            <a:off x="3510439" y="22851216"/>
            <a:ext cx="16382048" cy="10305450"/>
          </a:xfrm>
        </p:spPr>
        <p:txBody>
          <a:bodyPr/>
          <a:lstStyle>
            <a:lvl1pPr marL="0" indent="0" algn="ctr">
              <a:buNone/>
              <a:defRPr>
                <a:solidFill>
                  <a:schemeClr val="tx1">
                    <a:tint val="75000"/>
                  </a:schemeClr>
                </a:solidFill>
              </a:defRPr>
            </a:lvl1pPr>
            <a:lvl2pPr marL="1820799" indent="0" algn="ctr">
              <a:buNone/>
              <a:defRPr>
                <a:solidFill>
                  <a:schemeClr val="tx1">
                    <a:tint val="75000"/>
                  </a:schemeClr>
                </a:solidFill>
              </a:defRPr>
            </a:lvl2pPr>
            <a:lvl3pPr marL="3641598" indent="0" algn="ctr">
              <a:buNone/>
              <a:defRPr>
                <a:solidFill>
                  <a:schemeClr val="tx1">
                    <a:tint val="75000"/>
                  </a:schemeClr>
                </a:solidFill>
              </a:defRPr>
            </a:lvl3pPr>
            <a:lvl4pPr marL="5462397" indent="0" algn="ctr">
              <a:buNone/>
              <a:defRPr>
                <a:solidFill>
                  <a:schemeClr val="tx1">
                    <a:tint val="75000"/>
                  </a:schemeClr>
                </a:solidFill>
              </a:defRPr>
            </a:lvl4pPr>
            <a:lvl5pPr marL="7283196" indent="0" algn="ctr">
              <a:buNone/>
              <a:defRPr>
                <a:solidFill>
                  <a:schemeClr val="tx1">
                    <a:tint val="75000"/>
                  </a:schemeClr>
                </a:solidFill>
              </a:defRPr>
            </a:lvl5pPr>
            <a:lvl6pPr marL="9103995" indent="0" algn="ctr">
              <a:buNone/>
              <a:defRPr>
                <a:solidFill>
                  <a:schemeClr val="tx1">
                    <a:tint val="75000"/>
                  </a:schemeClr>
                </a:solidFill>
              </a:defRPr>
            </a:lvl6pPr>
            <a:lvl7pPr marL="10924794" indent="0" algn="ctr">
              <a:buNone/>
              <a:defRPr>
                <a:solidFill>
                  <a:schemeClr val="tx1">
                    <a:tint val="75000"/>
                  </a:schemeClr>
                </a:solidFill>
              </a:defRPr>
            </a:lvl7pPr>
            <a:lvl8pPr marL="12745593" indent="0" algn="ctr">
              <a:buNone/>
              <a:defRPr>
                <a:solidFill>
                  <a:schemeClr val="tx1">
                    <a:tint val="75000"/>
                  </a:schemeClr>
                </a:solidFill>
              </a:defRPr>
            </a:lvl8pPr>
            <a:lvl9pPr marL="14566392"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03/11/2025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03/11/2025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6967121" y="1614900"/>
            <a:ext cx="5265658" cy="34407509"/>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1170146" y="1614900"/>
            <a:ext cx="15406926" cy="34407509"/>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03/11/2025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03/11/2025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1848670" y="25912983"/>
            <a:ext cx="19892486" cy="8009127"/>
          </a:xfrm>
        </p:spPr>
        <p:txBody>
          <a:bodyPr anchor="t"/>
          <a:lstStyle>
            <a:lvl1pPr algn="l">
              <a:defRPr sz="15900" b="1" cap="all"/>
            </a:lvl1pPr>
          </a:lstStyle>
          <a:p>
            <a:r>
              <a:rPr lang="pt-BR"/>
              <a:t>Clique para editar o estilo do título mestre</a:t>
            </a:r>
          </a:p>
        </p:txBody>
      </p:sp>
      <p:sp>
        <p:nvSpPr>
          <p:cNvPr id="3" name="Espaço Reservado para Texto 2"/>
          <p:cNvSpPr>
            <a:spLocks noGrp="1"/>
          </p:cNvSpPr>
          <p:nvPr>
            <p:ph type="body" idx="1"/>
          </p:nvPr>
        </p:nvSpPr>
        <p:spPr>
          <a:xfrm>
            <a:off x="1848670" y="17091745"/>
            <a:ext cx="19892486" cy="8821238"/>
          </a:xfrm>
        </p:spPr>
        <p:txBody>
          <a:bodyPr anchor="b"/>
          <a:lstStyle>
            <a:lvl1pPr marL="0" indent="0">
              <a:buNone/>
              <a:defRPr sz="8000">
                <a:solidFill>
                  <a:schemeClr val="tx1">
                    <a:tint val="75000"/>
                  </a:schemeClr>
                </a:solidFill>
              </a:defRPr>
            </a:lvl1pPr>
            <a:lvl2pPr marL="1820799" indent="0">
              <a:buNone/>
              <a:defRPr sz="7200">
                <a:solidFill>
                  <a:schemeClr val="tx1">
                    <a:tint val="75000"/>
                  </a:schemeClr>
                </a:solidFill>
              </a:defRPr>
            </a:lvl2pPr>
            <a:lvl3pPr marL="3641598" indent="0">
              <a:buNone/>
              <a:defRPr sz="6400">
                <a:solidFill>
                  <a:schemeClr val="tx1">
                    <a:tint val="75000"/>
                  </a:schemeClr>
                </a:solidFill>
              </a:defRPr>
            </a:lvl3pPr>
            <a:lvl4pPr marL="5462397" indent="0">
              <a:buNone/>
              <a:defRPr sz="5600">
                <a:solidFill>
                  <a:schemeClr val="tx1">
                    <a:tint val="75000"/>
                  </a:schemeClr>
                </a:solidFill>
              </a:defRPr>
            </a:lvl4pPr>
            <a:lvl5pPr marL="7283196" indent="0">
              <a:buNone/>
              <a:defRPr sz="5600">
                <a:solidFill>
                  <a:schemeClr val="tx1">
                    <a:tint val="75000"/>
                  </a:schemeClr>
                </a:solidFill>
              </a:defRPr>
            </a:lvl5pPr>
            <a:lvl6pPr marL="9103995" indent="0">
              <a:buNone/>
              <a:defRPr sz="5600">
                <a:solidFill>
                  <a:schemeClr val="tx1">
                    <a:tint val="75000"/>
                  </a:schemeClr>
                </a:solidFill>
              </a:defRPr>
            </a:lvl6pPr>
            <a:lvl7pPr marL="10924794" indent="0">
              <a:buNone/>
              <a:defRPr sz="5600">
                <a:solidFill>
                  <a:schemeClr val="tx1">
                    <a:tint val="75000"/>
                  </a:schemeClr>
                </a:solidFill>
              </a:defRPr>
            </a:lvl7pPr>
            <a:lvl8pPr marL="12745593" indent="0">
              <a:buNone/>
              <a:defRPr sz="5600">
                <a:solidFill>
                  <a:schemeClr val="tx1">
                    <a:tint val="75000"/>
                  </a:schemeClr>
                </a:solidFill>
              </a:defRPr>
            </a:lvl8pPr>
            <a:lvl9pPr marL="14566392" indent="0">
              <a:buNone/>
              <a:defRPr sz="56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03/11/2025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1170146"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1896487"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03/11/2025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1170146" y="9026606"/>
            <a:ext cx="10340356"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4" name="Espaço Reservado para Conteúdo 3"/>
          <p:cNvSpPr>
            <a:spLocks noGrp="1"/>
          </p:cNvSpPr>
          <p:nvPr>
            <p:ph sz="half" idx="2"/>
          </p:nvPr>
        </p:nvSpPr>
        <p:spPr>
          <a:xfrm>
            <a:off x="1170146" y="12788467"/>
            <a:ext cx="10340356"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1888362" y="9026606"/>
            <a:ext cx="10344418"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6" name="Espaço Reservado para Conteúdo 5"/>
          <p:cNvSpPr>
            <a:spLocks noGrp="1"/>
          </p:cNvSpPr>
          <p:nvPr>
            <p:ph sz="quarter" idx="4"/>
          </p:nvPr>
        </p:nvSpPr>
        <p:spPr>
          <a:xfrm>
            <a:off x="11888362" y="12788467"/>
            <a:ext cx="10344418"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72F750F-035A-4D64-A3BE-CB9F7B801768}" type="datetimeFigureOut">
              <a:rPr lang="pt-BR" smtClean="0"/>
              <a:t>03/11/2025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E72F750F-035A-4D64-A3BE-CB9F7B801768}" type="datetimeFigureOut">
              <a:rPr lang="pt-BR" smtClean="0"/>
              <a:t>03/11/2025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72F750F-035A-4D64-A3BE-CB9F7B801768}" type="datetimeFigureOut">
              <a:rPr lang="pt-BR" smtClean="0"/>
              <a:t>03/11/2025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170148" y="1605559"/>
            <a:ext cx="7699401" cy="6832962"/>
          </a:xfrm>
        </p:spPr>
        <p:txBody>
          <a:bodyPr anchor="b"/>
          <a:lstStyle>
            <a:lvl1pPr algn="l">
              <a:defRPr sz="8000" b="1"/>
            </a:lvl1pPr>
          </a:lstStyle>
          <a:p>
            <a:r>
              <a:rPr lang="pt-BR"/>
              <a:t>Clique para editar o estilo do título mestre</a:t>
            </a:r>
          </a:p>
        </p:txBody>
      </p:sp>
      <p:sp>
        <p:nvSpPr>
          <p:cNvPr id="3" name="Espaço Reservado para Conteúdo 2"/>
          <p:cNvSpPr>
            <a:spLocks noGrp="1"/>
          </p:cNvSpPr>
          <p:nvPr>
            <p:ph idx="1"/>
          </p:nvPr>
        </p:nvSpPr>
        <p:spPr>
          <a:xfrm>
            <a:off x="9149894" y="1605562"/>
            <a:ext cx="13082885" cy="34416846"/>
          </a:xfrm>
        </p:spPr>
        <p:txBody>
          <a:bodyPr/>
          <a:lstStyle>
            <a:lvl1pPr>
              <a:defRPr sz="127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170148" y="8438524"/>
            <a:ext cx="7699401" cy="27583885"/>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03/11/2025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87137" y="28227972"/>
            <a:ext cx="14041755" cy="3332472"/>
          </a:xfrm>
        </p:spPr>
        <p:txBody>
          <a:bodyPr anchor="b"/>
          <a:lstStyle>
            <a:lvl1pPr algn="l">
              <a:defRPr sz="8000" b="1"/>
            </a:lvl1pPr>
          </a:lstStyle>
          <a:p>
            <a:r>
              <a:rPr lang="pt-BR"/>
              <a:t>Clique para editar o estilo do título mestre</a:t>
            </a:r>
          </a:p>
        </p:txBody>
      </p:sp>
      <p:sp>
        <p:nvSpPr>
          <p:cNvPr id="3" name="Espaço Reservado para Imagem 2"/>
          <p:cNvSpPr>
            <a:spLocks noGrp="1"/>
          </p:cNvSpPr>
          <p:nvPr>
            <p:ph type="pic" idx="1"/>
          </p:nvPr>
        </p:nvSpPr>
        <p:spPr>
          <a:xfrm>
            <a:off x="4587137" y="3603174"/>
            <a:ext cx="14041755" cy="24195405"/>
          </a:xfrm>
        </p:spPr>
        <p:txBody>
          <a:bodyPr/>
          <a:lstStyle>
            <a:lvl1pPr marL="0" indent="0">
              <a:buNone/>
              <a:defRPr sz="12700"/>
            </a:lvl1pPr>
            <a:lvl2pPr marL="1820799" indent="0">
              <a:buNone/>
              <a:defRPr sz="11200"/>
            </a:lvl2pPr>
            <a:lvl3pPr marL="3641598" indent="0">
              <a:buNone/>
              <a:defRPr sz="9600"/>
            </a:lvl3pPr>
            <a:lvl4pPr marL="5462397" indent="0">
              <a:buNone/>
              <a:defRPr sz="8000"/>
            </a:lvl4pPr>
            <a:lvl5pPr marL="7283196" indent="0">
              <a:buNone/>
              <a:defRPr sz="8000"/>
            </a:lvl5pPr>
            <a:lvl6pPr marL="9103995" indent="0">
              <a:buNone/>
              <a:defRPr sz="8000"/>
            </a:lvl6pPr>
            <a:lvl7pPr marL="10924794" indent="0">
              <a:buNone/>
              <a:defRPr sz="8000"/>
            </a:lvl7pPr>
            <a:lvl8pPr marL="12745593" indent="0">
              <a:buNone/>
              <a:defRPr sz="8000"/>
            </a:lvl8pPr>
            <a:lvl9pPr marL="14566392" indent="0">
              <a:buNone/>
              <a:defRPr sz="8000"/>
            </a:lvl9pPr>
          </a:lstStyle>
          <a:p>
            <a:endParaRPr lang="pt-BR"/>
          </a:p>
        </p:txBody>
      </p:sp>
      <p:sp>
        <p:nvSpPr>
          <p:cNvPr id="4" name="Espaço Reservado para Texto 3"/>
          <p:cNvSpPr>
            <a:spLocks noGrp="1"/>
          </p:cNvSpPr>
          <p:nvPr>
            <p:ph type="body" sz="half" idx="2"/>
          </p:nvPr>
        </p:nvSpPr>
        <p:spPr>
          <a:xfrm>
            <a:off x="4587137" y="31560444"/>
            <a:ext cx="14041755" cy="4732663"/>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03/11/2025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170146" y="1614897"/>
            <a:ext cx="21062633" cy="6720946"/>
          </a:xfrm>
          <a:prstGeom prst="rect">
            <a:avLst/>
          </a:prstGeom>
        </p:spPr>
        <p:txBody>
          <a:bodyPr vert="horz" lIns="364160" tIns="182080" rIns="364160" bIns="18208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1170146" y="9409327"/>
            <a:ext cx="21062633" cy="26613082"/>
          </a:xfrm>
          <a:prstGeom prst="rect">
            <a:avLst/>
          </a:prstGeom>
        </p:spPr>
        <p:txBody>
          <a:bodyPr vert="horz" lIns="364160" tIns="182080" rIns="364160" bIns="18208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170146" y="37375929"/>
            <a:ext cx="5460683" cy="2146969"/>
          </a:xfrm>
          <a:prstGeom prst="rect">
            <a:avLst/>
          </a:prstGeom>
        </p:spPr>
        <p:txBody>
          <a:bodyPr vert="horz" lIns="364160" tIns="182080" rIns="364160" bIns="182080" rtlCol="0" anchor="ctr"/>
          <a:lstStyle>
            <a:lvl1pPr algn="l">
              <a:defRPr sz="4800">
                <a:solidFill>
                  <a:schemeClr val="tx1">
                    <a:tint val="75000"/>
                  </a:schemeClr>
                </a:solidFill>
              </a:defRPr>
            </a:lvl1pPr>
          </a:lstStyle>
          <a:p>
            <a:fld id="{E72F750F-035A-4D64-A3BE-CB9F7B801768}" type="datetimeFigureOut">
              <a:rPr lang="pt-BR" smtClean="0"/>
              <a:t>03/11/2025</a:t>
            </a:fld>
            <a:endParaRPr lang="pt-BR"/>
          </a:p>
        </p:txBody>
      </p:sp>
      <p:sp>
        <p:nvSpPr>
          <p:cNvPr id="5" name="Espaço Reservado para Rodapé 4"/>
          <p:cNvSpPr>
            <a:spLocks noGrp="1"/>
          </p:cNvSpPr>
          <p:nvPr>
            <p:ph type="ftr" sz="quarter" idx="3"/>
          </p:nvPr>
        </p:nvSpPr>
        <p:spPr>
          <a:xfrm>
            <a:off x="7996000" y="37375929"/>
            <a:ext cx="7410926" cy="2146969"/>
          </a:xfrm>
          <a:prstGeom prst="rect">
            <a:avLst/>
          </a:prstGeom>
        </p:spPr>
        <p:txBody>
          <a:bodyPr vert="horz" lIns="364160" tIns="182080" rIns="364160" bIns="182080" rtlCol="0" anchor="ctr"/>
          <a:lstStyle>
            <a:lvl1pPr algn="ctr">
              <a:defRPr sz="48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16772096" y="37375929"/>
            <a:ext cx="5460683" cy="2146969"/>
          </a:xfrm>
          <a:prstGeom prst="rect">
            <a:avLst/>
          </a:prstGeom>
        </p:spPr>
        <p:txBody>
          <a:bodyPr vert="horz" lIns="364160" tIns="182080" rIns="364160" bIns="182080" rtlCol="0" anchor="ctr"/>
          <a:lstStyle>
            <a:lvl1pPr algn="r">
              <a:defRPr sz="4800">
                <a:solidFill>
                  <a:schemeClr val="tx1">
                    <a:tint val="75000"/>
                  </a:schemeClr>
                </a:solidFill>
              </a:defRPr>
            </a:lvl1pPr>
          </a:lstStyle>
          <a:p>
            <a:fld id="{406DC2B4-8465-4818-BCBB-389C51CB716D}" type="slidenum">
              <a:rPr lang="pt-BR" smtClean="0"/>
              <a:t>‹nº›</a:t>
            </a:fld>
            <a:endParaRPr lang="pt-BR"/>
          </a:p>
        </p:txBody>
      </p:sp>
      <p:pic>
        <p:nvPicPr>
          <p:cNvPr id="1026" name="Picture 2" descr="C:\Users\rao656402\Desktop\banner.png"/>
          <p:cNvPicPr>
            <a:picLocks noChangeAspect="1" noChangeArrowheads="1"/>
          </p:cNvPicPr>
          <p:nvPr userDrawn="1"/>
        </p:nvPicPr>
        <p:blipFill>
          <a:blip r:embed="rId13" cstate="print"/>
          <a:stretch>
            <a:fillRect/>
          </a:stretch>
        </p:blipFill>
        <p:spPr bwMode="auto">
          <a:xfrm>
            <a:off x="1641" y="4763"/>
            <a:ext cx="23399643" cy="4031615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641598" rtl="0" eaLnBrk="1" latinLnBrk="0" hangingPunct="1">
        <a:spcBef>
          <a:spcPct val="0"/>
        </a:spcBef>
        <a:buNone/>
        <a:defRPr sz="17500" kern="1200">
          <a:solidFill>
            <a:schemeClr val="tx1"/>
          </a:solidFill>
          <a:latin typeface="+mj-lt"/>
          <a:ea typeface="+mj-ea"/>
          <a:cs typeface="+mj-cs"/>
        </a:defRPr>
      </a:lvl1pPr>
    </p:titleStyle>
    <p:bodyStyle>
      <a:lvl1pPr marL="1365599" indent="-1365599" algn="l" defTabSz="3641598" rtl="0" eaLnBrk="1" latinLnBrk="0" hangingPunct="1">
        <a:spcBef>
          <a:spcPct val="20000"/>
        </a:spcBef>
        <a:buFont typeface="Arial" pitchFamily="34" charset="0"/>
        <a:buChar char="•"/>
        <a:defRPr sz="12700" kern="1200">
          <a:solidFill>
            <a:schemeClr val="tx1"/>
          </a:solidFill>
          <a:latin typeface="+mn-lt"/>
          <a:ea typeface="+mn-ea"/>
          <a:cs typeface="+mn-cs"/>
        </a:defRPr>
      </a:lvl1pPr>
      <a:lvl2pPr marL="2958798" indent="-1137999" algn="l" defTabSz="3641598" rtl="0" eaLnBrk="1" latinLnBrk="0" hangingPunct="1">
        <a:spcBef>
          <a:spcPct val="20000"/>
        </a:spcBef>
        <a:buFont typeface="Arial" pitchFamily="34" charset="0"/>
        <a:buChar char="–"/>
        <a:defRPr sz="11200" kern="1200">
          <a:solidFill>
            <a:schemeClr val="tx1"/>
          </a:solidFill>
          <a:latin typeface="+mn-lt"/>
          <a:ea typeface="+mn-ea"/>
          <a:cs typeface="+mn-cs"/>
        </a:defRPr>
      </a:lvl2pPr>
      <a:lvl3pPr marL="4551998" indent="-910400" algn="l" defTabSz="3641598" rtl="0" eaLnBrk="1" latinLnBrk="0" hangingPunct="1">
        <a:spcBef>
          <a:spcPct val="20000"/>
        </a:spcBef>
        <a:buFont typeface="Arial" pitchFamily="34" charset="0"/>
        <a:buChar char="•"/>
        <a:defRPr sz="9600" kern="1200">
          <a:solidFill>
            <a:schemeClr val="tx1"/>
          </a:solidFill>
          <a:latin typeface="+mn-lt"/>
          <a:ea typeface="+mn-ea"/>
          <a:cs typeface="+mn-cs"/>
        </a:defRPr>
      </a:lvl3pPr>
      <a:lvl4pPr marL="6372797"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4pPr>
      <a:lvl5pPr marL="8193596"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5pPr>
      <a:lvl6pPr marL="10014395"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6pPr>
      <a:lvl7pPr marL="11835194"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7pPr>
      <a:lvl8pPr marL="13655993"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8pPr>
      <a:lvl9pPr marL="15476792"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9pPr>
    </p:bodyStyle>
    <p:other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4"/>
          <p:cNvSpPr/>
          <p:nvPr/>
        </p:nvSpPr>
        <p:spPr>
          <a:xfrm>
            <a:off x="1332310" y="15096637"/>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 name="TextBox 16"/>
          <p:cNvSpPr txBox="1"/>
          <p:nvPr/>
        </p:nvSpPr>
        <p:spPr>
          <a:xfrm>
            <a:off x="1332311" y="16320774"/>
            <a:ext cx="9649072" cy="2869440"/>
          </a:xfrm>
          <a:prstGeom prst="rect">
            <a:avLst/>
          </a:prstGeom>
        </p:spPr>
        <p:txBody>
          <a:bodyPr wrap="square" lIns="0" tIns="0" rIns="0" bIns="0" rtlCol="0" anchor="t">
            <a:spAutoFit/>
          </a:bodyPr>
          <a:lstStyle/>
          <a:p>
            <a:pPr algn="just">
              <a:lnSpc>
                <a:spcPts val="5486"/>
              </a:lnSpc>
            </a:pPr>
            <a:r>
              <a:rPr lang="pt-BR" sz="2800" dirty="0">
                <a:solidFill>
                  <a:srgbClr val="000000"/>
                </a:solidFill>
                <a:latin typeface="Montserrat" pitchFamily="2" charset="0"/>
                <a:ea typeface="Open Sans"/>
                <a:cs typeface="Open Sans"/>
                <a:sym typeface="Open Sans"/>
              </a:rPr>
              <a:t>Implementação de busca ativa de crianças com caderneta vacinal desatualizada para ampliar a cobertura da BCG e Hepatite B em Camaragibe-PE.</a:t>
            </a:r>
            <a:endParaRPr lang="en-US" sz="2800" dirty="0">
              <a:solidFill>
                <a:srgbClr val="000000"/>
              </a:solidFill>
              <a:latin typeface="Montserrat" pitchFamily="2" charset="0"/>
              <a:ea typeface="Open Sans"/>
              <a:cs typeface="Open Sans"/>
              <a:sym typeface="Open Sans"/>
            </a:endParaRPr>
          </a:p>
          <a:p>
            <a:pPr algn="ctr">
              <a:lnSpc>
                <a:spcPts val="5337"/>
              </a:lnSpc>
            </a:pPr>
            <a:endParaRPr dirty="0"/>
          </a:p>
        </p:txBody>
      </p:sp>
      <p:sp>
        <p:nvSpPr>
          <p:cNvPr id="6" name="TextBox 17"/>
          <p:cNvSpPr txBox="1"/>
          <p:nvPr/>
        </p:nvSpPr>
        <p:spPr>
          <a:xfrm>
            <a:off x="1332310" y="15168646"/>
            <a:ext cx="9489290" cy="742319"/>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OBJETO DA EXPERIÊNCIA</a:t>
            </a:r>
          </a:p>
        </p:txBody>
      </p:sp>
      <p:sp>
        <p:nvSpPr>
          <p:cNvPr id="10" name="TextBox 55"/>
          <p:cNvSpPr txBox="1"/>
          <p:nvPr/>
        </p:nvSpPr>
        <p:spPr>
          <a:xfrm>
            <a:off x="1620342" y="4388356"/>
            <a:ext cx="20634764" cy="3540393"/>
          </a:xfrm>
          <a:prstGeom prst="rect">
            <a:avLst/>
          </a:prstGeom>
        </p:spPr>
        <p:txBody>
          <a:bodyPr wrap="square" lIns="0" tIns="0" rIns="0" bIns="0" rtlCol="0" anchor="t">
            <a:spAutoFit/>
          </a:bodyPr>
          <a:lstStyle/>
          <a:p>
            <a:pPr algn="ctr">
              <a:lnSpc>
                <a:spcPts val="9509"/>
              </a:lnSpc>
            </a:pPr>
            <a:r>
              <a:rPr lang="pt-BR" sz="5400" b="1" dirty="0">
                <a:solidFill>
                  <a:srgbClr val="0089CD"/>
                </a:solidFill>
                <a:latin typeface="Montserrat" pitchFamily="2" charset="0"/>
                <a:ea typeface="League Spartan"/>
                <a:cs typeface="League Spartan"/>
                <a:sym typeface="League Spartan"/>
              </a:rPr>
              <a:t>DE OLHO NA CADERNETA: ESTRATÉGIA DE AMPLIAÇÃO DA COBERTURA VACINAL DA BCG E HEPATITE B EM CAMARAGIBE-PE</a:t>
            </a:r>
            <a:endParaRPr lang="en-US" sz="5400" b="1" dirty="0">
              <a:solidFill>
                <a:srgbClr val="0089CD"/>
              </a:solidFill>
              <a:latin typeface="Montserrat" pitchFamily="2" charset="0"/>
              <a:ea typeface="League Spartan"/>
              <a:cs typeface="League Spartan"/>
              <a:sym typeface="League Spartan"/>
            </a:endParaRPr>
          </a:p>
        </p:txBody>
      </p:sp>
      <p:sp>
        <p:nvSpPr>
          <p:cNvPr id="11" name="TextBox 56"/>
          <p:cNvSpPr txBox="1"/>
          <p:nvPr/>
        </p:nvSpPr>
        <p:spPr>
          <a:xfrm>
            <a:off x="2216643" y="8684164"/>
            <a:ext cx="19442161" cy="2733697"/>
          </a:xfrm>
          <a:prstGeom prst="rect">
            <a:avLst/>
          </a:prstGeom>
        </p:spPr>
        <p:txBody>
          <a:bodyPr wrap="square" lIns="0" tIns="0" rIns="0" bIns="0" rtlCol="0" anchor="t">
            <a:spAutoFit/>
          </a:bodyPr>
          <a:lstStyle/>
          <a:p>
            <a:pPr algn="ctr">
              <a:lnSpc>
                <a:spcPts val="5486"/>
              </a:lnSpc>
              <a:spcBef>
                <a:spcPct val="0"/>
              </a:spcBef>
            </a:pPr>
            <a:r>
              <a:rPr lang="en-US" sz="3918" dirty="0">
                <a:solidFill>
                  <a:srgbClr val="000000"/>
                </a:solidFill>
                <a:latin typeface="Montserrat" pitchFamily="2" charset="0"/>
                <a:ea typeface="Open Sans"/>
                <a:cs typeface="Open Sans"/>
                <a:sym typeface="Open Sans"/>
              </a:rPr>
              <a:t> </a:t>
            </a:r>
            <a:r>
              <a:rPr lang="en-US" sz="2800" b="1" dirty="0">
                <a:solidFill>
                  <a:srgbClr val="000000"/>
                </a:solidFill>
                <a:latin typeface="Montserrat" pitchFamily="2" charset="0"/>
                <a:ea typeface="Open Sans"/>
                <a:cs typeface="Open Sans"/>
                <a:sym typeface="Open Sans"/>
              </a:rPr>
              <a:t>Arthur Grangeiro do Nascimento¹*, Ana Perez </a:t>
            </a:r>
            <a:r>
              <a:rPr lang="en-US" sz="2800" b="1" dirty="0" err="1">
                <a:solidFill>
                  <a:srgbClr val="000000"/>
                </a:solidFill>
                <a:latin typeface="Montserrat" pitchFamily="2" charset="0"/>
                <a:ea typeface="Open Sans"/>
                <a:cs typeface="Open Sans"/>
                <a:sym typeface="Open Sans"/>
              </a:rPr>
              <a:t>Pimenta</a:t>
            </a:r>
            <a:r>
              <a:rPr lang="en-US" sz="2800" b="1" dirty="0">
                <a:solidFill>
                  <a:srgbClr val="000000"/>
                </a:solidFill>
                <a:latin typeface="Montserrat" pitchFamily="2" charset="0"/>
                <a:ea typeface="Open Sans"/>
                <a:cs typeface="Open Sans"/>
                <a:sym typeface="Open Sans"/>
              </a:rPr>
              <a:t> Menezes Lyra¹, Isabelle Maria </a:t>
            </a:r>
            <a:r>
              <a:rPr lang="en-US" sz="2800" b="1" dirty="0" err="1">
                <a:solidFill>
                  <a:srgbClr val="000000"/>
                </a:solidFill>
                <a:latin typeface="Montserrat" pitchFamily="2" charset="0"/>
                <a:ea typeface="Open Sans"/>
                <a:cs typeface="Open Sans"/>
                <a:sym typeface="Open Sans"/>
              </a:rPr>
              <a:t>Feitosa</a:t>
            </a:r>
            <a:r>
              <a:rPr lang="en-US" sz="2800" b="1" dirty="0">
                <a:solidFill>
                  <a:srgbClr val="000000"/>
                </a:solidFill>
                <a:latin typeface="Montserrat" pitchFamily="2" charset="0"/>
                <a:ea typeface="Open Sans"/>
                <a:cs typeface="Open Sans"/>
                <a:sym typeface="Open Sans"/>
              </a:rPr>
              <a:t> de Araujo¹, </a:t>
            </a:r>
            <a:r>
              <a:rPr lang="en-US" sz="2800" b="1" dirty="0" err="1">
                <a:solidFill>
                  <a:srgbClr val="000000"/>
                </a:solidFill>
                <a:latin typeface="Montserrat" pitchFamily="2" charset="0"/>
                <a:ea typeface="Open Sans"/>
                <a:cs typeface="Open Sans"/>
                <a:sym typeface="Open Sans"/>
              </a:rPr>
              <a:t>Robéria</a:t>
            </a:r>
            <a:r>
              <a:rPr lang="en-US" sz="2800" b="1" dirty="0">
                <a:solidFill>
                  <a:srgbClr val="000000"/>
                </a:solidFill>
                <a:latin typeface="Montserrat" pitchFamily="2" charset="0"/>
                <a:ea typeface="Open Sans"/>
                <a:cs typeface="Open Sans"/>
                <a:sym typeface="Open Sans"/>
              </a:rPr>
              <a:t> Carvalho Gomes¹, </a:t>
            </a:r>
            <a:r>
              <a:rPr lang="en-US" sz="2800" b="1" dirty="0" err="1">
                <a:solidFill>
                  <a:srgbClr val="000000"/>
                </a:solidFill>
                <a:latin typeface="Montserrat" pitchFamily="2" charset="0"/>
                <a:ea typeface="Open Sans"/>
                <a:cs typeface="Open Sans"/>
                <a:sym typeface="Open Sans"/>
              </a:rPr>
              <a:t>Marília</a:t>
            </a:r>
            <a:r>
              <a:rPr lang="en-US" sz="2800" b="1" dirty="0">
                <a:solidFill>
                  <a:srgbClr val="000000"/>
                </a:solidFill>
                <a:latin typeface="Montserrat" pitchFamily="2" charset="0"/>
                <a:ea typeface="Open Sans"/>
                <a:cs typeface="Open Sans"/>
                <a:sym typeface="Open Sans"/>
              </a:rPr>
              <a:t> Gabriela Silva Santana¹, Aguinaldo Soares do Nascimento Junior¹, Ana Carolina de Andrade Fragoso¹, </a:t>
            </a:r>
            <a:r>
              <a:rPr lang="en-US" sz="2800" b="1" dirty="0" err="1">
                <a:solidFill>
                  <a:srgbClr val="000000"/>
                </a:solidFill>
                <a:latin typeface="Montserrat" pitchFamily="2" charset="0"/>
                <a:ea typeface="Open Sans"/>
                <a:cs typeface="Open Sans"/>
                <a:sym typeface="Open Sans"/>
              </a:rPr>
              <a:t>Clívia</a:t>
            </a:r>
            <a:r>
              <a:rPr lang="en-US" sz="2800" b="1" dirty="0">
                <a:solidFill>
                  <a:srgbClr val="000000"/>
                </a:solidFill>
                <a:latin typeface="Montserrat" pitchFamily="2" charset="0"/>
                <a:ea typeface="Open Sans"/>
                <a:cs typeface="Open Sans"/>
                <a:sym typeface="Open Sans"/>
              </a:rPr>
              <a:t> Menezes dos Santos¹, Isaac Newton Machado Bezerra¹, Rute Nunes Vieira Medeiros¹</a:t>
            </a:r>
          </a:p>
        </p:txBody>
      </p:sp>
      <p:sp>
        <p:nvSpPr>
          <p:cNvPr id="12" name="TextBox 57"/>
          <p:cNvSpPr txBox="1"/>
          <p:nvPr/>
        </p:nvSpPr>
        <p:spPr>
          <a:xfrm>
            <a:off x="864258" y="12074481"/>
            <a:ext cx="21674408" cy="1220591"/>
          </a:xfrm>
          <a:prstGeom prst="rect">
            <a:avLst/>
          </a:prstGeom>
        </p:spPr>
        <p:txBody>
          <a:bodyPr wrap="square" lIns="0" tIns="0" rIns="0" bIns="0" rtlCol="0" anchor="t">
            <a:spAutoFit/>
          </a:bodyPr>
          <a:lstStyle/>
          <a:p>
            <a:pPr algn="ctr">
              <a:lnSpc>
                <a:spcPts val="5120"/>
              </a:lnSpc>
              <a:spcBef>
                <a:spcPct val="0"/>
              </a:spcBef>
            </a:pPr>
            <a:r>
              <a:rPr lang="en-US" sz="2400" dirty="0">
                <a:solidFill>
                  <a:srgbClr val="000000"/>
                </a:solidFill>
                <a:latin typeface="Montserrat" pitchFamily="2" charset="0"/>
                <a:ea typeface="Open Sans"/>
                <a:cs typeface="Open Sans"/>
                <a:sym typeface="Open Sans"/>
              </a:rPr>
              <a:t>. ¹Secretaria Municipal de </a:t>
            </a:r>
            <a:r>
              <a:rPr lang="en-US" sz="2400" dirty="0" err="1">
                <a:solidFill>
                  <a:srgbClr val="000000"/>
                </a:solidFill>
                <a:latin typeface="Montserrat" pitchFamily="2" charset="0"/>
                <a:ea typeface="Open Sans"/>
                <a:cs typeface="Open Sans"/>
                <a:sym typeface="Open Sans"/>
              </a:rPr>
              <a:t>Saúde</a:t>
            </a:r>
            <a:r>
              <a:rPr lang="en-US" sz="2400" dirty="0">
                <a:solidFill>
                  <a:srgbClr val="000000"/>
                </a:solidFill>
                <a:latin typeface="Montserrat" pitchFamily="2" charset="0"/>
                <a:ea typeface="Open Sans"/>
                <a:cs typeface="Open Sans"/>
                <a:sym typeface="Open Sans"/>
              </a:rPr>
              <a:t> de </a:t>
            </a:r>
            <a:r>
              <a:rPr lang="en-US" sz="2400" dirty="0" err="1">
                <a:solidFill>
                  <a:srgbClr val="000000"/>
                </a:solidFill>
                <a:latin typeface="Montserrat" pitchFamily="2" charset="0"/>
                <a:ea typeface="Open Sans"/>
                <a:cs typeface="Open Sans"/>
                <a:sym typeface="Open Sans"/>
              </a:rPr>
              <a:t>Camaragibe</a:t>
            </a:r>
            <a:r>
              <a:rPr lang="en-US" sz="2400" dirty="0">
                <a:solidFill>
                  <a:srgbClr val="000000"/>
                </a:solidFill>
                <a:latin typeface="Montserrat" pitchFamily="2" charset="0"/>
                <a:ea typeface="Open Sans"/>
                <a:cs typeface="Open Sans"/>
                <a:sym typeface="Open Sans"/>
              </a:rPr>
              <a:t> (SESAU), </a:t>
            </a:r>
            <a:r>
              <a:rPr lang="en-US" sz="2400" dirty="0" err="1">
                <a:solidFill>
                  <a:srgbClr val="000000"/>
                </a:solidFill>
                <a:latin typeface="Montserrat" pitchFamily="2" charset="0"/>
                <a:ea typeface="Open Sans"/>
                <a:cs typeface="Open Sans"/>
                <a:sym typeface="Open Sans"/>
              </a:rPr>
              <a:t>Camaragibe</a:t>
            </a:r>
            <a:r>
              <a:rPr lang="en-US" sz="2400" dirty="0">
                <a:solidFill>
                  <a:srgbClr val="000000"/>
                </a:solidFill>
                <a:latin typeface="Montserrat" pitchFamily="2" charset="0"/>
                <a:ea typeface="Open Sans"/>
                <a:cs typeface="Open Sans"/>
                <a:sym typeface="Open Sans"/>
              </a:rPr>
              <a:t>, Pernambuco.</a:t>
            </a:r>
          </a:p>
          <a:p>
            <a:pPr algn="ctr">
              <a:lnSpc>
                <a:spcPts val="5120"/>
              </a:lnSpc>
              <a:spcBef>
                <a:spcPct val="0"/>
              </a:spcBef>
            </a:pPr>
            <a:r>
              <a:rPr lang="en-US" sz="2400" dirty="0">
                <a:solidFill>
                  <a:srgbClr val="000000"/>
                </a:solidFill>
                <a:latin typeface="Montserrat" pitchFamily="2" charset="0"/>
                <a:ea typeface="Open Sans"/>
                <a:cs typeface="Open Sans"/>
                <a:sym typeface="Open Sans"/>
              </a:rPr>
              <a:t>*Autor </a:t>
            </a:r>
            <a:r>
              <a:rPr lang="en-US" sz="2400" dirty="0" err="1">
                <a:solidFill>
                  <a:srgbClr val="000000"/>
                </a:solidFill>
                <a:latin typeface="Montserrat" pitchFamily="2" charset="0"/>
                <a:ea typeface="Open Sans"/>
                <a:cs typeface="Open Sans"/>
                <a:sym typeface="Open Sans"/>
              </a:rPr>
              <a:t>correspondente</a:t>
            </a:r>
            <a:r>
              <a:rPr lang="en-US" sz="2400" dirty="0">
                <a:solidFill>
                  <a:srgbClr val="000000"/>
                </a:solidFill>
                <a:latin typeface="Montserrat" pitchFamily="2" charset="0"/>
                <a:ea typeface="Open Sans"/>
                <a:cs typeface="Open Sans"/>
                <a:sym typeface="Open Sans"/>
              </a:rPr>
              <a:t>: arthurg.nascimento@gmail.com</a:t>
            </a:r>
          </a:p>
        </p:txBody>
      </p:sp>
      <p:sp>
        <p:nvSpPr>
          <p:cNvPr id="15" name="Freeform 14"/>
          <p:cNvSpPr/>
          <p:nvPr/>
        </p:nvSpPr>
        <p:spPr>
          <a:xfrm>
            <a:off x="1440460" y="20025099"/>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6" name="TextBox 16"/>
          <p:cNvSpPr txBox="1"/>
          <p:nvPr/>
        </p:nvSpPr>
        <p:spPr>
          <a:xfrm>
            <a:off x="1404693" y="21205444"/>
            <a:ext cx="9649072" cy="6970370"/>
          </a:xfrm>
          <a:prstGeom prst="rect">
            <a:avLst/>
          </a:prstGeom>
        </p:spPr>
        <p:txBody>
          <a:bodyPr wrap="square" lIns="0" tIns="0" rIns="0" bIns="0" rtlCol="0" anchor="t">
            <a:spAutoFit/>
          </a:bodyPr>
          <a:lstStyle/>
          <a:p>
            <a:pPr algn="just">
              <a:lnSpc>
                <a:spcPts val="5486"/>
              </a:lnSpc>
            </a:pPr>
            <a:r>
              <a:rPr lang="pt-BR" sz="2800" dirty="0">
                <a:solidFill>
                  <a:srgbClr val="000000"/>
                </a:solidFill>
                <a:latin typeface="Montserrat" pitchFamily="2" charset="0"/>
                <a:ea typeface="Open Sans"/>
                <a:cs typeface="Open Sans"/>
                <a:sym typeface="Open Sans"/>
              </a:rPr>
              <a:t>No município de Camaragibe foi criado um grupo técnico para analisar a situação da cobertura vacinal e implementar estratégias de ampliação. Uma delas teve como foco a cobertura de BCG e Hepatite B &lt; 30 dias. Foi utilizado sistema de informação para gerar relatórios nominais com dados de localização das crianças com status vacinal atrasado. Eles foram encaminhados para que fossem realizadas buscas ativas focalizadas em cada uma das 45 unidades de saúde da família dos cinco territórios de saúde.</a:t>
            </a:r>
            <a:endParaRPr dirty="0"/>
          </a:p>
        </p:txBody>
      </p:sp>
      <p:sp>
        <p:nvSpPr>
          <p:cNvPr id="17" name="TextBox 17"/>
          <p:cNvSpPr txBox="1"/>
          <p:nvPr/>
        </p:nvSpPr>
        <p:spPr>
          <a:xfrm>
            <a:off x="1440460" y="20097108"/>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DESCRIÇÃO DA EXPERIÊNCIA</a:t>
            </a:r>
          </a:p>
        </p:txBody>
      </p:sp>
      <p:sp>
        <p:nvSpPr>
          <p:cNvPr id="18" name="Freeform 14"/>
          <p:cNvSpPr/>
          <p:nvPr/>
        </p:nvSpPr>
        <p:spPr>
          <a:xfrm>
            <a:off x="1551628" y="28918199"/>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9" name="TextBox 16"/>
          <p:cNvSpPr txBox="1"/>
          <p:nvPr/>
        </p:nvSpPr>
        <p:spPr>
          <a:xfrm>
            <a:off x="1480094" y="30191044"/>
            <a:ext cx="9649072" cy="7675691"/>
          </a:xfrm>
          <a:prstGeom prst="rect">
            <a:avLst/>
          </a:prstGeom>
        </p:spPr>
        <p:txBody>
          <a:bodyPr wrap="square" lIns="0" tIns="0" rIns="0" bIns="0" rtlCol="0" anchor="t">
            <a:spAutoFit/>
          </a:bodyPr>
          <a:lstStyle/>
          <a:p>
            <a:pPr algn="just">
              <a:lnSpc>
                <a:spcPts val="5486"/>
              </a:lnSpc>
            </a:pPr>
            <a:r>
              <a:rPr lang="pt-BR" sz="2800" dirty="0">
                <a:solidFill>
                  <a:srgbClr val="000000"/>
                </a:solidFill>
                <a:latin typeface="Montserrat" pitchFamily="2" charset="0"/>
                <a:ea typeface="Open Sans"/>
                <a:cs typeface="Open Sans"/>
                <a:sym typeface="Open Sans"/>
              </a:rPr>
              <a:t>A experiência demonstrou possibilidades de aprimorar os processos de monitoramento territorial e busca ativa da população com atraso no calendário vacinal. Os componentes da eficiência e eficácia foram evidentes, pois, apenas com recursos já existentes, mobilizados após planejamento, foi alcançado o objetivo de ampliar a cobertura a cima da meta preconizada. Há potencial para melhoria contínua desse processo através de educação permanente e gestão adequada de informação e processos.</a:t>
            </a:r>
            <a:endParaRPr dirty="0"/>
          </a:p>
        </p:txBody>
      </p:sp>
      <p:sp>
        <p:nvSpPr>
          <p:cNvPr id="20" name="TextBox 17"/>
          <p:cNvSpPr txBox="1"/>
          <p:nvPr/>
        </p:nvSpPr>
        <p:spPr>
          <a:xfrm>
            <a:off x="1518225" y="29063358"/>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APRENDIZADO E ANÁLISE CRÍTICA</a:t>
            </a:r>
          </a:p>
        </p:txBody>
      </p:sp>
      <p:sp>
        <p:nvSpPr>
          <p:cNvPr id="48" name="Freeform 14"/>
          <p:cNvSpPr/>
          <p:nvPr/>
        </p:nvSpPr>
        <p:spPr>
          <a:xfrm>
            <a:off x="12765816" y="15122276"/>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49" name="TextBox 16"/>
          <p:cNvSpPr txBox="1"/>
          <p:nvPr/>
        </p:nvSpPr>
        <p:spPr>
          <a:xfrm>
            <a:off x="12765817" y="16346413"/>
            <a:ext cx="9649072" cy="4280082"/>
          </a:xfrm>
          <a:prstGeom prst="rect">
            <a:avLst/>
          </a:prstGeom>
        </p:spPr>
        <p:txBody>
          <a:bodyPr wrap="square" lIns="0" tIns="0" rIns="0" bIns="0" rtlCol="0" anchor="t">
            <a:spAutoFit/>
          </a:bodyPr>
          <a:lstStyle/>
          <a:p>
            <a:pPr algn="just">
              <a:lnSpc>
                <a:spcPts val="5486"/>
              </a:lnSpc>
            </a:pPr>
            <a:r>
              <a:rPr lang="pt-BR" sz="2800" dirty="0">
                <a:solidFill>
                  <a:srgbClr val="000000"/>
                </a:solidFill>
                <a:latin typeface="Montserrat" pitchFamily="2" charset="0"/>
                <a:ea typeface="Open Sans"/>
                <a:cs typeface="Open Sans"/>
                <a:sym typeface="Open Sans"/>
              </a:rPr>
              <a:t>Ampliar a cobertura vacinal da BCG e da Hepatite B por meio da identificação de crianças com vacinas em atraso; Promover o uso dos sistemas de informação para direcionar buscas ativas domiciliares e transcrição das cadernetas</a:t>
            </a:r>
            <a:endParaRPr lang="en-US" sz="2800" dirty="0">
              <a:solidFill>
                <a:srgbClr val="000000"/>
              </a:solidFill>
              <a:latin typeface="Montserrat" pitchFamily="2" charset="0"/>
              <a:ea typeface="Open Sans"/>
              <a:cs typeface="Open Sans"/>
              <a:sym typeface="Open Sans"/>
            </a:endParaRPr>
          </a:p>
          <a:p>
            <a:pPr algn="ctr">
              <a:lnSpc>
                <a:spcPts val="5337"/>
              </a:lnSpc>
            </a:pPr>
            <a:endParaRPr dirty="0"/>
          </a:p>
        </p:txBody>
      </p:sp>
      <p:sp>
        <p:nvSpPr>
          <p:cNvPr id="50" name="TextBox 17"/>
          <p:cNvSpPr txBox="1"/>
          <p:nvPr/>
        </p:nvSpPr>
        <p:spPr>
          <a:xfrm>
            <a:off x="12765816" y="15194285"/>
            <a:ext cx="9489290" cy="742319"/>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OBJETIVOS</a:t>
            </a:r>
          </a:p>
        </p:txBody>
      </p:sp>
      <p:sp>
        <p:nvSpPr>
          <p:cNvPr id="51" name="Freeform 14"/>
          <p:cNvSpPr/>
          <p:nvPr/>
        </p:nvSpPr>
        <p:spPr>
          <a:xfrm>
            <a:off x="12882896" y="19951947"/>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2" name="TextBox 16"/>
          <p:cNvSpPr txBox="1"/>
          <p:nvPr/>
        </p:nvSpPr>
        <p:spPr>
          <a:xfrm>
            <a:off x="12882896" y="21170499"/>
            <a:ext cx="9649072" cy="7675691"/>
          </a:xfrm>
          <a:prstGeom prst="rect">
            <a:avLst/>
          </a:prstGeom>
        </p:spPr>
        <p:txBody>
          <a:bodyPr wrap="square" lIns="0" tIns="0" rIns="0" bIns="0" rtlCol="0" anchor="t">
            <a:spAutoFit/>
          </a:bodyPr>
          <a:lstStyle/>
          <a:p>
            <a:pPr algn="just">
              <a:lnSpc>
                <a:spcPts val="5486"/>
              </a:lnSpc>
            </a:pPr>
            <a:r>
              <a:rPr lang="pt-BR" sz="2800" dirty="0">
                <a:solidFill>
                  <a:srgbClr val="000000"/>
                </a:solidFill>
                <a:latin typeface="Montserrat" pitchFamily="2" charset="0"/>
                <a:ea typeface="Open Sans"/>
                <a:cs typeface="Open Sans"/>
                <a:sym typeface="Open Sans"/>
              </a:rPr>
              <a:t>A cobertura vacinal, entre julho e agosto, encontrava-se estagnada em 85% tanto para BCG como Hepatite B. As buscas ativas resultaram numa ampliação, ao término do mês de setembro, para 98% e 97% de cobertura, respectivamente. O aumento de 12-13% na cobertura posicionou o município entre os 50% do estado de Pernambuco, com mais de 100.000 habitantes que possuíam cobertura vacinal dentro da meta estabelecida para esses imunobiológicos ao fim do mês de setembro. Houve, também, ganhos na qualidade dos dados registrados.</a:t>
            </a:r>
            <a:endParaRPr dirty="0"/>
          </a:p>
        </p:txBody>
      </p:sp>
      <p:sp>
        <p:nvSpPr>
          <p:cNvPr id="53" name="TextBox 17"/>
          <p:cNvSpPr txBox="1"/>
          <p:nvPr/>
        </p:nvSpPr>
        <p:spPr>
          <a:xfrm>
            <a:off x="12551688" y="20039510"/>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RESULTADOS</a:t>
            </a:r>
          </a:p>
        </p:txBody>
      </p:sp>
      <p:sp>
        <p:nvSpPr>
          <p:cNvPr id="54" name="Freeform 14"/>
          <p:cNvSpPr/>
          <p:nvPr/>
        </p:nvSpPr>
        <p:spPr>
          <a:xfrm>
            <a:off x="12591458" y="28918199"/>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5" name="TextBox 16"/>
          <p:cNvSpPr txBox="1"/>
          <p:nvPr/>
        </p:nvSpPr>
        <p:spPr>
          <a:xfrm>
            <a:off x="12651817" y="30407993"/>
            <a:ext cx="9649072" cy="6265048"/>
          </a:xfrm>
          <a:prstGeom prst="rect">
            <a:avLst/>
          </a:prstGeom>
        </p:spPr>
        <p:txBody>
          <a:bodyPr wrap="square" lIns="0" tIns="0" rIns="0" bIns="0" rtlCol="0" anchor="t">
            <a:spAutoFit/>
          </a:bodyPr>
          <a:lstStyle/>
          <a:p>
            <a:pPr algn="just">
              <a:lnSpc>
                <a:spcPts val="5486"/>
              </a:lnSpc>
            </a:pPr>
            <a:r>
              <a:rPr lang="pt-BR" sz="2800" dirty="0">
                <a:solidFill>
                  <a:srgbClr val="000000"/>
                </a:solidFill>
                <a:latin typeface="Montserrat" pitchFamily="2" charset="0"/>
                <a:ea typeface="Open Sans"/>
                <a:cs typeface="Open Sans"/>
                <a:sym typeface="Open Sans"/>
              </a:rPr>
              <a:t>A estratégia utilizada se mostrou eficiente, eficaz e replicável para diferentes territórios, pois teve origem em recursos básicos, presentes nos diferentes municípios do estado de Pernambuco. Recomenda-se a ampliação do escopo das buscas ativas, a qualificação dos processos de monitoramento territorial e o investimento em ações de educação permanente para consolidação de práticas sustentáveis de ampliação da cobertura vacinal.</a:t>
            </a:r>
            <a:endParaRPr lang="pt-BR" dirty="0"/>
          </a:p>
        </p:txBody>
      </p:sp>
      <p:sp>
        <p:nvSpPr>
          <p:cNvPr id="56" name="TextBox 17"/>
          <p:cNvSpPr txBox="1"/>
          <p:nvPr/>
        </p:nvSpPr>
        <p:spPr>
          <a:xfrm>
            <a:off x="12591458" y="28918199"/>
            <a:ext cx="984933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CONCLUSÃO E/OU RECOMENDAÇÕES</a:t>
            </a:r>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496</Words>
  <Application>Microsoft Office PowerPoint</Application>
  <PresentationFormat>Personalizar</PresentationFormat>
  <Paragraphs>16</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Montserrat</vt:lpstr>
      <vt:lpstr>Open Sans</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rao656402</dc:creator>
  <cp:lastModifiedBy>Arthur Grangeiro</cp:lastModifiedBy>
  <cp:revision>14</cp:revision>
  <dcterms:created xsi:type="dcterms:W3CDTF">2025-09-30T13:28:19Z</dcterms:created>
  <dcterms:modified xsi:type="dcterms:W3CDTF">2025-11-04T01:28:58Z</dcterms:modified>
</cp:coreProperties>
</file>