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3402925" cy="40325675"/>
  <p:notesSz cx="6858000" cy="9144000"/>
  <p:defaultTextStyle>
    <a:defPPr>
      <a:defRPr lang="pt-BR"/>
    </a:defPPr>
    <a:lvl1pPr marL="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54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72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27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45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54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72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26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 userDrawn="1">
          <p15:clr>
            <a:srgbClr val="A4A3A4"/>
          </p15:clr>
        </p15:guide>
        <p15:guide id="2" pos="7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21" d="100"/>
          <a:sy n="21" d="100"/>
        </p:scale>
        <p:origin x="3848" y="192"/>
      </p:cViewPr>
      <p:guideLst>
        <p:guide orient="horz" pos="12701"/>
        <p:guide pos="73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54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72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27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45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54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72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26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545" indent="0">
              <a:buNone/>
              <a:defRPr sz="8000" b="1"/>
            </a:lvl2pPr>
            <a:lvl3pPr marL="3641725" indent="0">
              <a:buNone/>
              <a:defRPr sz="7200" b="1"/>
            </a:lvl3pPr>
            <a:lvl4pPr marL="5462270" indent="0">
              <a:buNone/>
              <a:defRPr sz="6400" b="1"/>
            </a:lvl4pPr>
            <a:lvl5pPr marL="7283450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540" indent="0">
              <a:buNone/>
              <a:defRPr sz="6400" b="1"/>
            </a:lvl7pPr>
            <a:lvl8pPr marL="12745720" indent="0">
              <a:buNone/>
              <a:defRPr sz="6400" b="1"/>
            </a:lvl8pPr>
            <a:lvl9pPr marL="14566265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545" indent="0">
              <a:buNone/>
              <a:defRPr sz="8000" b="1"/>
            </a:lvl2pPr>
            <a:lvl3pPr marL="3641725" indent="0">
              <a:buNone/>
              <a:defRPr sz="7200" b="1"/>
            </a:lvl3pPr>
            <a:lvl4pPr marL="5462270" indent="0">
              <a:buNone/>
              <a:defRPr sz="6400" b="1"/>
            </a:lvl4pPr>
            <a:lvl5pPr marL="7283450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540" indent="0">
              <a:buNone/>
              <a:defRPr sz="6400" b="1"/>
            </a:lvl7pPr>
            <a:lvl8pPr marL="12745720" indent="0">
              <a:buNone/>
              <a:defRPr sz="6400" b="1"/>
            </a:lvl8pPr>
            <a:lvl9pPr marL="14566265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545" indent="0">
              <a:buNone/>
              <a:defRPr sz="4800"/>
            </a:lvl2pPr>
            <a:lvl3pPr marL="3641725" indent="0">
              <a:buNone/>
              <a:defRPr sz="4000"/>
            </a:lvl3pPr>
            <a:lvl4pPr marL="5462270" indent="0">
              <a:buNone/>
              <a:defRPr sz="3600"/>
            </a:lvl4pPr>
            <a:lvl5pPr marL="7283450" indent="0">
              <a:buNone/>
              <a:defRPr sz="3600"/>
            </a:lvl5pPr>
            <a:lvl6pPr marL="9103995" indent="0">
              <a:buNone/>
              <a:defRPr sz="3600"/>
            </a:lvl6pPr>
            <a:lvl7pPr marL="10924540" indent="0">
              <a:buNone/>
              <a:defRPr sz="3600"/>
            </a:lvl7pPr>
            <a:lvl8pPr marL="12745720" indent="0">
              <a:buNone/>
              <a:defRPr sz="3600"/>
            </a:lvl8pPr>
            <a:lvl9pPr marL="14566265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545" indent="0">
              <a:buNone/>
              <a:defRPr sz="11200"/>
            </a:lvl2pPr>
            <a:lvl3pPr marL="3641725" indent="0">
              <a:buNone/>
              <a:defRPr sz="9600"/>
            </a:lvl3pPr>
            <a:lvl4pPr marL="5462270" indent="0">
              <a:buNone/>
              <a:defRPr sz="8000"/>
            </a:lvl4pPr>
            <a:lvl5pPr marL="7283450" indent="0">
              <a:buNone/>
              <a:defRPr sz="8000"/>
            </a:lvl5pPr>
            <a:lvl6pPr marL="9103995" indent="0">
              <a:buNone/>
              <a:defRPr sz="8000"/>
            </a:lvl6pPr>
            <a:lvl7pPr marL="10924540" indent="0">
              <a:buNone/>
              <a:defRPr sz="8000"/>
            </a:lvl7pPr>
            <a:lvl8pPr marL="12745720" indent="0">
              <a:buNone/>
              <a:defRPr sz="8000"/>
            </a:lvl8pPr>
            <a:lvl9pPr marL="14566265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545" indent="0">
              <a:buNone/>
              <a:defRPr sz="4800"/>
            </a:lvl2pPr>
            <a:lvl3pPr marL="3641725" indent="0">
              <a:buNone/>
              <a:defRPr sz="4000"/>
            </a:lvl3pPr>
            <a:lvl4pPr marL="5462270" indent="0">
              <a:buNone/>
              <a:defRPr sz="3600"/>
            </a:lvl4pPr>
            <a:lvl5pPr marL="7283450" indent="0">
              <a:buNone/>
              <a:defRPr sz="3600"/>
            </a:lvl5pPr>
            <a:lvl6pPr marL="9103995" indent="0">
              <a:buNone/>
              <a:defRPr sz="3600"/>
            </a:lvl6pPr>
            <a:lvl7pPr marL="10924540" indent="0">
              <a:buNone/>
              <a:defRPr sz="3600"/>
            </a:lvl7pPr>
            <a:lvl8pPr marL="12745720" indent="0">
              <a:buNone/>
              <a:defRPr sz="3600"/>
            </a:lvl8pPr>
            <a:lvl9pPr marL="14566265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2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725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885" indent="-1365885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9100" indent="-1137920" algn="l" defTabSz="364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231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86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40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58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3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631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85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54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72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27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45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54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72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26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59815" y="9865995"/>
            <a:ext cx="10379710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59815" y="11089640"/>
            <a:ext cx="10380345" cy="2813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5485"/>
              </a:lnSpc>
            </a:pP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Monitoramento do Projeto de Fortalecimento de Pr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tese Dent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ria no Recife (PFPDR) pela Coordena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 Municipal de Sa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ú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de Bucal.</a:t>
            </a:r>
            <a:endParaRPr lang="en-US" altLang="pt-BR" sz="34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1620749" y="9937701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  <a:endParaRPr lang="en-US" sz="4000" dirty="0">
              <a:solidFill>
                <a:srgbClr val="FFFFFF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16330" y="14139545"/>
            <a:ext cx="10231755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043940" y="15326995"/>
            <a:ext cx="10301605" cy="7033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5485"/>
              </a:lnSpc>
            </a:pP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Com a presen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a de inconsist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ncias nos sistemas de informa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 e impasses no fluxo de atendimento, desde a primeira consulta at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é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 a entrega da pr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tese dent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ria. O PFPDR, desenvolveu estrat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é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gias de monitoramento para os servi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os de pr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tese nos CEOs. No per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í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odo informado, foram criadas planilhas em Excel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®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 e formul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rios padronizados para acompanhar os procedimentos cl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í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nicos e as etapas laboratoriais.</a:t>
            </a:r>
            <a:endParaRPr lang="en-US" altLang="pt-BR" sz="34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33203" y="1421914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  <a:endParaRPr lang="en-US" sz="4000" dirty="0">
              <a:solidFill>
                <a:srgbClr val="FFFFFF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8" name="Freeform 14"/>
          <p:cNvSpPr/>
          <p:nvPr/>
        </p:nvSpPr>
        <p:spPr>
          <a:xfrm>
            <a:off x="988695" y="22553930"/>
            <a:ext cx="10194290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p>
            <a:endParaRPr lang="pt-BR" altLang="en-US"/>
          </a:p>
        </p:txBody>
      </p:sp>
      <p:sp>
        <p:nvSpPr>
          <p:cNvPr id="19" name="TextBox 16"/>
          <p:cNvSpPr txBox="1"/>
          <p:nvPr/>
        </p:nvSpPr>
        <p:spPr>
          <a:xfrm>
            <a:off x="988695" y="23882985"/>
            <a:ext cx="10123170" cy="7033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5485"/>
              </a:lnSpc>
            </a:pP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A experi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ncia demonstrou que a simples cria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 de uma ferramenta de monitoramento n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 garante sua efic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cia sem uma mudan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a organizacional. A resist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ncia aos novos processos evidenciou a necessidade de investir continuamente na capacita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 dos profissionais, especialmente em compet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ncias digitais. O aprendizado central 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é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 que o monitoramento precisa ser um processo din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â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mico, adapt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vel </a:t>
            </a:r>
            <a:r>
              <a:rPr lang="pt-BR" altLang="en-US" sz="3400" dirty="0">
                <a:latin typeface="Montserrat" pitchFamily="2" charset="0"/>
                <a:cs typeface="Montserrat" pitchFamily="2" charset="0"/>
              </a:rPr>
              <a:t>e facilitador.</a:t>
            </a:r>
            <a:endParaRPr lang="pt-BR" altLang="en-US" sz="34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1165945" y="2268297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 lang="en-US" sz="4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Freeform 14"/>
          <p:cNvSpPr/>
          <p:nvPr/>
        </p:nvSpPr>
        <p:spPr>
          <a:xfrm>
            <a:off x="1084580" y="31179770"/>
            <a:ext cx="10027285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990600" y="32548195"/>
            <a:ext cx="10192385" cy="4923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5485"/>
              </a:lnSpc>
            </a:pPr>
            <a:r>
              <a:rPr lang="en-US" altLang="pt-BR" sz="3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Expor estrat</a:t>
            </a:r>
            <a:r>
              <a:rPr lang="en-US" altLang="en-US" sz="3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é</a:t>
            </a:r>
            <a:r>
              <a:rPr lang="en-US" altLang="pt-BR" sz="3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gias desenvolvidas para monitoramento das atividades pertinentes ao LRPD nos Centros de Especialidades Odontol</a:t>
            </a:r>
            <a:r>
              <a:rPr lang="en-US" altLang="en-US" sz="3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ó</a:t>
            </a:r>
            <a:r>
              <a:rPr lang="en-US" altLang="pt-BR" sz="3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gicas (CEOs), a fim de subsidiar o planejamento da gest</a:t>
            </a:r>
            <a:r>
              <a:rPr lang="en-US" altLang="en-US" sz="3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3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 municipal, visando maior resolutividade do atendimento especializado e o cuidado integral do usu</a:t>
            </a:r>
            <a:r>
              <a:rPr lang="en-US" altLang="en-US" sz="3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á</a:t>
            </a:r>
            <a:r>
              <a:rPr lang="en-US" altLang="pt-BR" sz="3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rio.</a:t>
            </a:r>
            <a:endParaRPr lang="en-US" altLang="pt-BR" sz="3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1332790" y="31316485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  <a:endParaRPr lang="en-US" sz="4000" dirty="0">
              <a:solidFill>
                <a:srgbClr val="FFFFFF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1" name="Freeform 14"/>
          <p:cNvSpPr/>
          <p:nvPr/>
        </p:nvSpPr>
        <p:spPr>
          <a:xfrm>
            <a:off x="12203430" y="9891395"/>
            <a:ext cx="10267950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p>
            <a:endParaRPr lang="pt-BR" altLang="en-US"/>
          </a:p>
        </p:txBody>
      </p:sp>
      <p:sp>
        <p:nvSpPr>
          <p:cNvPr id="52" name="TextBox 16"/>
          <p:cNvSpPr txBox="1"/>
          <p:nvPr/>
        </p:nvSpPr>
        <p:spPr>
          <a:xfrm>
            <a:off x="12203430" y="11163300"/>
            <a:ext cx="10267950" cy="8441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5485"/>
              </a:lnSpc>
            </a:pP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A implanta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 das ferramentas de monitoramento encontrou resist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ê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ncias por parte dos profissionais, principalmente devido à dificuldade no uso de computadores e no compartilhamento de dados informatizados. Verificou-se tamb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é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m a falta de um controle padronizado de entrega e coleta de material entre o CEO e o laborat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rio, o que impactava diretamente os prazos registrados nas planilhas. Al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é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m disso, a alta rota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 de profissionais no laborat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ó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rio dificultou a continuidade dos processos.</a:t>
            </a:r>
            <a:endParaRPr lang="en-US" altLang="pt-BR" sz="34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12493659" y="10081728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 lang="en-US" sz="4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Freeform 14"/>
          <p:cNvSpPr/>
          <p:nvPr/>
        </p:nvSpPr>
        <p:spPr>
          <a:xfrm>
            <a:off x="12134215" y="19999325"/>
            <a:ext cx="10605135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133580" y="21530945"/>
            <a:ext cx="10606405" cy="8421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ts val="5485"/>
              </a:lnSpc>
            </a:pP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Espera-se que tais ferramentas possam impactar na gest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 do programa de fortalecimento, desde a organiza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 do fluxo at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é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 as informa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çõ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es apresentadas do sistema , possibilitando que a especialidade tenha um banco de dados padronizados, utilit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á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rios e um padr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 de monitoramento mais uniforme. Outrossim, 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é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 importante ressaltar que o monitoramento necessita ser continuamente aperfei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oado para adapta</a:t>
            </a:r>
            <a:r>
              <a:rPr lang="" altLang="en-US" sz="3400" dirty="0">
                <a:latin typeface="Montserrat" pitchFamily="2" charset="0"/>
                <a:cs typeface="Montserrat" pitchFamily="2" charset="0"/>
              </a:rPr>
              <a:t>ç</a:t>
            </a:r>
            <a:r>
              <a:rPr lang="en-US" altLang="en-US" sz="3400" dirty="0">
                <a:latin typeface="Montserrat" pitchFamily="2" charset="0"/>
                <a:cs typeface="Montserrat" pitchFamily="2" charset="0"/>
              </a:rPr>
              <a:t>ã</a:t>
            </a:r>
            <a:r>
              <a:rPr lang="en-US" altLang="pt-BR" sz="3400" dirty="0">
                <a:latin typeface="Montserrat" pitchFamily="2" charset="0"/>
                <a:cs typeface="Montserrat" pitchFamily="2" charset="0"/>
              </a:rPr>
              <a:t>o de novas demandas.</a:t>
            </a:r>
            <a:endParaRPr lang="en-US" altLang="pt-BR" sz="3400" dirty="0">
              <a:latin typeface="Montserrat" pitchFamily="2" charset="0"/>
              <a:cs typeface="Montserrat" pitchFamily="2" charset="0"/>
            </a:endParaRPr>
          </a:p>
          <a:p>
            <a:pPr algn="ctr">
              <a:lnSpc>
                <a:spcPts val="5335"/>
              </a:lnSpc>
            </a:pPr>
            <a:endParaRPr lang="en-US" altLang="pt-BR" sz="3400" dirty="0">
              <a:latin typeface="Montserrat" pitchFamily="2" charset="0"/>
              <a:cs typeface="Montserrat" pitchFamily="2" charset="0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2277506" y="20090513"/>
            <a:ext cx="9849330" cy="82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</a:t>
            </a:r>
            <a:endParaRPr lang="en-US" sz="4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TextBox 58"/>
          <p:cNvSpPr txBox="1"/>
          <p:nvPr/>
        </p:nvSpPr>
        <p:spPr>
          <a:xfrm>
            <a:off x="12134215" y="31396305"/>
            <a:ext cx="10553065" cy="82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0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0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12061190" y="32764095"/>
            <a:ext cx="10678160" cy="3846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SB Brasil (2010). Minist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rio da Sa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de. Secretaria de Aten</a:t>
            </a:r>
            <a:r>
              <a:rPr lang="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ç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à Sa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de. Secretaria de Vigil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â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ncia em Sa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de. SB Brasil 2010. Pesquisa Nacional de Sa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Bucal; resultados principais / Minist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rio da Sa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de. Secretaria de Aten</a:t>
            </a:r>
            <a:r>
              <a:rPr lang="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ç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à Sa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de. Secretaria de Vigil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â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ncia em Sa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de. - Bras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í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lia: Minist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rio da Sa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de. 2012.</a:t>
            </a:r>
            <a:endParaRPr lang="en-US" altLang="pt-BR" sz="2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altLang="pt-BR" sz="2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Pol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í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tica Nacional de Sa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Bucal – Brasil Sorridente. Minist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rio da Sa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de. Diretrizes da Pol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í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tica Nacional de Sa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Bucal. Bras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í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lia. Minist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rio da Sa</a:t>
            </a:r>
            <a:r>
              <a:rPr lang="en-US" altLang="en-US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altLang="pt-BR" sz="2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de. 2004.</a:t>
            </a:r>
            <a:endParaRPr lang="en-US" altLang="pt-BR" sz="2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altLang="pt-BR" sz="2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55"/>
          <p:cNvSpPr txBox="1"/>
          <p:nvPr/>
        </p:nvSpPr>
        <p:spPr>
          <a:xfrm>
            <a:off x="1548130" y="4465320"/>
            <a:ext cx="21031200" cy="3435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pt-BR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DESENVOLVIMENTO DE FERRAMENTAS ESTRAT</a:t>
            </a:r>
            <a:r>
              <a:rPr lang="" alt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É</a:t>
            </a:r>
            <a:r>
              <a:rPr lang="en-US" altLang="pt-BR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GICAS PARA MONITORAMENTO DO PROJETO DE FORTALECIMENTO DA PR</a:t>
            </a:r>
            <a:r>
              <a:rPr lang="" alt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Ó</a:t>
            </a:r>
            <a:r>
              <a:rPr lang="en-US" altLang="pt-BR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TESE DENT</a:t>
            </a:r>
            <a:r>
              <a:rPr lang="" alt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Á</a:t>
            </a:r>
            <a:r>
              <a:rPr lang="en-US" altLang="pt-BR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RIA NO RECIFE</a:t>
            </a:r>
            <a:endParaRPr lang="en-US" altLang="pt-BR" sz="48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9510"/>
              </a:lnSpc>
            </a:pPr>
            <a:endParaRPr lang="en-US" altLang="pt-BR" sz="48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2413000" y="6841490"/>
            <a:ext cx="19423380" cy="553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pt-BR" sz="36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Juliana Rafaelle Couto Silva Fonseca</a:t>
            </a:r>
            <a:r>
              <a:rPr lang="en-US" altLang="pt-BR" sz="36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</a:t>
            </a:r>
            <a:r>
              <a:rPr lang="en-US" altLang="pt-BR" sz="36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; Juan Pablo Brand</a:t>
            </a:r>
            <a:r>
              <a:rPr lang="en-US" altLang="en-US" sz="36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ã</a:t>
            </a:r>
            <a:r>
              <a:rPr lang="en-US" altLang="pt-BR" sz="36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 Silva</a:t>
            </a:r>
            <a:r>
              <a:rPr lang="en-US" altLang="pt-BR" sz="36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2</a:t>
            </a:r>
            <a:endParaRPr lang="en-US" altLang="pt-BR" sz="3600" b="1" baseline="300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57"/>
          <p:cNvSpPr txBox="1"/>
          <p:nvPr/>
        </p:nvSpPr>
        <p:spPr>
          <a:xfrm>
            <a:off x="828636" y="7777649"/>
            <a:ext cx="21674408" cy="1107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pt-BR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Universidade Estadual de Pernambuco - UPE; </a:t>
            </a:r>
            <a:r>
              <a:rPr lang="en-US" altLang="pt-BR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2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Centro Universit</a:t>
            </a:r>
            <a:r>
              <a:rPr lang="en-US" alt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á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rio UNIFBV WYDEN</a:t>
            </a: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b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</a:b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en-US" alt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apoioproteserecife@gmail.com</a:t>
            </a:r>
            <a:endParaRPr lang="en-US" altLang="pt-BR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3001</Words>
  <Application>WPS Presentation</Application>
  <PresentationFormat>Personalizar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Montserrat</vt:lpstr>
      <vt:lpstr>Segoe Print</vt:lpstr>
      <vt:lpstr>Open Sans</vt:lpstr>
      <vt:lpstr>League Spartan</vt:lpstr>
      <vt:lpstr>Calibri</vt:lpstr>
      <vt:lpstr>Microsoft YaHei</vt:lpstr>
      <vt:lpstr>Arial Unicode MS</vt:lpstr>
      <vt:lpstr>Tema do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JuanP</cp:lastModifiedBy>
  <cp:revision>14</cp:revision>
  <dcterms:created xsi:type="dcterms:W3CDTF">2025-09-30T13:28:00Z</dcterms:created>
  <dcterms:modified xsi:type="dcterms:W3CDTF">2025-11-05T23:35:53Z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702A0BEDF0314D549ADCBF91A0F021B1_12</vt:lpwstr>
  </property>
  <property fmtid="{D5CDD505-2E9C-101B-9397-08002B2CF9AE}" pid="3" name="KSOProductBuildVer">
    <vt:lpwstr>1046-12.2.0.23131</vt:lpwstr>
  </property>
</Properties>
</file>