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1"/>
    <p:restoredTop sz="94674"/>
  </p:normalViewPr>
  <p:slideViewPr>
    <p:cSldViewPr>
      <p:cViewPr>
        <p:scale>
          <a:sx n="40" d="100"/>
          <a:sy n="40" d="100"/>
        </p:scale>
        <p:origin x="-1878" y="5238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970928" y="9862068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985762" y="11233087"/>
            <a:ext cx="9572692" cy="21159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200" dirty="0" smtClean="0">
                <a:latin typeface="Montserrat"/>
              </a:rPr>
              <a:t>Relatar a experiência da produção de duas cartilhas sobre manejo de pessoas </a:t>
            </a:r>
            <a:r>
              <a:rPr lang="pt-BR" sz="3200" dirty="0" err="1" smtClean="0">
                <a:latin typeface="Montserrat"/>
              </a:rPr>
              <a:t>neurodiversas</a:t>
            </a:r>
            <a:r>
              <a:rPr lang="pt-BR" sz="3200" dirty="0" smtClean="0">
                <a:latin typeface="Montserrat"/>
              </a:rPr>
              <a:t> em desastres</a:t>
            </a:r>
            <a:r>
              <a:rPr lang="pt-BR" sz="3200" dirty="0" smtClean="0">
                <a:latin typeface="Montserrat"/>
              </a:rPr>
              <a:t>.</a:t>
            </a:r>
            <a:endParaRPr sz="3200" dirty="0"/>
          </a:p>
        </p:txBody>
      </p:sp>
      <p:sp>
        <p:nvSpPr>
          <p:cNvPr id="6" name="TextBox 17"/>
          <p:cNvSpPr txBox="1"/>
          <p:nvPr/>
        </p:nvSpPr>
        <p:spPr>
          <a:xfrm>
            <a:off x="970928" y="9934077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756246" y="4388356"/>
            <a:ext cx="21890433" cy="24929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t-BR" sz="5400" b="1" dirty="0" smtClean="0">
                <a:solidFill>
                  <a:schemeClr val="accent1">
                    <a:lumMod val="75000"/>
                  </a:schemeClr>
                </a:solidFill>
                <a:latin typeface="Montserrat"/>
              </a:rPr>
              <a:t>Cuidado </a:t>
            </a:r>
            <a:r>
              <a:rPr lang="pt-BR" sz="5400" b="1" dirty="0" err="1" smtClean="0">
                <a:solidFill>
                  <a:schemeClr val="accent1">
                    <a:lumMod val="75000"/>
                  </a:schemeClr>
                </a:solidFill>
                <a:latin typeface="Montserrat"/>
              </a:rPr>
              <a:t>intersetorial</a:t>
            </a:r>
            <a:r>
              <a:rPr lang="pt-BR" sz="5400" b="1" dirty="0" smtClean="0">
                <a:solidFill>
                  <a:schemeClr val="accent1">
                    <a:lumMod val="75000"/>
                  </a:schemeClr>
                </a:solidFill>
                <a:latin typeface="Montserrat"/>
              </a:rPr>
              <a:t> em emergências e enchentes: criação de cartilhas para a promoção da seguridade e saúde de pessoas com autismo e </a:t>
            </a:r>
            <a:r>
              <a:rPr lang="pt-BR" sz="5400" b="1" dirty="0" err="1" smtClean="0">
                <a:solidFill>
                  <a:schemeClr val="accent1">
                    <a:lumMod val="75000"/>
                  </a:schemeClr>
                </a:solidFill>
                <a:latin typeface="Montserrat"/>
              </a:rPr>
              <a:t>neurodiversidades</a:t>
            </a:r>
            <a:endParaRPr lang="en-US" sz="5400" b="1" dirty="0">
              <a:solidFill>
                <a:schemeClr val="accent1">
                  <a:lumMod val="75000"/>
                </a:schemeClr>
              </a:solidFill>
              <a:latin typeface="Montserrat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414258" y="7232559"/>
            <a:ext cx="22645845" cy="60292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sz="2800" b="1" dirty="0" smtClean="0">
                <a:latin typeface="Montserrat"/>
              </a:rPr>
              <a:t>Cíntia </a:t>
            </a:r>
            <a:r>
              <a:rPr lang="pt-BR" sz="2800" b="1" dirty="0" err="1" smtClean="0">
                <a:latin typeface="Montserrat"/>
              </a:rPr>
              <a:t>Cibelle</a:t>
            </a:r>
            <a:r>
              <a:rPr lang="pt-BR" sz="2800" b="1" dirty="0" smtClean="0">
                <a:latin typeface="Montserrat"/>
              </a:rPr>
              <a:t> da Silva Ramos</a:t>
            </a:r>
            <a:r>
              <a:rPr lang="en-US" sz="28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¹</a:t>
            </a:r>
            <a:r>
              <a:rPr lang="en-US" sz="2800" b="1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*, </a:t>
            </a:r>
            <a:r>
              <a:rPr lang="pt-BR" sz="2800" b="1" dirty="0" smtClean="0">
                <a:latin typeface="Montserrat"/>
              </a:rPr>
              <a:t>Roberta Gomes Menezes de </a:t>
            </a:r>
            <a:r>
              <a:rPr lang="pt-BR" sz="2800" b="1" dirty="0" smtClean="0">
                <a:latin typeface="Montserrat"/>
              </a:rPr>
              <a:t>Lima</a:t>
            </a:r>
            <a:r>
              <a:rPr lang="en-US" sz="28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²</a:t>
            </a:r>
            <a:r>
              <a:rPr lang="en-US" sz="2800" b="1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, </a:t>
            </a:r>
            <a:r>
              <a:rPr lang="pt-BR" sz="2800" b="1" dirty="0" smtClean="0">
                <a:latin typeface="Montserrat"/>
              </a:rPr>
              <a:t>Tatiana de Paula Santana da Silva</a:t>
            </a:r>
            <a:r>
              <a:rPr lang="en-US" sz="28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³</a:t>
            </a:r>
            <a:r>
              <a:rPr lang="en-US" sz="2800" b="1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, </a:t>
            </a:r>
            <a:r>
              <a:rPr lang="pt-BR" sz="2800" b="1" dirty="0" err="1" smtClean="0">
                <a:latin typeface="Montserrat"/>
              </a:rPr>
              <a:t>Valdiza</a:t>
            </a:r>
            <a:r>
              <a:rPr lang="pt-BR" sz="2800" b="1" dirty="0" smtClean="0">
                <a:latin typeface="Montserrat"/>
              </a:rPr>
              <a:t> Nunes Aguiar Soares</a:t>
            </a:r>
            <a:r>
              <a:rPr lang="en-US" sz="2800" b="1" baseline="30000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4</a:t>
            </a:r>
            <a:endParaRPr lang="en-US" sz="2800" b="1" baseline="30000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0" y="8089815"/>
            <a:ext cx="22746833" cy="13080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b="1" baseline="30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1-</a:t>
            </a:r>
            <a:r>
              <a:rPr lang="en-US" sz="24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b="1" baseline="30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4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Coordenação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Atenção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à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Pessoa com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Transtorno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do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Espectro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Autista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e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outras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Neurodiversidades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–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SES-PE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</a:t>
            </a: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*Cintiacibeller@hotmail.com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985762" y="14090607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985762" y="15805119"/>
            <a:ext cx="9649072" cy="105085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200" dirty="0" smtClean="0">
                <a:latin typeface="Montserrat"/>
              </a:rPr>
              <a:t>A Coordenação de Atenção à Saúde da Pessoa com TEA e demais </a:t>
            </a:r>
            <a:r>
              <a:rPr lang="pt-BR" sz="3200" dirty="0" err="1" smtClean="0">
                <a:latin typeface="Montserrat"/>
              </a:rPr>
              <a:t>Neurodiversidades</a:t>
            </a:r>
            <a:r>
              <a:rPr lang="pt-BR" sz="3200" dirty="0" smtClean="0">
                <a:latin typeface="Montserrat"/>
              </a:rPr>
              <a:t> (CASPTEAN) foi provocada pela Diretoria Geral de Políticas Estratégicas e Transversais para elaborar um produto com foco no manejo, promoção do cuidado e seguridade de pessoas com autismo durante a ocorrência de situações emergenciais, em particular os desastres climáticos como a vivência de períodos de enchentes. Nesse sentido, a equipe técnica desenvolveu duas cartilhas com orientações técnicas sobre acolhimento e manejo durante enchentes; e outra voltada à comunidade e </a:t>
            </a:r>
            <a:r>
              <a:rPr lang="pt-BR" sz="3200" dirty="0" err="1" smtClean="0">
                <a:latin typeface="Montserrat"/>
              </a:rPr>
              <a:t>cuidadores</a:t>
            </a:r>
            <a:r>
              <a:rPr lang="pt-BR" sz="3200" dirty="0" smtClean="0">
                <a:latin typeface="Montserrat"/>
              </a:rPr>
              <a:t>, trazendo instruções práticas e acessíveis para proteger pessoas </a:t>
            </a:r>
            <a:r>
              <a:rPr lang="pt-BR" sz="3200" dirty="0" err="1" smtClean="0">
                <a:latin typeface="Montserrat"/>
              </a:rPr>
              <a:t>neurodiversas</a:t>
            </a:r>
            <a:r>
              <a:rPr lang="pt-BR" sz="3200" dirty="0" smtClean="0">
                <a:latin typeface="Montserrat"/>
              </a:rPr>
              <a:t> em cenários de risco, considerando comunicação, rotinas e suporte emocional</a:t>
            </a:r>
            <a:r>
              <a:rPr lang="pt-BR" sz="3200" dirty="0" smtClean="0">
                <a:latin typeface="Montserrat"/>
              </a:rPr>
              <a:t>.</a:t>
            </a:r>
            <a:endParaRPr sz="3200" dirty="0"/>
          </a:p>
        </p:txBody>
      </p:sp>
      <p:sp>
        <p:nvSpPr>
          <p:cNvPr id="17" name="TextBox 17"/>
          <p:cNvSpPr txBox="1"/>
          <p:nvPr/>
        </p:nvSpPr>
        <p:spPr>
          <a:xfrm>
            <a:off x="985762" y="14090607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85762" y="27235199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1057200" y="28878273"/>
            <a:ext cx="9649072" cy="55591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200" dirty="0" smtClean="0">
                <a:latin typeface="Montserrat"/>
              </a:rPr>
              <a:t>O processo evidenciou a necessidade de construir materiais claros e adaptados à realidade das pessoas </a:t>
            </a:r>
            <a:r>
              <a:rPr lang="pt-BR" sz="3200" dirty="0" err="1" smtClean="0">
                <a:latin typeface="Montserrat"/>
              </a:rPr>
              <a:t>neurodiversas</a:t>
            </a:r>
            <a:r>
              <a:rPr lang="pt-BR" sz="3200" dirty="0" smtClean="0">
                <a:latin typeface="Montserrat"/>
              </a:rPr>
              <a:t> em situações de desastre. A experiência mostrou desafios </a:t>
            </a:r>
            <a:r>
              <a:rPr lang="pt-BR" sz="3200" dirty="0" err="1" smtClean="0">
                <a:latin typeface="Montserrat"/>
              </a:rPr>
              <a:t>intersetoriais</a:t>
            </a:r>
            <a:r>
              <a:rPr lang="pt-BR" sz="3200" dirty="0" smtClean="0">
                <a:latin typeface="Montserrat"/>
              </a:rPr>
              <a:t>, mas reforçou que a inclusão deve orientar planos emergenciais. Ressalta-se a importância da linguagem acessível e do treinamento contínuo de equipes envolvidas</a:t>
            </a:r>
            <a:r>
              <a:rPr lang="pt-BR" sz="3200" dirty="0" smtClean="0">
                <a:latin typeface="Montserrat"/>
              </a:rPr>
              <a:t>.</a:t>
            </a:r>
            <a:endParaRPr lang="pt-BR" sz="3200" dirty="0" smtClean="0">
              <a:latin typeface="Montserrat"/>
            </a:endParaRPr>
          </a:p>
        </p:txBody>
      </p:sp>
      <p:sp>
        <p:nvSpPr>
          <p:cNvPr id="20" name="TextBox 17"/>
          <p:cNvSpPr txBox="1"/>
          <p:nvPr/>
        </p:nvSpPr>
        <p:spPr>
          <a:xfrm>
            <a:off x="985762" y="27306637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989133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93551" y="11115468"/>
            <a:ext cx="9649072" cy="50680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200" dirty="0" smtClean="0">
                <a:latin typeface="Montserrat"/>
              </a:rPr>
              <a:t>Desenvolver </a:t>
            </a:r>
            <a:r>
              <a:rPr lang="pt-BR" sz="3200" dirty="0" smtClean="0">
                <a:latin typeface="Montserrat"/>
              </a:rPr>
              <a:t>dois materiais educativos, um para profissionais e outro para comunidade, com foco na promoção da segurança, inclusão e cuidados adequados a pessoas com TEA e demais </a:t>
            </a:r>
            <a:r>
              <a:rPr lang="pt-BR" sz="3200" dirty="0" err="1" smtClean="0">
                <a:latin typeface="Montserrat"/>
              </a:rPr>
              <a:t>neurodiversidades</a:t>
            </a:r>
            <a:r>
              <a:rPr lang="pt-BR" sz="3200" dirty="0" smtClean="0">
                <a:latin typeface="Montserrat"/>
              </a:rPr>
              <a:t> em situações de enchentes.</a:t>
            </a:r>
          </a:p>
          <a:p>
            <a:r>
              <a:rPr lang="pt-BR" sz="2800" dirty="0" smtClean="0"/>
              <a:t/>
            </a:r>
            <a:br>
              <a:rPr lang="pt-BR" sz="2800" dirty="0" smtClean="0"/>
            </a:b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996334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15842" y="1523361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 dirty="0"/>
          </a:p>
        </p:txBody>
      </p:sp>
      <p:sp>
        <p:nvSpPr>
          <p:cNvPr id="52" name="TextBox 16"/>
          <p:cNvSpPr txBox="1"/>
          <p:nvPr/>
        </p:nvSpPr>
        <p:spPr>
          <a:xfrm>
            <a:off x="12487280" y="16519499"/>
            <a:ext cx="9501254" cy="1340110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200" dirty="0" smtClean="0">
                <a:latin typeface="Montserrat"/>
              </a:rPr>
              <a:t>O processo de construção incluiu inicialmente a construção de um plano de ação que tinha como proposta orientar famílias, </a:t>
            </a:r>
            <a:r>
              <a:rPr lang="pt-BR" sz="3200" dirty="0" err="1" smtClean="0">
                <a:latin typeface="Montserrat"/>
              </a:rPr>
              <a:t>cuidadores</a:t>
            </a:r>
            <a:r>
              <a:rPr lang="pt-BR" sz="3200" dirty="0" smtClean="0">
                <a:latin typeface="Montserrat"/>
              </a:rPr>
              <a:t> e profissionais sobre como se preparar ante situações de desastres, garantindo que pessoas com </a:t>
            </a:r>
            <a:r>
              <a:rPr lang="pt-BR" sz="3200" dirty="0" err="1" smtClean="0">
                <a:latin typeface="Montserrat"/>
              </a:rPr>
              <a:t>neurodiversidades</a:t>
            </a:r>
            <a:r>
              <a:rPr lang="pt-BR" sz="3200" dirty="0" smtClean="0">
                <a:latin typeface="Montserrat"/>
              </a:rPr>
              <a:t> tenham planos, recursos sensoriais e rotinas adaptadas para enfrentar situações como enchentes, com mais segurança e menor estresse. O plano de ação norteou o conteúdo das cartilhas de forma que ambas garantissem orientações práticas, acessíveis e específicas sobre como agir antes, durante e após situações de desastre, promovendo segurança, acolhimento e respeito às necessidades das pessoas </a:t>
            </a:r>
            <a:r>
              <a:rPr lang="pt-BR" sz="3200" dirty="0" err="1" smtClean="0">
                <a:latin typeface="Montserrat"/>
              </a:rPr>
              <a:t>neurodiversas</a:t>
            </a:r>
            <a:r>
              <a:rPr lang="pt-BR" sz="3200" dirty="0" smtClean="0">
                <a:latin typeface="Montserrat"/>
              </a:rPr>
              <a:t>. Destaca-se ainda que o material pode fortalecer a preparação e resposta em emergências e estimula práticas inclusivas além de fomentar maior integração entre setores de saúde, educação e proteção social diante de situações emergenciais como as enchentes.</a:t>
            </a:r>
            <a:endParaRPr sz="3200" dirty="0">
              <a:latin typeface="Montserrat"/>
            </a:endParaRPr>
          </a:p>
        </p:txBody>
      </p:sp>
      <p:sp>
        <p:nvSpPr>
          <p:cNvPr id="53" name="TextBox 17"/>
          <p:cNvSpPr txBox="1"/>
          <p:nvPr/>
        </p:nvSpPr>
        <p:spPr>
          <a:xfrm>
            <a:off x="12201528" y="15376491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630156" y="3037847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558718" y="31878669"/>
            <a:ext cx="9649072" cy="42319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200" dirty="0" smtClean="0">
                <a:latin typeface="Montserrat"/>
              </a:rPr>
              <a:t>Recomenda-se ampliar a utilização das cartilhas em planos de defesa civil e políticas públicas, investir em formação permanente de equipes e produzir novos materiais sobre diferentes tipos de desastres, assegurando sempre o </a:t>
            </a:r>
            <a:r>
              <a:rPr lang="pt-BR" sz="3200" dirty="0" err="1" smtClean="0">
                <a:latin typeface="Montserrat"/>
              </a:rPr>
              <a:t>protagonismo</a:t>
            </a:r>
            <a:r>
              <a:rPr lang="pt-BR" sz="3200" dirty="0" smtClean="0">
                <a:latin typeface="Montserrat"/>
              </a:rPr>
              <a:t> da inclusão e da acessibilidade</a:t>
            </a:r>
            <a:r>
              <a:rPr lang="pt-BR" sz="3200" dirty="0" smtClean="0">
                <a:latin typeface="Montserrat"/>
              </a:rPr>
              <a:t>.</a:t>
            </a:r>
            <a:endParaRPr lang="pt-BR" sz="2800" dirty="0"/>
          </a:p>
        </p:txBody>
      </p:sp>
      <p:sp>
        <p:nvSpPr>
          <p:cNvPr id="56" name="TextBox 17"/>
          <p:cNvSpPr txBox="1"/>
          <p:nvPr/>
        </p:nvSpPr>
        <p:spPr>
          <a:xfrm>
            <a:off x="12558718" y="30592785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486</Words>
  <Application>Microsoft Office PowerPoint</Application>
  <PresentationFormat>Personalizar</PresentationFormat>
  <Paragraphs>17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tassia.farias</cp:lastModifiedBy>
  <cp:revision>24</cp:revision>
  <dcterms:created xsi:type="dcterms:W3CDTF">2025-09-30T13:28:19Z</dcterms:created>
  <dcterms:modified xsi:type="dcterms:W3CDTF">2025-11-03T15:23:04Z</dcterms:modified>
</cp:coreProperties>
</file>