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30" d="100"/>
          <a:sy n="30" d="100"/>
        </p:scale>
        <p:origin x="1242" y="24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995351" y="11012138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21433" y="12764541"/>
            <a:ext cx="9572692" cy="13394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>
                <a:latin typeface="Montserrat"/>
              </a:rPr>
              <a:t>Relato da coordenação do cuidado materno-infantil com foco em autismo e </a:t>
            </a:r>
            <a:r>
              <a:rPr lang="pt-BR" sz="3200" dirty="0" err="1">
                <a:latin typeface="Montserrat"/>
              </a:rPr>
              <a:t>neurodiversidades</a:t>
            </a:r>
            <a:r>
              <a:rPr lang="pt-BR" sz="3200" dirty="0">
                <a:latin typeface="Montserrat"/>
              </a:rPr>
              <a:t>.</a:t>
            </a:r>
            <a:endParaRPr sz="3200" dirty="0"/>
          </a:p>
        </p:txBody>
      </p:sp>
      <p:sp>
        <p:nvSpPr>
          <p:cNvPr id="6" name="TextBox 17"/>
          <p:cNvSpPr txBox="1"/>
          <p:nvPr/>
        </p:nvSpPr>
        <p:spPr>
          <a:xfrm>
            <a:off x="1074010" y="11170488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756246" y="4388356"/>
            <a:ext cx="21890433" cy="24929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5400" b="1" dirty="0">
                <a:solidFill>
                  <a:schemeClr val="accent1">
                    <a:lumMod val="75000"/>
                  </a:schemeClr>
                </a:solidFill>
                <a:latin typeface="Montserrat"/>
              </a:rPr>
              <a:t>Coordenação do cuidado materno-infantil e inclusão de pessoas com Autismo e demais </a:t>
            </a:r>
            <a:r>
              <a:rPr lang="pt-BR" sz="5400" b="1" dirty="0" err="1">
                <a:solidFill>
                  <a:schemeClr val="accent1">
                    <a:lumMod val="75000"/>
                  </a:schemeClr>
                </a:solidFill>
                <a:latin typeface="Montserrat"/>
              </a:rPr>
              <a:t>neurodiversidades</a:t>
            </a:r>
            <a:r>
              <a:rPr lang="pt-BR" sz="5400" b="1" dirty="0">
                <a:solidFill>
                  <a:schemeClr val="accent1">
                    <a:lumMod val="75000"/>
                  </a:schemeClr>
                </a:solidFill>
                <a:latin typeface="Montserrat"/>
              </a:rPr>
              <a:t> no Sistema Único de Saúde pernambucano</a:t>
            </a:r>
            <a:endParaRPr lang="en-US" sz="5400" b="1" dirty="0">
              <a:solidFill>
                <a:schemeClr val="accent1">
                  <a:lumMod val="75000"/>
                </a:schemeClr>
              </a:solidFill>
              <a:latin typeface="Montserrat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1600404" y="7392324"/>
            <a:ext cx="19632718" cy="8617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2800" b="1" dirty="0" err="1" smtClean="0">
                <a:latin typeface="Montserrat"/>
              </a:rPr>
              <a:t>Tássia</a:t>
            </a:r>
            <a:r>
              <a:rPr lang="pt-BR" sz="2800" b="1" dirty="0" smtClean="0">
                <a:latin typeface="Montserrat"/>
              </a:rPr>
              <a:t> </a:t>
            </a:r>
            <a:r>
              <a:rPr lang="pt-BR" sz="2800" b="1" dirty="0">
                <a:latin typeface="Montserrat"/>
              </a:rPr>
              <a:t>Mayra Oliveira </a:t>
            </a:r>
            <a:r>
              <a:rPr lang="pt-BR" sz="2800" b="1" dirty="0" smtClean="0">
                <a:latin typeface="Montserrat"/>
              </a:rPr>
              <a:t>Farias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¹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*, </a:t>
            </a:r>
            <a:r>
              <a:rPr lang="pt-BR" sz="2800" b="1" dirty="0">
                <a:latin typeface="Montserrat"/>
              </a:rPr>
              <a:t>Cíntia </a:t>
            </a:r>
            <a:r>
              <a:rPr lang="pt-BR" sz="2800" b="1" dirty="0" err="1">
                <a:latin typeface="Montserrat"/>
              </a:rPr>
              <a:t>Cibelle</a:t>
            </a:r>
            <a:r>
              <a:rPr lang="pt-BR" sz="2800" b="1" dirty="0">
                <a:latin typeface="Montserrat"/>
              </a:rPr>
              <a:t> da Silva Ramos 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²</a:t>
            </a:r>
            <a:r>
              <a:rPr lang="en-US" sz="2800" b="1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>
                <a:latin typeface="Montserrat"/>
              </a:rPr>
              <a:t>Emmanuelle Olímpio da Silva 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³</a:t>
            </a:r>
            <a:r>
              <a:rPr lang="en-US" sz="2800" b="1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 smtClean="0">
                <a:latin typeface="Montserrat"/>
              </a:rPr>
              <a:t>Roberta Gomes Menezes de Lima</a:t>
            </a:r>
            <a:r>
              <a:rPr lang="en-US" sz="2800" b="1" baseline="300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4</a:t>
            </a:r>
            <a:endParaRPr lang="en-US" sz="2800" b="1" baseline="300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471546" y="8376853"/>
            <a:ext cx="22459831" cy="13080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b="1" baseline="30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1-</a:t>
            </a:r>
            <a:r>
              <a:rPr lang="en-US" sz="24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4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Coordenação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Atenção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à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da Pessoa com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Transtorno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Espectro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Autista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outras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Neurodiversidades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– SES-PE. </a:t>
            </a:r>
            <a:endParaRPr lang="en-US" sz="24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*tassiamoliveira@hotmail.com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859455" y="1539060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859455" y="17137479"/>
            <a:ext cx="9577538" cy="98744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>
                <a:latin typeface="Montserrat"/>
              </a:rPr>
              <a:t>A Secretaria Estadual de  Saúde de Pernambuco, por meio da Coordenação de Atenção à Saúde da Pessoa com </a:t>
            </a:r>
            <a:r>
              <a:rPr lang="pt-BR" sz="3200" dirty="0" smtClean="0">
                <a:latin typeface="Montserrat"/>
              </a:rPr>
              <a:t>Transtorno do Espectro Autista e demais </a:t>
            </a:r>
            <a:r>
              <a:rPr lang="pt-BR" sz="3200" dirty="0" err="1" smtClean="0">
                <a:latin typeface="Montserrat"/>
              </a:rPr>
              <a:t>Neurodiversidades</a:t>
            </a:r>
            <a:r>
              <a:rPr lang="pt-BR" sz="3200" dirty="0" smtClean="0">
                <a:latin typeface="Montserrat"/>
              </a:rPr>
              <a:t> (CASPTEAN), </a:t>
            </a:r>
            <a:r>
              <a:rPr lang="pt-BR" sz="3200" dirty="0">
                <a:latin typeface="Montserrat"/>
              </a:rPr>
              <a:t>desenvolveu estratégias para qualificar a linha materno-infantil. As ações incluíram a inserção de protocolos de triagem precoce do desenvolvimento, apoio a equipes multiprofissionais, integração com as Redes de cuidado, além de ações educativas para profissionais e familiares. Foram também estimulados fluxos </a:t>
            </a:r>
            <a:r>
              <a:rPr lang="pt-BR" sz="3200" dirty="0" err="1">
                <a:latin typeface="Montserrat"/>
              </a:rPr>
              <a:t>intersetoriais</a:t>
            </a:r>
            <a:r>
              <a:rPr lang="pt-BR" sz="3200" dirty="0">
                <a:latin typeface="Montserrat"/>
              </a:rPr>
              <a:t>, acolhimento de gestantes com </a:t>
            </a:r>
            <a:r>
              <a:rPr lang="pt-BR" sz="3200" dirty="0" smtClean="0">
                <a:latin typeface="Montserrat"/>
              </a:rPr>
              <a:t>Transtorno do Espectro Autista (TEA) </a:t>
            </a:r>
            <a:r>
              <a:rPr lang="pt-BR" sz="3200" dirty="0">
                <a:latin typeface="Montserrat"/>
              </a:rPr>
              <a:t>e suporte às famílias, visando integralidade e equidade.</a:t>
            </a:r>
            <a:endParaRPr sz="3200" dirty="0"/>
          </a:p>
        </p:txBody>
      </p:sp>
      <p:sp>
        <p:nvSpPr>
          <p:cNvPr id="17" name="TextBox 17"/>
          <p:cNvSpPr txBox="1"/>
          <p:nvPr/>
        </p:nvSpPr>
        <p:spPr>
          <a:xfrm>
            <a:off x="859455" y="1553193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85762" y="2751965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1083606" y="29243843"/>
            <a:ext cx="9649072" cy="69703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>
                <a:latin typeface="Montserrat"/>
              </a:rPr>
              <a:t>O processo mostrou que a coordenação do cuidado é fundamental para superar fragmentações e assegurar integralidade. Desafios como desigualdade territorial, ausência de profissionais especializados e limitações nos sistemas de informação ainda comprometem a continuidade do cuidado. A experiência destacou a importância de políticas </a:t>
            </a:r>
            <a:r>
              <a:rPr lang="pt-BR" sz="3200" dirty="0" err="1">
                <a:latin typeface="Montserrat"/>
              </a:rPr>
              <a:t>intersetoriais</a:t>
            </a:r>
            <a:r>
              <a:rPr lang="pt-BR" sz="3200" dirty="0">
                <a:latin typeface="Montserrat"/>
              </a:rPr>
              <a:t>, formação permanente e articulação entre níveis de atenção para garantir equidade.</a:t>
            </a:r>
            <a:endParaRPr lang="pt-BR" sz="3200" dirty="0" smtClean="0">
              <a:latin typeface="Montserrat"/>
            </a:endParaRPr>
          </a:p>
        </p:txBody>
      </p:sp>
      <p:sp>
        <p:nvSpPr>
          <p:cNvPr id="20" name="TextBox 17"/>
          <p:cNvSpPr txBox="1"/>
          <p:nvPr/>
        </p:nvSpPr>
        <p:spPr>
          <a:xfrm>
            <a:off x="859455" y="2767717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522232" y="11012138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598569" y="12539786"/>
            <a:ext cx="9649072" cy="42319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>
                <a:latin typeface="Montserrat"/>
              </a:rPr>
              <a:t>Fortalecer a linha de cuidado materno-infantil no </a:t>
            </a:r>
            <a:r>
              <a:rPr lang="pt-BR" sz="3200" dirty="0" smtClean="0">
                <a:latin typeface="Montserrat"/>
              </a:rPr>
              <a:t>Sistema Único de Saúde (SUS) </a:t>
            </a:r>
            <a:r>
              <a:rPr lang="pt-BR" sz="3200" dirty="0">
                <a:latin typeface="Montserrat"/>
              </a:rPr>
              <a:t>de Pernambuco, integrando ações voltadas à detecção precoce, acompanhamento e inclusão de pessoas com TEA e </a:t>
            </a:r>
            <a:r>
              <a:rPr lang="pt-BR" sz="3200" dirty="0" err="1">
                <a:latin typeface="Montserrat"/>
              </a:rPr>
              <a:t>neurodiversidades</a:t>
            </a:r>
            <a:r>
              <a:rPr lang="pt-BR" sz="3200" dirty="0">
                <a:latin typeface="Montserrat"/>
              </a:rPr>
              <a:t>, articulando diferentes pontos de atenção da rede.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50" name="TextBox 17"/>
          <p:cNvSpPr txBox="1"/>
          <p:nvPr/>
        </p:nvSpPr>
        <p:spPr>
          <a:xfrm>
            <a:off x="12488293" y="11072845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598569" y="1740419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 dirty="0"/>
          </a:p>
        </p:txBody>
      </p:sp>
      <p:sp>
        <p:nvSpPr>
          <p:cNvPr id="52" name="TextBox 16"/>
          <p:cNvSpPr txBox="1"/>
          <p:nvPr/>
        </p:nvSpPr>
        <p:spPr>
          <a:xfrm>
            <a:off x="12693162" y="19079799"/>
            <a:ext cx="9501254" cy="7053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>
                <a:latin typeface="Montserrat"/>
              </a:rPr>
              <a:t>A experiência resultou em maior visibilidade da pauta da </a:t>
            </a:r>
            <a:r>
              <a:rPr lang="pt-BR" sz="3200" dirty="0" err="1">
                <a:latin typeface="Montserrat"/>
              </a:rPr>
              <a:t>neurodiversidade</a:t>
            </a:r>
            <a:r>
              <a:rPr lang="pt-BR" sz="3200" dirty="0">
                <a:latin typeface="Montserrat"/>
              </a:rPr>
              <a:t> na atenção materno-infantil, com </a:t>
            </a:r>
            <a:r>
              <a:rPr lang="pt-BR" sz="3200" dirty="0" smtClean="0">
                <a:latin typeface="Montserrat"/>
              </a:rPr>
              <a:t>potencial contribuição para a </a:t>
            </a:r>
            <a:r>
              <a:rPr lang="pt-BR" sz="3200" dirty="0">
                <a:latin typeface="Montserrat"/>
              </a:rPr>
              <a:t>qualificação da detecção de sinais de risco em unidades </a:t>
            </a:r>
            <a:r>
              <a:rPr lang="pt-BR" sz="3200" dirty="0" smtClean="0">
                <a:latin typeface="Montserrat"/>
              </a:rPr>
              <a:t>básicas e para o fortalecimento </a:t>
            </a:r>
            <a:r>
              <a:rPr lang="pt-BR" sz="3200" dirty="0">
                <a:latin typeface="Montserrat"/>
              </a:rPr>
              <a:t>da articulação entre serviços e criação de pontos de referência regionais. </a:t>
            </a:r>
            <a:r>
              <a:rPr lang="pt-BR" sz="3200" dirty="0" smtClean="0">
                <a:latin typeface="Montserrat"/>
              </a:rPr>
              <a:t>Com isso, espera-se </a:t>
            </a:r>
            <a:r>
              <a:rPr lang="pt-BR" sz="3200" dirty="0">
                <a:latin typeface="Montserrat"/>
              </a:rPr>
              <a:t>maior sensibilização dos profissionais e aumento de encaminhamentos adequados para diagnóstico e acompanhamento.</a:t>
            </a:r>
            <a:endParaRPr sz="3200" dirty="0">
              <a:latin typeface="Montserrat"/>
            </a:endParaRPr>
          </a:p>
        </p:txBody>
      </p:sp>
      <p:sp>
        <p:nvSpPr>
          <p:cNvPr id="53" name="TextBox 17"/>
          <p:cNvSpPr txBox="1"/>
          <p:nvPr/>
        </p:nvSpPr>
        <p:spPr>
          <a:xfrm>
            <a:off x="12360898" y="1754935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605594" y="27006653"/>
            <a:ext cx="9752452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708974" y="28682257"/>
            <a:ext cx="9649072" cy="48660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>
                <a:latin typeface="Montserrat"/>
              </a:rPr>
              <a:t>Conclui-se que a coordenação do cuidado materno-infantil, integrada às ações voltadas ao TEA, fortalece o SUS e amplia a inclusão. Recomenda-se a institucionalização dos fluxos </a:t>
            </a:r>
            <a:r>
              <a:rPr lang="pt-BR" sz="3200" dirty="0" err="1">
                <a:latin typeface="Montserrat"/>
              </a:rPr>
              <a:t>intersetoriais</a:t>
            </a:r>
            <a:r>
              <a:rPr lang="pt-BR" sz="3200" dirty="0">
                <a:latin typeface="Montserrat"/>
              </a:rPr>
              <a:t>, expansão de serviços de referência e investimento em capacitação permanente, consolidando uma rede mais acessível, equitativa e resolutiva.</a:t>
            </a:r>
            <a:endParaRPr lang="pt-BR" sz="2800" dirty="0"/>
          </a:p>
        </p:txBody>
      </p:sp>
      <p:sp>
        <p:nvSpPr>
          <p:cNvPr id="56" name="TextBox 17"/>
          <p:cNvSpPr txBox="1"/>
          <p:nvPr/>
        </p:nvSpPr>
        <p:spPr>
          <a:xfrm>
            <a:off x="12557155" y="27110087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407</Words>
  <Application>Microsoft Office PowerPoint</Application>
  <PresentationFormat>Personalizar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League Spartan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Conta da Microsoft</cp:lastModifiedBy>
  <cp:revision>31</cp:revision>
  <dcterms:created xsi:type="dcterms:W3CDTF">2025-09-30T13:28:19Z</dcterms:created>
  <dcterms:modified xsi:type="dcterms:W3CDTF">2025-11-04T00:51:54Z</dcterms:modified>
</cp:coreProperties>
</file>