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20" d="100"/>
          <a:sy n="20" d="100"/>
        </p:scale>
        <p:origin x="-3336" y="-7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57200" y="1109021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57200" y="12376095"/>
            <a:ext cx="957269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Elaboração de Nota Técnica para formalizar o fluxo regulado entre Atenção Primária à Saúde – APS e Unidades Pernambucanas de Atenção Especializada – </a:t>
            </a:r>
            <a:r>
              <a:rPr lang="pt-BR" sz="3600" dirty="0" err="1" smtClean="0">
                <a:latin typeface="Montserrat"/>
              </a:rPr>
              <a:t>UPAEs</a:t>
            </a:r>
            <a:r>
              <a:rPr lang="pt-BR" sz="3600" dirty="0" smtClean="0">
                <a:latin typeface="Montserrat"/>
              </a:rPr>
              <a:t>  no cuidado às pessoas com suspeita do Transtorno do Espectro Autista – TEA.</a:t>
            </a:r>
            <a:endParaRPr sz="3600" dirty="0">
              <a:latin typeface="Montserrat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57200" y="1123308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Construção de Fluxo Estadual para Cuidado Compartilhado entre APS e </a:t>
            </a:r>
            <a:r>
              <a:rPr lang="pt-BR" sz="5400" b="1" dirty="0" err="1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UPAEs</a:t>
            </a:r>
            <a:r>
              <a:rPr lang="pt-BR" sz="5400" b="1" dirty="0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 na Avaliação Diagnóstica de TEA e demais </a:t>
            </a:r>
            <a:r>
              <a:rPr lang="pt-BR" sz="5400" b="1" dirty="0" err="1" smtClean="0">
                <a:solidFill>
                  <a:schemeClr val="accent1">
                    <a:lumMod val="75000"/>
                  </a:schemeClr>
                </a:solidFill>
                <a:latin typeface="Montserrat"/>
              </a:rPr>
              <a:t>Neurodiversidades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85762" y="7518311"/>
            <a:ext cx="21788590" cy="602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latin typeface="Montserrat"/>
              </a:rPr>
              <a:t>Valdiza</a:t>
            </a:r>
            <a:r>
              <a:rPr lang="pt-BR" sz="2800" b="1" dirty="0" smtClean="0">
                <a:latin typeface="Montserrat"/>
              </a:rPr>
              <a:t> Nunes Aguiar Soares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smtClean="0">
                <a:latin typeface="Montserrat"/>
              </a:rPr>
              <a:t>Emmanuelle Olímpio da Silva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José Roberto de Almeida Correia³, </a:t>
            </a:r>
            <a:r>
              <a:rPr lang="pt-BR" sz="2800" b="1" dirty="0" smtClean="0">
                <a:latin typeface="Montserrat"/>
              </a:rPr>
              <a:t>Felipe José da Silva Brito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endParaRPr lang="en-US" sz="2800" b="1" baseline="30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557134" y="8447005"/>
            <a:ext cx="218325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1-3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Pessoa com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Transtorno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Espectro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outras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Neurodiversidades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SES-PE. 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Programa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Multiprofissional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Família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- UFPE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*casptean.dgpet@gmai.com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85762" y="16948127"/>
            <a:ext cx="972041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8162573"/>
            <a:ext cx="9649072" cy="91691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A Coordenação de Atenção à Saúde da Pessoa com Transtorno do Espectro Autista e demais </a:t>
            </a:r>
            <a:r>
              <a:rPr lang="pt-BR" sz="3600" dirty="0" err="1" smtClean="0">
                <a:latin typeface="Montserrat"/>
              </a:rPr>
              <a:t>Neurodiversidades</a:t>
            </a:r>
            <a:r>
              <a:rPr lang="pt-BR" sz="3600" dirty="0" smtClean="0">
                <a:latin typeface="Montserrat"/>
              </a:rPr>
              <a:t> – CASPTEAN coordenou a elaboração de uma Nota Técnica de orientações aos municípios. O documento define fluxos, responsabilidades institucionais e critérios técnicos para avaliação diagnóstica multiprofissional em TEA. A proposta, alinhada ao Projeto PE Acessível, foi construída com base em análise situacional, dados epidemiológicos, marcos normativos e princípios do Sistema Único de Saúde – SUS, visando organizar o cuidado em rede.</a:t>
            </a:r>
            <a:endParaRPr sz="36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71448" y="1709100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42886" y="277352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842886" y="29235463"/>
            <a:ext cx="9649072" cy="6984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A experiência evidenciou a importância de alinhar diretrizes técnicas com a realidade dos territórios. A ausência de fluxo pactuado fragilizava a linha de cuidado, comprometendo a integralidade. A elaboração conjunta entre áreas técnicas fortaleceu a gestão integrada e revelou a necessidade de investimento contínuo em formação, regulação qualificada e escuta dos territórios para adequação dos fluxos ao cotidiano da rede.</a:t>
            </a:r>
            <a:endParaRPr lang="pt-BR" sz="3600" b="1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700010" y="2780670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272966" y="11090211"/>
            <a:ext cx="993472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344404" y="12447533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Estabelecer diretrizes técnicas e regulatórias para o cuidado compartilhado entre a APS e </a:t>
            </a:r>
            <a:r>
              <a:rPr lang="pt-BR" sz="3600" dirty="0" err="1" smtClean="0">
                <a:latin typeface="Montserrat"/>
              </a:rPr>
              <a:t>UPAEs</a:t>
            </a:r>
            <a:r>
              <a:rPr lang="pt-BR" sz="3600" dirty="0" smtClean="0">
                <a:latin typeface="Montserrat"/>
              </a:rPr>
              <a:t> no diagnóstico de TEA e outras </a:t>
            </a:r>
            <a:r>
              <a:rPr lang="pt-BR" sz="3600" dirty="0" err="1" smtClean="0">
                <a:latin typeface="Montserrat"/>
              </a:rPr>
              <a:t>neurodiversidades</a:t>
            </a:r>
            <a:r>
              <a:rPr lang="pt-BR" sz="3600" dirty="0" smtClean="0">
                <a:latin typeface="Montserrat"/>
              </a:rPr>
              <a:t>, promovendo equidade, acesso oportuno e continuidade do cuidado em todas as regiões do estado de Pernambuco.</a:t>
            </a:r>
            <a:endParaRPr sz="36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87280" y="11233087"/>
            <a:ext cx="949556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87280" y="17162441"/>
            <a:ext cx="9715568" cy="979283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487280" y="18662639"/>
            <a:ext cx="9501254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Foi produzido e validado um fluxo assistencial entre APS e </a:t>
            </a:r>
            <a:r>
              <a:rPr lang="pt-BR" sz="3600" dirty="0" err="1" smtClean="0">
                <a:latin typeface="Montserrat"/>
              </a:rPr>
              <a:t>UPAEs</a:t>
            </a:r>
            <a:r>
              <a:rPr lang="pt-BR" sz="3600" dirty="0" smtClean="0">
                <a:latin typeface="Montserrat"/>
              </a:rPr>
              <a:t>, com definição de critérios de encaminhamento, instrumentos de triagem e retorno qualificado à APS. A proposta garante atuação multiprofissional na atenção especializada e reforça o papel da APS no acompanhamento contínuo. Espera-se redução no tempo diagnóstico, melhor articulação entre pontos de atenção e fortalecimento do cuidado </a:t>
            </a:r>
            <a:r>
              <a:rPr lang="pt-BR" sz="3600" dirty="0" err="1" smtClean="0">
                <a:latin typeface="Montserrat"/>
              </a:rPr>
              <a:t>territorializado</a:t>
            </a:r>
            <a:r>
              <a:rPr lang="pt-BR" sz="3600" dirty="0" smtClean="0">
                <a:latin typeface="Montserrat"/>
              </a:rPr>
              <a:t> e </a:t>
            </a:r>
            <a:r>
              <a:rPr lang="pt-BR" sz="3600" dirty="0" err="1" smtClean="0">
                <a:latin typeface="Montserrat"/>
              </a:rPr>
              <a:t>intersetorial</a:t>
            </a:r>
            <a:r>
              <a:rPr lang="pt-BR" sz="3600" dirty="0" smtClean="0">
                <a:latin typeface="Montserrat"/>
              </a:rPr>
              <a:t>.</a:t>
            </a:r>
            <a:endParaRPr sz="36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272966" y="1723387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272966" y="27520951"/>
            <a:ext cx="10001320" cy="979283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58718" y="28806835"/>
            <a:ext cx="9649072" cy="7758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latin typeface="Montserrat"/>
              </a:rPr>
              <a:t>A formalização do fluxo entre APS e </a:t>
            </a:r>
            <a:r>
              <a:rPr lang="pt-BR" sz="3600" dirty="0" err="1" smtClean="0">
                <a:latin typeface="Montserrat"/>
              </a:rPr>
              <a:t>UPAEs</a:t>
            </a:r>
            <a:r>
              <a:rPr lang="pt-BR" sz="3600" dirty="0" smtClean="0">
                <a:latin typeface="Montserrat"/>
              </a:rPr>
              <a:t> representa avanço na consolidação da linha de cuidado para pessoas com TEA em Pernambuco. Recomenda-se sua implementação gradual, com apoio institucional, monitoramento contínuo e ajustes conforme escuta dos territórios. O uso da Nota Técnica como instrumento de gestão qualifica o SUS e fortalece a atuação da CASPTEAN na indução de políticas públicas baseadas em evidências.</a:t>
            </a:r>
            <a:endParaRPr lang="pt-BR" sz="3600" b="1"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344404" y="2759238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454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tassia.farias</cp:lastModifiedBy>
  <cp:revision>32</cp:revision>
  <dcterms:created xsi:type="dcterms:W3CDTF">2025-09-30T13:28:19Z</dcterms:created>
  <dcterms:modified xsi:type="dcterms:W3CDTF">2025-11-03T16:08:30Z</dcterms:modified>
</cp:coreProperties>
</file>