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DE"/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02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48E82-E65F-4E3F-852C-99271446CC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97C579-DD1C-486E-B5F5-FB3D494776FD}">
      <dgm:prSet phldrT="[Texto]" phldr="0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AUMENTO NA QUANTIDADE DE ATENDIMENTOS</a:t>
          </a:r>
        </a:p>
      </dgm:t>
    </dgm:pt>
    <dgm:pt modelId="{1073794F-C187-4C88-94E5-D69C002698F7}" type="parTrans" cxnId="{A9E13323-9C45-408E-A730-2769F066C478}">
      <dgm:prSet/>
      <dgm:spPr/>
      <dgm:t>
        <a:bodyPr/>
        <a:lstStyle/>
        <a:p>
          <a:endParaRPr lang="pt-BR"/>
        </a:p>
      </dgm:t>
    </dgm:pt>
    <dgm:pt modelId="{4E7B07D2-D351-4B33-8C45-F9E31B8BB508}" type="sibTrans" cxnId="{A9E13323-9C45-408E-A730-2769F066C478}">
      <dgm:prSet/>
      <dgm:spPr/>
      <dgm:t>
        <a:bodyPr/>
        <a:lstStyle/>
        <a:p>
          <a:endParaRPr lang="pt-BR"/>
        </a:p>
      </dgm:t>
    </dgm:pt>
    <dgm:pt modelId="{59F12D3F-7DD7-4E81-81E5-DEC07FB5304E}">
      <dgm:prSet phldrT="[Texto]" phldr="0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FORTALECIMENTO DE VÍNCULO</a:t>
          </a:r>
        </a:p>
      </dgm:t>
    </dgm:pt>
    <dgm:pt modelId="{0308EF34-A1F0-496E-8E42-C4B68A7BE0FC}" type="parTrans" cxnId="{FF34474E-4494-4A60-B03B-FCEB434EE089}">
      <dgm:prSet/>
      <dgm:spPr/>
      <dgm:t>
        <a:bodyPr/>
        <a:lstStyle/>
        <a:p>
          <a:endParaRPr lang="pt-BR"/>
        </a:p>
      </dgm:t>
    </dgm:pt>
    <dgm:pt modelId="{BA645B02-F943-4DC8-BBD1-6D63FCD1AFE0}" type="sibTrans" cxnId="{FF34474E-4494-4A60-B03B-FCEB434EE089}">
      <dgm:prSet/>
      <dgm:spPr/>
      <dgm:t>
        <a:bodyPr/>
        <a:lstStyle/>
        <a:p>
          <a:endParaRPr lang="pt-BR"/>
        </a:p>
      </dgm:t>
    </dgm:pt>
    <dgm:pt modelId="{2F49BD33-FC1A-4100-9828-140252863AFA}">
      <dgm:prSet phldrT="[Texto]" phldr="0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ELEVAÇÃO NA QUANTIDADE DE PROCEDIMENTOS</a:t>
          </a:r>
        </a:p>
      </dgm:t>
    </dgm:pt>
    <dgm:pt modelId="{C62ED46C-D831-4D7B-BD78-8A17D85380F2}" type="parTrans" cxnId="{D641D639-F551-412F-B1A1-CA9C2A57ED24}">
      <dgm:prSet/>
      <dgm:spPr/>
      <dgm:t>
        <a:bodyPr/>
        <a:lstStyle/>
        <a:p>
          <a:endParaRPr lang="pt-BR"/>
        </a:p>
      </dgm:t>
    </dgm:pt>
    <dgm:pt modelId="{14A0DC4D-1C4D-4401-AF00-357AB86DC30C}" type="sibTrans" cxnId="{D641D639-F551-412F-B1A1-CA9C2A57ED24}">
      <dgm:prSet/>
      <dgm:spPr/>
      <dgm:t>
        <a:bodyPr/>
        <a:lstStyle/>
        <a:p>
          <a:endParaRPr lang="pt-BR"/>
        </a:p>
      </dgm:t>
    </dgm:pt>
    <dgm:pt modelId="{A73A85E7-828C-4EE4-89E2-9C8A1E05C909}">
      <dgm:prSet phldrT="[Texto]" phldr="0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PROMOÇÃO DE EDUCAÇÃO EM SAÚDE</a:t>
          </a:r>
        </a:p>
      </dgm:t>
    </dgm:pt>
    <dgm:pt modelId="{0E50779D-E5AC-4CA5-BC7D-0E194743ACED}" type="parTrans" cxnId="{ED6FE651-20AE-41CD-972E-49EBE9F935F2}">
      <dgm:prSet/>
      <dgm:spPr/>
      <dgm:t>
        <a:bodyPr/>
        <a:lstStyle/>
        <a:p>
          <a:endParaRPr lang="pt-BR"/>
        </a:p>
      </dgm:t>
    </dgm:pt>
    <dgm:pt modelId="{17D1C655-B14A-40F4-BE3A-AD84EC7B02FF}" type="sibTrans" cxnId="{ED6FE651-20AE-41CD-972E-49EBE9F935F2}">
      <dgm:prSet/>
      <dgm:spPr/>
      <dgm:t>
        <a:bodyPr/>
        <a:lstStyle/>
        <a:p>
          <a:endParaRPr lang="pt-BR"/>
        </a:p>
      </dgm:t>
    </dgm:pt>
    <dgm:pt modelId="{F12D32E8-2197-4FB7-A1BC-902EA2F49F81}">
      <dgm:prSet phldrT="[Texto]" phldr="0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MOBILIZAÇÃO E CONTROLE SOCIAL</a:t>
          </a:r>
        </a:p>
      </dgm:t>
    </dgm:pt>
    <dgm:pt modelId="{1278EE2E-0F12-4F81-8EEF-B63C05070DF2}" type="parTrans" cxnId="{6A676CDA-43FD-42D2-92CD-535BECDE229F}">
      <dgm:prSet/>
      <dgm:spPr/>
      <dgm:t>
        <a:bodyPr/>
        <a:lstStyle/>
        <a:p>
          <a:endParaRPr lang="pt-BR"/>
        </a:p>
      </dgm:t>
    </dgm:pt>
    <dgm:pt modelId="{57561328-B455-4B04-BADA-9A09B0162082}" type="sibTrans" cxnId="{6A676CDA-43FD-42D2-92CD-535BECDE229F}">
      <dgm:prSet/>
      <dgm:spPr/>
      <dgm:t>
        <a:bodyPr/>
        <a:lstStyle/>
        <a:p>
          <a:endParaRPr lang="pt-BR"/>
        </a:p>
      </dgm:t>
    </dgm:pt>
    <dgm:pt modelId="{0B6477DD-8C99-4236-A7C9-7E012B43B116}" type="pres">
      <dgm:prSet presAssocID="{D7A48E82-E65F-4E3F-852C-99271446CC16}" presName="diagram" presStyleCnt="0">
        <dgm:presLayoutVars>
          <dgm:dir/>
          <dgm:resizeHandles val="exact"/>
        </dgm:presLayoutVars>
      </dgm:prSet>
      <dgm:spPr/>
    </dgm:pt>
    <dgm:pt modelId="{8F63573F-132C-4C24-A4A6-428708E5F107}" type="pres">
      <dgm:prSet presAssocID="{E497C579-DD1C-486E-B5F5-FB3D494776FD}" presName="node" presStyleLbl="node1" presStyleIdx="0" presStyleCnt="5">
        <dgm:presLayoutVars>
          <dgm:bulletEnabled val="1"/>
        </dgm:presLayoutVars>
      </dgm:prSet>
      <dgm:spPr/>
    </dgm:pt>
    <dgm:pt modelId="{986C4CB7-6214-4154-8E4E-E7A9A62EC1CD}" type="pres">
      <dgm:prSet presAssocID="{4E7B07D2-D351-4B33-8C45-F9E31B8BB508}" presName="sibTrans" presStyleCnt="0"/>
      <dgm:spPr/>
    </dgm:pt>
    <dgm:pt modelId="{CB585811-CEF0-4276-8B65-A08728E37727}" type="pres">
      <dgm:prSet presAssocID="{59F12D3F-7DD7-4E81-81E5-DEC07FB5304E}" presName="node" presStyleLbl="node1" presStyleIdx="1" presStyleCnt="5">
        <dgm:presLayoutVars>
          <dgm:bulletEnabled val="1"/>
        </dgm:presLayoutVars>
      </dgm:prSet>
      <dgm:spPr/>
    </dgm:pt>
    <dgm:pt modelId="{5ACBB880-52E9-4C1C-83AD-B6CE6913C9A0}" type="pres">
      <dgm:prSet presAssocID="{BA645B02-F943-4DC8-BBD1-6D63FCD1AFE0}" presName="sibTrans" presStyleCnt="0"/>
      <dgm:spPr/>
    </dgm:pt>
    <dgm:pt modelId="{4436E28C-BDC6-45D6-B20D-F96D10426F1B}" type="pres">
      <dgm:prSet presAssocID="{2F49BD33-FC1A-4100-9828-140252863AFA}" presName="node" presStyleLbl="node1" presStyleIdx="2" presStyleCnt="5">
        <dgm:presLayoutVars>
          <dgm:bulletEnabled val="1"/>
        </dgm:presLayoutVars>
      </dgm:prSet>
      <dgm:spPr/>
    </dgm:pt>
    <dgm:pt modelId="{3C5424F9-2449-4176-910D-2E0C2367B8C9}" type="pres">
      <dgm:prSet presAssocID="{14A0DC4D-1C4D-4401-AF00-357AB86DC30C}" presName="sibTrans" presStyleCnt="0"/>
      <dgm:spPr/>
    </dgm:pt>
    <dgm:pt modelId="{0FAFC9D5-2938-43AB-B1AA-0B5A6297EB23}" type="pres">
      <dgm:prSet presAssocID="{A73A85E7-828C-4EE4-89E2-9C8A1E05C909}" presName="node" presStyleLbl="node1" presStyleIdx="3" presStyleCnt="5">
        <dgm:presLayoutVars>
          <dgm:bulletEnabled val="1"/>
        </dgm:presLayoutVars>
      </dgm:prSet>
      <dgm:spPr/>
    </dgm:pt>
    <dgm:pt modelId="{CB1D6E87-6728-46B8-919C-34F689C82F8A}" type="pres">
      <dgm:prSet presAssocID="{17D1C655-B14A-40F4-BE3A-AD84EC7B02FF}" presName="sibTrans" presStyleCnt="0"/>
      <dgm:spPr/>
    </dgm:pt>
    <dgm:pt modelId="{E25105D3-EA1A-4D0C-8A8E-38A236074BB6}" type="pres">
      <dgm:prSet presAssocID="{F12D32E8-2197-4FB7-A1BC-902EA2F49F81}" presName="node" presStyleLbl="node1" presStyleIdx="4" presStyleCnt="5">
        <dgm:presLayoutVars>
          <dgm:bulletEnabled val="1"/>
        </dgm:presLayoutVars>
      </dgm:prSet>
      <dgm:spPr/>
    </dgm:pt>
  </dgm:ptLst>
  <dgm:cxnLst>
    <dgm:cxn modelId="{AC57A722-136E-4993-889A-0E977615A894}" type="presOf" srcId="{2F49BD33-FC1A-4100-9828-140252863AFA}" destId="{4436E28C-BDC6-45D6-B20D-F96D10426F1B}" srcOrd="0" destOrd="0" presId="urn:microsoft.com/office/officeart/2005/8/layout/default"/>
    <dgm:cxn modelId="{A9E13323-9C45-408E-A730-2769F066C478}" srcId="{D7A48E82-E65F-4E3F-852C-99271446CC16}" destId="{E497C579-DD1C-486E-B5F5-FB3D494776FD}" srcOrd="0" destOrd="0" parTransId="{1073794F-C187-4C88-94E5-D69C002698F7}" sibTransId="{4E7B07D2-D351-4B33-8C45-F9E31B8BB508}"/>
    <dgm:cxn modelId="{D641D639-F551-412F-B1A1-CA9C2A57ED24}" srcId="{D7A48E82-E65F-4E3F-852C-99271446CC16}" destId="{2F49BD33-FC1A-4100-9828-140252863AFA}" srcOrd="2" destOrd="0" parTransId="{C62ED46C-D831-4D7B-BD78-8A17D85380F2}" sibTransId="{14A0DC4D-1C4D-4401-AF00-357AB86DC30C}"/>
    <dgm:cxn modelId="{1DA2B465-7AD0-4FDA-9AE4-0AC5357BB031}" type="presOf" srcId="{59F12D3F-7DD7-4E81-81E5-DEC07FB5304E}" destId="{CB585811-CEF0-4276-8B65-A08728E37727}" srcOrd="0" destOrd="0" presId="urn:microsoft.com/office/officeart/2005/8/layout/default"/>
    <dgm:cxn modelId="{B0C17048-4C54-4826-BC36-815B825DB977}" type="presOf" srcId="{E497C579-DD1C-486E-B5F5-FB3D494776FD}" destId="{8F63573F-132C-4C24-A4A6-428708E5F107}" srcOrd="0" destOrd="0" presId="urn:microsoft.com/office/officeart/2005/8/layout/default"/>
    <dgm:cxn modelId="{11855F4B-9EC0-4199-856F-58AF6F27CD6E}" type="presOf" srcId="{A73A85E7-828C-4EE4-89E2-9C8A1E05C909}" destId="{0FAFC9D5-2938-43AB-B1AA-0B5A6297EB23}" srcOrd="0" destOrd="0" presId="urn:microsoft.com/office/officeart/2005/8/layout/default"/>
    <dgm:cxn modelId="{FF34474E-4494-4A60-B03B-FCEB434EE089}" srcId="{D7A48E82-E65F-4E3F-852C-99271446CC16}" destId="{59F12D3F-7DD7-4E81-81E5-DEC07FB5304E}" srcOrd="1" destOrd="0" parTransId="{0308EF34-A1F0-496E-8E42-C4B68A7BE0FC}" sibTransId="{BA645B02-F943-4DC8-BBD1-6D63FCD1AFE0}"/>
    <dgm:cxn modelId="{ED6FE651-20AE-41CD-972E-49EBE9F935F2}" srcId="{D7A48E82-E65F-4E3F-852C-99271446CC16}" destId="{A73A85E7-828C-4EE4-89E2-9C8A1E05C909}" srcOrd="3" destOrd="0" parTransId="{0E50779D-E5AC-4CA5-BC7D-0E194743ACED}" sibTransId="{17D1C655-B14A-40F4-BE3A-AD84EC7B02FF}"/>
    <dgm:cxn modelId="{74683E72-FCA3-473B-B9C1-6D8DB9259D6D}" type="presOf" srcId="{D7A48E82-E65F-4E3F-852C-99271446CC16}" destId="{0B6477DD-8C99-4236-A7C9-7E012B43B116}" srcOrd="0" destOrd="0" presId="urn:microsoft.com/office/officeart/2005/8/layout/default"/>
    <dgm:cxn modelId="{6A676CDA-43FD-42D2-92CD-535BECDE229F}" srcId="{D7A48E82-E65F-4E3F-852C-99271446CC16}" destId="{F12D32E8-2197-4FB7-A1BC-902EA2F49F81}" srcOrd="4" destOrd="0" parTransId="{1278EE2E-0F12-4F81-8EEF-B63C05070DF2}" sibTransId="{57561328-B455-4B04-BADA-9A09B0162082}"/>
    <dgm:cxn modelId="{157146E3-AADA-4D46-B0CD-78B8E5191973}" type="presOf" srcId="{F12D32E8-2197-4FB7-A1BC-902EA2F49F81}" destId="{E25105D3-EA1A-4D0C-8A8E-38A236074BB6}" srcOrd="0" destOrd="0" presId="urn:microsoft.com/office/officeart/2005/8/layout/default"/>
    <dgm:cxn modelId="{2448E1DF-6885-4842-8A04-85B24E6B738B}" type="presParOf" srcId="{0B6477DD-8C99-4236-A7C9-7E012B43B116}" destId="{8F63573F-132C-4C24-A4A6-428708E5F107}" srcOrd="0" destOrd="0" presId="urn:microsoft.com/office/officeart/2005/8/layout/default"/>
    <dgm:cxn modelId="{95264677-7EED-4700-8425-5EF8325DA45F}" type="presParOf" srcId="{0B6477DD-8C99-4236-A7C9-7E012B43B116}" destId="{986C4CB7-6214-4154-8E4E-E7A9A62EC1CD}" srcOrd="1" destOrd="0" presId="urn:microsoft.com/office/officeart/2005/8/layout/default"/>
    <dgm:cxn modelId="{EDA530D8-2081-4446-B2D8-CE8DD30CBCE3}" type="presParOf" srcId="{0B6477DD-8C99-4236-A7C9-7E012B43B116}" destId="{CB585811-CEF0-4276-8B65-A08728E37727}" srcOrd="2" destOrd="0" presId="urn:microsoft.com/office/officeart/2005/8/layout/default"/>
    <dgm:cxn modelId="{C7969AFB-53B2-4FA7-AA7D-B375B6335D22}" type="presParOf" srcId="{0B6477DD-8C99-4236-A7C9-7E012B43B116}" destId="{5ACBB880-52E9-4C1C-83AD-B6CE6913C9A0}" srcOrd="3" destOrd="0" presId="urn:microsoft.com/office/officeart/2005/8/layout/default"/>
    <dgm:cxn modelId="{C0C150AC-7D77-4EE4-A559-B50E0E003A8A}" type="presParOf" srcId="{0B6477DD-8C99-4236-A7C9-7E012B43B116}" destId="{4436E28C-BDC6-45D6-B20D-F96D10426F1B}" srcOrd="4" destOrd="0" presId="urn:microsoft.com/office/officeart/2005/8/layout/default"/>
    <dgm:cxn modelId="{22A5551C-BB4F-4D19-9805-2DBDDCB82D8B}" type="presParOf" srcId="{0B6477DD-8C99-4236-A7C9-7E012B43B116}" destId="{3C5424F9-2449-4176-910D-2E0C2367B8C9}" srcOrd="5" destOrd="0" presId="urn:microsoft.com/office/officeart/2005/8/layout/default"/>
    <dgm:cxn modelId="{C24176D1-F5B9-4D8D-ABDF-BF0EB82883BA}" type="presParOf" srcId="{0B6477DD-8C99-4236-A7C9-7E012B43B116}" destId="{0FAFC9D5-2938-43AB-B1AA-0B5A6297EB23}" srcOrd="6" destOrd="0" presId="urn:microsoft.com/office/officeart/2005/8/layout/default"/>
    <dgm:cxn modelId="{EB7ABB89-75EC-42DC-AE8B-C22E17FB8301}" type="presParOf" srcId="{0B6477DD-8C99-4236-A7C9-7E012B43B116}" destId="{CB1D6E87-6728-46B8-919C-34F689C82F8A}" srcOrd="7" destOrd="0" presId="urn:microsoft.com/office/officeart/2005/8/layout/default"/>
    <dgm:cxn modelId="{62D5349F-AB5D-4698-9EE4-59680197CD4D}" type="presParOf" srcId="{0B6477DD-8C99-4236-A7C9-7E012B43B116}" destId="{E25105D3-EA1A-4D0C-8A8E-38A236074BB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3573F-132C-4C24-A4A6-428708E5F107}">
      <dsp:nvSpPr>
        <dsp:cNvPr id="0" name=""/>
        <dsp:cNvSpPr/>
      </dsp:nvSpPr>
      <dsp:spPr>
        <a:xfrm>
          <a:off x="0" y="819215"/>
          <a:ext cx="2996154" cy="179769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AUMENTO NA QUANTIDADE DE ATENDIMENTOS</a:t>
          </a:r>
        </a:p>
      </dsp:txBody>
      <dsp:txXfrm>
        <a:off x="0" y="819215"/>
        <a:ext cx="2996154" cy="1797692"/>
      </dsp:txXfrm>
    </dsp:sp>
    <dsp:sp modelId="{CB585811-CEF0-4276-8B65-A08728E37727}">
      <dsp:nvSpPr>
        <dsp:cNvPr id="0" name=""/>
        <dsp:cNvSpPr/>
      </dsp:nvSpPr>
      <dsp:spPr>
        <a:xfrm>
          <a:off x="3295770" y="819215"/>
          <a:ext cx="2996154" cy="179769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FORTALECIMENTO DE VÍNCULO</a:t>
          </a:r>
        </a:p>
      </dsp:txBody>
      <dsp:txXfrm>
        <a:off x="3295770" y="819215"/>
        <a:ext cx="2996154" cy="1797692"/>
      </dsp:txXfrm>
    </dsp:sp>
    <dsp:sp modelId="{4436E28C-BDC6-45D6-B20D-F96D10426F1B}">
      <dsp:nvSpPr>
        <dsp:cNvPr id="0" name=""/>
        <dsp:cNvSpPr/>
      </dsp:nvSpPr>
      <dsp:spPr>
        <a:xfrm>
          <a:off x="6591540" y="819215"/>
          <a:ext cx="2996154" cy="179769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ELEVAÇÃO NA QUANTIDADE DE PROCEDIMENTOS</a:t>
          </a:r>
        </a:p>
      </dsp:txBody>
      <dsp:txXfrm>
        <a:off x="6591540" y="819215"/>
        <a:ext cx="2996154" cy="1797692"/>
      </dsp:txXfrm>
    </dsp:sp>
    <dsp:sp modelId="{0FAFC9D5-2938-43AB-B1AA-0B5A6297EB23}">
      <dsp:nvSpPr>
        <dsp:cNvPr id="0" name=""/>
        <dsp:cNvSpPr/>
      </dsp:nvSpPr>
      <dsp:spPr>
        <a:xfrm>
          <a:off x="1647885" y="2916523"/>
          <a:ext cx="2996154" cy="179769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PROMOÇÃO DE EDUCAÇÃO EM SAÚDE</a:t>
          </a:r>
        </a:p>
      </dsp:txBody>
      <dsp:txXfrm>
        <a:off x="1647885" y="2916523"/>
        <a:ext cx="2996154" cy="1797692"/>
      </dsp:txXfrm>
    </dsp:sp>
    <dsp:sp modelId="{E25105D3-EA1A-4D0C-8A8E-38A236074BB6}">
      <dsp:nvSpPr>
        <dsp:cNvPr id="0" name=""/>
        <dsp:cNvSpPr/>
      </dsp:nvSpPr>
      <dsp:spPr>
        <a:xfrm>
          <a:off x="4943655" y="2916523"/>
          <a:ext cx="2996154" cy="179769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MOBILIZAÇÃO E CONTROLE SOCIAL</a:t>
          </a:r>
        </a:p>
      </dsp:txBody>
      <dsp:txXfrm>
        <a:off x="4943655" y="2916523"/>
        <a:ext cx="2996154" cy="1797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7" Type="http://schemas.openxmlformats.org/officeDocument/2006/relationships/image" Target="../media/image2.png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1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849641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4" y="9602189"/>
            <a:ext cx="9649072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Promoção de ações itinerantes em saúde como estratégia para ampliar o acesso aos serviços de saúde para áreas de difícil acesso.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211254" y="8664567"/>
            <a:ext cx="9489290" cy="773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0" y="4388356"/>
            <a:ext cx="23402925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Ações Itinerantes: Estratégias de Acesso e Promoção do Cuidado em Saúde</a:t>
            </a:r>
            <a:endParaRPr lang="pt-BR" sz="5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-19050" y="5394416"/>
            <a:ext cx="23402925" cy="646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Thais Monara Bezerra Ramos¹*, Aline Sheilla Cabral Silva Nascimento², Bruna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luiza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da Silva³, Guilherme Augusto Pereira da Silva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4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234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Secretaria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Municipal de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Saúde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Macaparana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-</a:t>
            </a:r>
            <a:r>
              <a:rPr lang="pt-BR" sz="300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PE.</a:t>
            </a: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Autor </a:t>
            </a:r>
            <a:r>
              <a:rPr lang="en-US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correspondente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: apsmacaparana@outlook.com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31674" y="1266623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r>
              <a:rPr lang="pt-BR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DESCRIÇÃO DA EXPERIÊNCIA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2270" y="14068468"/>
            <a:ext cx="9577539" cy="8140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surgiu mediante á necessidade de ampliar o acesso aos serviços de saúde em territórios com barreiras geográficas, sociais ou estruturais que dificultam o atendimento regular nas unidades de saúde. A iniciativa proporciona ações de saúde até as comunidades, fortalecendo a atenção primária, promovendo a equidade no cuidado e reduzindo desigualdades no acesso. As ações são planejadas mediante o diagnóstico situacional, buscando identificar as demandas prioritárias de cada território.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8" name="Freeform 14"/>
          <p:cNvSpPr/>
          <p:nvPr/>
        </p:nvSpPr>
        <p:spPr>
          <a:xfrm>
            <a:off x="929856" y="2185979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858322" y="23176654"/>
            <a:ext cx="9649072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é de suma importância no enfrentamento às desigualdades no acesso aos serviços de saúde, principalmente em territórios vulneráveis e de difícil acesso. A aproximação entre os profissionais e comunidade busca identificar demandas ocultas, fortalecimento de vínculos e ampliação as políticas públicas em saúde. No entanto, também tivemos desafios importantes, como a necessidade de planejamento logístico detalhado, a mobilização prévia local além de recursos humanos e materiais.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793960" y="21924129"/>
            <a:ext cx="984933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348566" y="850167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348254" y="9556633"/>
            <a:ext cx="9649072" cy="2780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Descrever acerca da experiência sobre as ações Itinerantes realizadas, como estratégias de acesso e promoção do Cuidado em Saúde.</a:t>
            </a:r>
            <a:endParaRPr lang="en-US" sz="45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36814" y="8593895"/>
            <a:ext cx="9489290" cy="773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19788" y="1244435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pPr algn="ctr"/>
            <a:r>
              <a:rPr lang="pt-BR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52" name="TextBox 16"/>
          <p:cNvSpPr txBox="1"/>
          <p:nvPr/>
        </p:nvSpPr>
        <p:spPr>
          <a:xfrm>
            <a:off x="12419788" y="13614303"/>
            <a:ext cx="964907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 os principais resultados, podemos incluir:</a:t>
            </a:r>
            <a:endParaRPr dirty="0"/>
          </a:p>
        </p:txBody>
      </p:sp>
      <p:sp>
        <p:nvSpPr>
          <p:cNvPr id="54" name="Freeform 14"/>
          <p:cNvSpPr/>
          <p:nvPr/>
        </p:nvSpPr>
        <p:spPr>
          <a:xfrm>
            <a:off x="12468942" y="3003793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68942" y="31245468"/>
            <a:ext cx="9649072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das ações itinerantes reafirma o nosso compromisso com a universalização, integralidade e equidade no cuidado à saúde, especialmente ao alcançar populações que, por diversos motivos, enfrentam barreiras de acesso aos serviços de saúde. Levar a saúde até os territórios mais distantes ou vulneráveis não apenas amplia a cobertura assistencial, mas também promove um cuidado mais humanizado, acolhedor e resolutivo.</a:t>
            </a:r>
          </a:p>
        </p:txBody>
      </p:sp>
      <p:sp>
        <p:nvSpPr>
          <p:cNvPr id="56" name="TextBox 17"/>
          <p:cNvSpPr txBox="1"/>
          <p:nvPr/>
        </p:nvSpPr>
        <p:spPr>
          <a:xfrm>
            <a:off x="12577925" y="30196059"/>
            <a:ext cx="9470893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CONCLUSÃO E/OU RECOMENDAÇÕES</a:t>
            </a:r>
          </a:p>
        </p:txBody>
      </p:sp>
      <p:sp>
        <p:nvSpPr>
          <p:cNvPr id="58" name="TextBox 59"/>
          <p:cNvSpPr txBox="1"/>
          <p:nvPr/>
        </p:nvSpPr>
        <p:spPr>
          <a:xfrm>
            <a:off x="756246" y="31936590"/>
            <a:ext cx="9263945" cy="5604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402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EMKE, R. A. “Um estudo sobre a itinerância como estratégia de cuidado no território”. </a:t>
            </a:r>
            <a:r>
              <a:rPr lang="pt-BR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Physis</a:t>
            </a:r>
            <a:r>
              <a:rPr lang="pt-B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Revista de Saúde Coletiva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21, n. 2, p. 553-564, 2011. </a:t>
            </a:r>
            <a:endParaRPr lang="pt-BR" sz="3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marL="342900" indent="-342900" algn="just">
              <a:lnSpc>
                <a:spcPts val="402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SANTOS, E. C.; AZEVEDO, F. G. S. As práticas itinerantes de cuidado no contexto da saúde mental no Brasil. </a:t>
            </a:r>
            <a:r>
              <a:rPr lang="pt-B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Revista Psicologia, Diversidade e Saúde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5, n. 1, p. 95-105, 2016. DOI: 10.17267/2317-3394rpds.v5i1.851. </a:t>
            </a:r>
          </a:p>
          <a:p>
            <a:pPr marL="342900" indent="-342900" algn="just">
              <a:lnSpc>
                <a:spcPts val="402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MELO, W. Ações itinerantes do Centro de Testagem e Aconselhamento (CTA): prevenção da infecção pelo vírus HIV em ambiente universitário (2010-2013). </a:t>
            </a:r>
            <a:r>
              <a:rPr lang="pt-B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Revista,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2019.</a:t>
            </a: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19DFE4B-8F5F-E7C0-F17D-541309E55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720149"/>
              </p:ext>
            </p:extLst>
          </p:nvPr>
        </p:nvGraphicFramePr>
        <p:xfrm>
          <a:off x="12409631" y="14931250"/>
          <a:ext cx="9587695" cy="553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reeform 14">
            <a:extLst>
              <a:ext uri="{FF2B5EF4-FFF2-40B4-BE49-F238E27FC236}">
                <a16:creationId xmlns:a16="http://schemas.microsoft.com/office/drawing/2014/main" id="{10034FC3-37A9-B11B-F1B7-78755620B24D}"/>
              </a:ext>
            </a:extLst>
          </p:cNvPr>
          <p:cNvSpPr/>
          <p:nvPr/>
        </p:nvSpPr>
        <p:spPr>
          <a:xfrm>
            <a:off x="756246" y="3070183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pPr algn="ctr"/>
            <a:r>
              <a:rPr lang="pt-BR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03F1990-D08C-E65A-D2EC-33017078EFC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252" r="9732" b="247"/>
          <a:stretch>
            <a:fillRect/>
          </a:stretch>
        </p:blipFill>
        <p:spPr>
          <a:xfrm>
            <a:off x="12377374" y="20260419"/>
            <a:ext cx="9577538" cy="910250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FD2582E-5EDF-01A6-8C64-D7953F6DE87C}"/>
              </a:ext>
            </a:extLst>
          </p:cNvPr>
          <p:cNvSpPr txBox="1"/>
          <p:nvPr/>
        </p:nvSpPr>
        <p:spPr>
          <a:xfrm>
            <a:off x="12577925" y="29362923"/>
            <a:ext cx="949093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FONTE:ACERVO PRÓPRIO,2025.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495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Thaís Monara</cp:lastModifiedBy>
  <cp:revision>22</cp:revision>
  <dcterms:created xsi:type="dcterms:W3CDTF">2025-09-30T13:28:19Z</dcterms:created>
  <dcterms:modified xsi:type="dcterms:W3CDTF">2025-11-05T12:16:57Z</dcterms:modified>
</cp:coreProperties>
</file>