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23402925" cy="40325675"/>
  <p:notesSz cx="6858000" cy="9144000"/>
  <p:defaultTextStyle>
    <a:defPPr>
      <a:defRPr lang="pt-BR"/>
    </a:defPPr>
    <a:lvl1pPr marL="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54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72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27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45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54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720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265" algn="l" defTabSz="3641725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21" d="100"/>
          <a:sy n="21" d="100"/>
        </p:scale>
        <p:origin x="3848" y="192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7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4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545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72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27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45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54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72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26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545" indent="0">
              <a:buNone/>
              <a:defRPr sz="8000" b="1"/>
            </a:lvl2pPr>
            <a:lvl3pPr marL="3641725" indent="0">
              <a:buNone/>
              <a:defRPr sz="7200" b="1"/>
            </a:lvl3pPr>
            <a:lvl4pPr marL="5462270" indent="0">
              <a:buNone/>
              <a:defRPr sz="6400" b="1"/>
            </a:lvl4pPr>
            <a:lvl5pPr marL="7283450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540" indent="0">
              <a:buNone/>
              <a:defRPr sz="6400" b="1"/>
            </a:lvl7pPr>
            <a:lvl8pPr marL="12745720" indent="0">
              <a:buNone/>
              <a:defRPr sz="6400" b="1"/>
            </a:lvl8pPr>
            <a:lvl9pPr marL="14566265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545" indent="0">
              <a:buNone/>
              <a:defRPr sz="11200"/>
            </a:lvl2pPr>
            <a:lvl3pPr marL="3641725" indent="0">
              <a:buNone/>
              <a:defRPr sz="9600"/>
            </a:lvl3pPr>
            <a:lvl4pPr marL="5462270" indent="0">
              <a:buNone/>
              <a:defRPr sz="8000"/>
            </a:lvl4pPr>
            <a:lvl5pPr marL="7283450" indent="0">
              <a:buNone/>
              <a:defRPr sz="8000"/>
            </a:lvl5pPr>
            <a:lvl6pPr marL="9103995" indent="0">
              <a:buNone/>
              <a:defRPr sz="8000"/>
            </a:lvl6pPr>
            <a:lvl7pPr marL="10924540" indent="0">
              <a:buNone/>
              <a:defRPr sz="8000"/>
            </a:lvl7pPr>
            <a:lvl8pPr marL="12745720" indent="0">
              <a:buNone/>
              <a:defRPr sz="8000"/>
            </a:lvl8pPr>
            <a:lvl9pPr marL="14566265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545" indent="0">
              <a:buNone/>
              <a:defRPr sz="4800"/>
            </a:lvl2pPr>
            <a:lvl3pPr marL="3641725" indent="0">
              <a:buNone/>
              <a:defRPr sz="4000"/>
            </a:lvl3pPr>
            <a:lvl4pPr marL="5462270" indent="0">
              <a:buNone/>
              <a:defRPr sz="3600"/>
            </a:lvl4pPr>
            <a:lvl5pPr marL="7283450" indent="0">
              <a:buNone/>
              <a:defRPr sz="3600"/>
            </a:lvl5pPr>
            <a:lvl6pPr marL="9103995" indent="0">
              <a:buNone/>
              <a:defRPr sz="3600"/>
            </a:lvl6pPr>
            <a:lvl7pPr marL="10924540" indent="0">
              <a:buNone/>
              <a:defRPr sz="3600"/>
            </a:lvl7pPr>
            <a:lvl8pPr marL="12745720" indent="0">
              <a:buNone/>
              <a:defRPr sz="3600"/>
            </a:lvl8pPr>
            <a:lvl9pPr marL="14566265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  <a:endParaRPr lang="pt-BR"/>
          </a:p>
          <a:p>
            <a:pPr lvl="1"/>
            <a:r>
              <a:rPr lang="pt-BR"/>
              <a:t>Segundo nível</a:t>
            </a:r>
            <a:endParaRPr lang="pt-BR"/>
          </a:p>
          <a:p>
            <a:pPr lvl="2"/>
            <a:r>
              <a:rPr lang="pt-BR"/>
              <a:t>Terceiro nível</a:t>
            </a:r>
            <a:endParaRPr lang="pt-BR"/>
          </a:p>
          <a:p>
            <a:pPr lvl="3"/>
            <a:r>
              <a:rPr lang="pt-BR"/>
              <a:t>Quarto nível</a:t>
            </a:r>
            <a:endParaRPr lang="pt-BR"/>
          </a:p>
          <a:p>
            <a:pPr lvl="4"/>
            <a:r>
              <a:rPr lang="pt-BR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2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725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885" indent="-1365885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9100" indent="-113792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231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86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40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58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3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6310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855" indent="-910590" algn="l" defTabSz="3641725" rtl="0" eaLnBrk="1" latinLnBrk="0" hangingPunct="1">
        <a:spcBef>
          <a:spcPct val="20000"/>
        </a:spcBef>
        <a:buFont typeface="Arial" panose="020B0604020202020204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54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72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27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45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54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720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265" algn="l" defTabSz="3641725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617855" y="11233785"/>
            <a:ext cx="10139045" cy="42011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indent="0" algn="just">
              <a:lnSpc>
                <a:spcPts val="5485"/>
              </a:lnSpc>
              <a:buFont typeface="Arial" panose="020B0604020202020204" pitchFamily="34" charset="0"/>
              <a:buNone/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5485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Relatar a experiência profissional do Serviço Social em unidade de emergência, destacando os desafios e potencialidades na articulação com a rede de assistência para a proteção social dos usuários.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indent="0" algn="just">
              <a:lnSpc>
                <a:spcPts val="5485"/>
              </a:lnSpc>
              <a:buNone/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5"/>
              </a:lnSpc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6" name="TextBox 17"/>
          <p:cNvSpPr txBox="1"/>
          <p:nvPr/>
        </p:nvSpPr>
        <p:spPr>
          <a:xfrm>
            <a:off x="972820" y="9937750"/>
            <a:ext cx="9809480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0" name="TextBox 55"/>
          <p:cNvSpPr txBox="1"/>
          <p:nvPr/>
        </p:nvSpPr>
        <p:spPr>
          <a:xfrm>
            <a:off x="393700" y="4321175"/>
            <a:ext cx="22841585" cy="24390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9510"/>
              </a:lnSpc>
            </a:pPr>
            <a:r>
              <a:rPr 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Desafios do Serviço Social na </a:t>
            </a:r>
            <a:r>
              <a:rPr lang="pt-BR" alt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</a:t>
            </a:r>
            <a:r>
              <a:rPr 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rticulação com a </a:t>
            </a:r>
            <a:r>
              <a:rPr lang="pt-BR" alt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</a:t>
            </a:r>
            <a:r>
              <a:rPr 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ede de </a:t>
            </a:r>
            <a:r>
              <a:rPr lang="pt-BR" alt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</a:t>
            </a:r>
            <a:r>
              <a:rPr 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ssistência no atendimento a</a:t>
            </a:r>
            <a:r>
              <a:rPr lang="pt-BR" alt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os</a:t>
            </a:r>
            <a:r>
              <a:rPr lang="en-US" sz="4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 usuários em situação de vulnerabilidade</a:t>
            </a:r>
            <a:endParaRPr lang="en-US" sz="4400" b="1" dirty="0">
              <a:solidFill>
                <a:srgbClr val="0089CD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4498340" y="6841490"/>
            <a:ext cx="14396720" cy="70294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5"/>
              </a:lnSpc>
              <a:spcBef>
                <a:spcPct val="0"/>
              </a:spcBef>
            </a:pPr>
            <a:r>
              <a:rPr lang="en-US" sz="392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pt-BR" altLang="en-US" sz="392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Jamille Ferreira da Silva França</a:t>
            </a:r>
            <a:endParaRPr lang="pt-BR" altLang="en-US" sz="392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864196" y="7616359"/>
            <a:ext cx="21674408" cy="19697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Secretaria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Universidade Federal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(UFPE), Recife,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Secretaria Municipal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(SESAU),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Camaragibe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pt-BR" alt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jamillesilva019@gmail.com</a:t>
            </a:r>
            <a:endParaRPr lang="pt-BR" alt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116033" y="1497835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294640" y="16418560"/>
            <a:ext cx="11664315" cy="844105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pt-BR" alt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 experiência foi desenvolvida no Serviço Social de uma unidade de emergência vinculada à Secretaria Estadual de Saúde de Pernambuco. O atendimento teve início após a identificação de uma usuária em situação de vulnerabilidade, demandando intervenção imediata e articulação com a rede socioassistencial.</a:t>
            </a:r>
            <a:endParaRPr lang="pt-BR" alt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5485"/>
              </a:lnSpc>
            </a:pPr>
            <a:r>
              <a:rPr lang="pt-BR" alt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Durante o acompanhamento, verificou-se a dificuldade em estabelecer contato com os equipamentos responsáveis pelo atendimento no território, especialmente aqueles localizados em municípios do interior e agreste, o que retardou a continuidade do cuidado. Além disso, não houve retorno das instituições sobre o acompanhamento da usuária encaminhada, dificultando o monitoramento dos desfechos sociais.</a:t>
            </a:r>
            <a:endParaRPr lang="pt-BR" alt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5485"/>
              </a:lnSpc>
            </a:pPr>
            <a:r>
              <a:rPr lang="pt-BR" alt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Essa vivência reforçou a importância da comunicação intersetorial e da efetividade dos fluxos de referência e contrarreferência para a garantia do direito à proteção social.</a:t>
            </a:r>
            <a:endParaRPr lang="pt-BR" alt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72820" y="15093315"/>
            <a:ext cx="9855200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8" name="Freeform 14"/>
          <p:cNvSpPr/>
          <p:nvPr/>
        </p:nvSpPr>
        <p:spPr>
          <a:xfrm>
            <a:off x="540470" y="2491538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316230" y="26427430"/>
            <a:ext cx="10466070" cy="5627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A experiência evidenciou que a articulação entre saúde e assistência social ainda enfrenta barreiras estruturais que comprometem a integralidade do atendimento. A ausência de retorno dos encaminhamentos fragiliza a resolutividade das ações e sobrecarrega o Serviço Social na emergência.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ts val="5485"/>
              </a:lnSpc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Como aprendizado, destaca-se a necessidade de fortalecer o diálogo entre os equipamentos da rede, criar canais institucionais de comunicação e estimular práticas colaborativas que garantam continuidade do cuidado e proteção integral aos usuários</a:t>
            </a:r>
            <a:r>
              <a:rPr sz="1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7"/>
          <p:cNvSpPr txBox="1"/>
          <p:nvPr/>
        </p:nvSpPr>
        <p:spPr>
          <a:xfrm>
            <a:off x="567690" y="25131395"/>
            <a:ext cx="9776460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705715" y="11089640"/>
            <a:ext cx="9449435" cy="5627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14350" indent="-514350" algn="just">
              <a:lnSpc>
                <a:spcPts val="5485"/>
              </a:lnSpc>
              <a:buFont typeface="Arial" panose="020B0604020202020204" pitchFamily="34" charset="0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Relatar a experiência profissional na articulação com a rede de assistência.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marL="514350" indent="-514350" algn="just">
              <a:lnSpc>
                <a:spcPts val="5485"/>
              </a:lnSpc>
              <a:buFont typeface="Arial" panose="020B0604020202020204" pitchFamily="34" charset="0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E</a:t>
            </a:r>
            <a:r>
              <a:rPr lang="pt-BR" alt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videnciar as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 fragilidades no fluxo de comunicação e acompanhamento dos casos encaminhados.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marL="514350" indent="-514350" algn="just">
              <a:lnSpc>
                <a:spcPts val="5485"/>
              </a:lnSpc>
              <a:buFont typeface="Arial" panose="020B0604020202020204" pitchFamily="34" charset="0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Reforçar a importância do retorno institucional para monitoramento dos desfechos sociais.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marL="514350" indent="-514350" algn="just">
              <a:lnSpc>
                <a:spcPts val="5485"/>
              </a:lnSpc>
              <a:buFont typeface="Arial" panose="020B0604020202020204" pitchFamily="34" charset="0"/>
              <a:buAutoNum type="arabicPeriod"/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indent="0" algn="just">
              <a:lnSpc>
                <a:spcPts val="5485"/>
              </a:lnSpc>
              <a:buFont typeface="Arial" panose="020B0604020202020204" pitchFamily="34" charset="0"/>
              <a:buNone/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  <a:endParaRPr lang="en-US" sz="4000" dirty="0">
              <a:solidFill>
                <a:srgbClr val="FFFFFF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51" name="Freeform 14"/>
          <p:cNvSpPr/>
          <p:nvPr/>
        </p:nvSpPr>
        <p:spPr>
          <a:xfrm>
            <a:off x="13069604" y="15770439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741275" y="17210405"/>
            <a:ext cx="10233660" cy="49041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indent="0" algn="just">
              <a:lnSpc>
                <a:spcPts val="5485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Encaminhamentos realizados a rede sócio assistencial para proteção;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indent="0" algn="just">
              <a:lnSpc>
                <a:spcPts val="5485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Fortalecimento do acolhimento e orientação aos usuários e familiares</a:t>
            </a:r>
            <a:r>
              <a:rPr lang="pt-BR" alt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;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indent="0" algn="just">
              <a:lnSpc>
                <a:spcPts val="5485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Identificação de situações que exigiram acionamento imediato da rede de assistência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marL="514350" indent="-514350" algn="just">
              <a:lnSpc>
                <a:spcPts val="5485"/>
              </a:lnSpc>
              <a:buAutoNum type="arabicPeriod"/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marL="514350" indent="-514350" algn="just">
              <a:lnSpc>
                <a:spcPts val="5485"/>
              </a:lnSpc>
              <a:buAutoNum type="arabicPeriod"/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ctr">
              <a:lnSpc>
                <a:spcPts val="5335"/>
              </a:lnSpc>
            </a:pPr>
            <a:endParaRPr lang="en-US" sz="28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53" name="TextBox 17"/>
          <p:cNvSpPr txBox="1"/>
          <p:nvPr/>
        </p:nvSpPr>
        <p:spPr>
          <a:xfrm>
            <a:off x="12853704" y="15770058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Freeform 14"/>
          <p:cNvSpPr/>
          <p:nvPr/>
        </p:nvSpPr>
        <p:spPr>
          <a:xfrm>
            <a:off x="12853670" y="22826980"/>
            <a:ext cx="9564370" cy="1050925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178030" y="24337010"/>
            <a:ext cx="10914380" cy="77177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5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A experiência reafirma a relevância do Serviço Social na emergência hospitalar como elo essencial entre o cuidado em saúde e a proteção social. A ausência de retorno dos encaminhamentos e a dificuldade de comunicação com os equipamentos da rede, sobretudo em municípios do interior e agreste, revelam a necessidade de aprimorar os fluxos de referência e contrarreferência.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5485"/>
              </a:lnSpc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Recomenda-se o fortalecimento da articulação intersetorial por meio de canais institucionais de comunicação, capacitação das equipes e criação de protocolos integrados entre saúde e assistência social. Tais medidas contribuem para a integralidade do cuidado e a efetividade das ações de proteção aos usuários em situação de vulnerabilidade.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ctr">
              <a:lnSpc>
                <a:spcPts val="5335"/>
              </a:lnSpc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  <p:sp>
        <p:nvSpPr>
          <p:cNvPr id="56" name="TextBox 17"/>
          <p:cNvSpPr txBox="1"/>
          <p:nvPr/>
        </p:nvSpPr>
        <p:spPr>
          <a:xfrm>
            <a:off x="12853451" y="22941663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 lang="en-US" sz="4000"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7" name="TextBox 58"/>
          <p:cNvSpPr txBox="1"/>
          <p:nvPr/>
        </p:nvSpPr>
        <p:spPr>
          <a:xfrm>
            <a:off x="3924300" y="32332295"/>
            <a:ext cx="14827885" cy="82042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0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0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393700" y="33196530"/>
            <a:ext cx="10638155" cy="41294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BRASIL. Ministério da Saúde. Política Nacional de Humanização (PNH): HumanizaSUS. Brasília: Ministério da Saúde, 2013.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BRASIL. Ministério da Saúde. Política Nacional de Saúde Mental. Brasília: Ministério da Saúde, 2022.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1629390" y="33412430"/>
            <a:ext cx="10832465" cy="46456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BRASIL. Ministério do Desenvolvimento Social. Política Nacional de Assistência Social (PNAS). Brasília: MDS, 2004.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CFESS – Conselho Federal de Serviço Social. Parâmetros para a Atuação de Assistentes Sociais na Política de Saúde. Brasília: CFESS, 2010.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Open Sans"/>
                <a:cs typeface="Arial" panose="020B0604020202020204" pitchFamily="34" charset="0"/>
                <a:sym typeface="Open Sans"/>
              </a:rPr>
              <a:t>IAMAMOTO, M. V. O Serviço Social na Contemporaneidade: trabalho e formação profissional. 25. ed. São Paulo: Cortez, 2022.</a:t>
            </a: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  <a:p>
            <a:pPr algn="just">
              <a:lnSpc>
                <a:spcPts val="4025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Arial" panose="020B0604020202020204" pitchFamily="34" charset="0"/>
              <a:ea typeface="Open Sans"/>
              <a:cs typeface="Arial" panose="020B0604020202020204" pitchFamily="34" charset="0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3927</Words>
  <Application>WPS Presentation</Application>
  <PresentationFormat>Personalizar</PresentationFormat>
  <Paragraphs>62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6" baseType="lpstr">
      <vt:lpstr>Arial</vt:lpstr>
      <vt:lpstr>SimSun</vt:lpstr>
      <vt:lpstr>Wingdings</vt:lpstr>
      <vt:lpstr>Montserrat</vt:lpstr>
      <vt:lpstr>Open Sans</vt:lpstr>
      <vt:lpstr>Liberation Mono</vt:lpstr>
      <vt:lpstr>League Spartan</vt:lpstr>
      <vt:lpstr>Calibri</vt:lpstr>
      <vt:lpstr>Microsoft YaHei</vt:lpstr>
      <vt:lpstr>Arial Unicode MS</vt:lpstr>
      <vt:lpstr>MS UI Gothic</vt:lpstr>
      <vt:lpstr>SimSun-ExtB</vt:lpstr>
      <vt:lpstr>MS PGothic</vt:lpstr>
      <vt:lpstr>MingLiU-ExtB</vt:lpstr>
      <vt:lpstr>Tema do Office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jamille.franca</cp:lastModifiedBy>
  <cp:revision>15</cp:revision>
  <dcterms:created xsi:type="dcterms:W3CDTF">2025-09-30T13:28:00Z</dcterms:created>
  <dcterms:modified xsi:type="dcterms:W3CDTF">2025-11-04T14:06:49Z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1046-11.2.0.10101</vt:lpwstr>
  </property>
</Properties>
</file>