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0325675" cx="23402925"/>
  <p:notesSz cx="6858000" cy="9144000"/>
  <p:embeddedFontLst>
    <p:embeddedFont>
      <p:font typeface="Montserrat"/>
      <p:regular r:id="rId7"/>
      <p:bold r:id="rId8"/>
      <p:italic r:id="rId9"/>
      <p:boldItalic r:id="rId10"/>
    </p:embeddedFont>
    <p:embeddedFont>
      <p:font typeface="Montserrat Light"/>
      <p:regular r:id="rId11"/>
      <p:bold r:id="rId12"/>
      <p:italic r:id="rId13"/>
      <p:boldItalic r:id="rId14"/>
    </p:embeddedFont>
    <p:embeddedFont>
      <p:font typeface="Open San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  <p:ext uri="GoogleSlidesCustomDataVersion2">
      <go:slidesCustomData xmlns:go="http://customooxmlschemas.google.com/" r:id="rId19" roundtripDataSignature="AMtx7mgzTaDkVO6YKk3V6H84WDbc3DUo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701" orient="horz"/>
        <p:guide pos="737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Light-regular.fntdata"/><Relationship Id="rId10" Type="http://schemas.openxmlformats.org/officeDocument/2006/relationships/font" Target="fonts/Montserrat-boldItalic.fntdata"/><Relationship Id="rId13" Type="http://schemas.openxmlformats.org/officeDocument/2006/relationships/font" Target="fonts/MontserratLight-italic.fntdata"/><Relationship Id="rId12" Type="http://schemas.openxmlformats.org/officeDocument/2006/relationships/font" Target="fonts/MontserratLigh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Montserrat-italic.fntdata"/><Relationship Id="rId15" Type="http://schemas.openxmlformats.org/officeDocument/2006/relationships/font" Target="fonts/OpenSans-regular.fntdata"/><Relationship Id="rId14" Type="http://schemas.openxmlformats.org/officeDocument/2006/relationships/font" Target="fonts/MontserratLight-boldItalic.fntdata"/><Relationship Id="rId17" Type="http://schemas.openxmlformats.org/officeDocument/2006/relationships/font" Target="fonts/OpenSans-italic.fntdata"/><Relationship Id="rId16" Type="http://schemas.openxmlformats.org/officeDocument/2006/relationships/font" Target="fonts/OpenSans-bold.fntdata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font" Target="fonts/OpenSans-boldItalic.fntdata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755220" y="12527099"/>
            <a:ext cx="19892486" cy="8643883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3510439" y="22851216"/>
            <a:ext cx="16382048" cy="10305450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ctr">
              <a:spcBef>
                <a:spcPts val="2540"/>
              </a:spcBef>
              <a:spcAft>
                <a:spcPts val="0"/>
              </a:spcAft>
              <a:buClr>
                <a:srgbClr val="888888"/>
              </a:buClr>
              <a:buSzPts val="127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" type="body"/>
          </p:nvPr>
        </p:nvSpPr>
        <p:spPr>
          <a:xfrm rot="5400000">
            <a:off x="-1605079" y="12184552"/>
            <a:ext cx="26613082" cy="2106263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 rot="5400000">
            <a:off x="2396195" y="16185826"/>
            <a:ext cx="34407509" cy="5265658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 rot="5400000">
            <a:off x="-8330146" y="11115192"/>
            <a:ext cx="34407509" cy="1540692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1848670" y="25912983"/>
            <a:ext cx="19892486" cy="8009127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00"/>
              <a:buFont typeface="Calibri"/>
              <a:buNone/>
              <a:defRPr b="1" sz="159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1848670" y="17091745"/>
            <a:ext cx="19892486" cy="8821238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170146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11896487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4" name="Google Shape;34;p6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1170146" y="9026606"/>
            <a:ext cx="10340356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1170146" y="12788467"/>
            <a:ext cx="10340356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11888362" y="9026606"/>
            <a:ext cx="10344418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2" name="Google Shape;42;p7"/>
          <p:cNvSpPr txBox="1"/>
          <p:nvPr>
            <p:ph idx="4" type="body"/>
          </p:nvPr>
        </p:nvSpPr>
        <p:spPr>
          <a:xfrm>
            <a:off x="11888362" y="12788467"/>
            <a:ext cx="10344418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3" name="Google Shape;43;p7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1170148" y="1605559"/>
            <a:ext cx="7699401" cy="683296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9149894" y="1605562"/>
            <a:ext cx="13082885" cy="3441684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Char char="•"/>
              <a:defRPr sz="12700"/>
            </a:lvl1pPr>
            <a:lvl2pPr indent="-939800" lvl="1" marL="9144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indent="-838200" lvl="2" marL="1371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indent="-736600" lvl="3" marL="1828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indent="-736600" lvl="4" marL="22860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indent="-736600" lvl="5" marL="27432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indent="-736600" lvl="6" marL="3200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indent="-736600" lvl="7" marL="3657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indent="-736600" lvl="8" marL="4114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/>
        </p:txBody>
      </p:sp>
      <p:sp>
        <p:nvSpPr>
          <p:cNvPr id="58" name="Google Shape;58;p10"/>
          <p:cNvSpPr txBox="1"/>
          <p:nvPr>
            <p:ph idx="2" type="body"/>
          </p:nvPr>
        </p:nvSpPr>
        <p:spPr>
          <a:xfrm>
            <a:off x="1170148" y="8438524"/>
            <a:ext cx="7699401" cy="27583885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59" name="Google Shape;59;p10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/>
          <p:nvPr>
            <p:ph type="title"/>
          </p:nvPr>
        </p:nvSpPr>
        <p:spPr>
          <a:xfrm>
            <a:off x="4587137" y="28227972"/>
            <a:ext cx="14041755" cy="333247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/>
          <p:nvPr>
            <p:ph idx="2" type="pic"/>
          </p:nvPr>
        </p:nvSpPr>
        <p:spPr>
          <a:xfrm>
            <a:off x="4587137" y="3603174"/>
            <a:ext cx="14041755" cy="2419540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4587137" y="31560444"/>
            <a:ext cx="14041755" cy="473266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1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 b="0" i="0" sz="1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marR="0" rtl="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Font typeface="Arial"/>
              <a:buChar char="•"/>
              <a:defRPr b="0" i="0" sz="1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39800" lvl="1" marL="914400" marR="0" rtl="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b="0" i="0" sz="1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38200" lvl="2" marL="1371600" marR="0" rtl="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b="0" i="0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36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36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36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36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36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36600" lvl="8" marL="4114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descr="C:\Users\rao656402\Desktop\banner.png" id="11" name="Google Shape;11;p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41" y="4763"/>
            <a:ext cx="23399643" cy="403161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oi.org/10.36660/abc.20240113" TargetMode="External"/><Relationship Id="rId4" Type="http://schemas.openxmlformats.org/officeDocument/2006/relationships/hyperlink" Target="https://doi.org/10.36660/abc.20250624" TargetMode="External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1060044" y="13063263"/>
            <a:ext cx="9577538" cy="105072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060045" y="14287400"/>
            <a:ext cx="9649072" cy="359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hipertensão arterial segue como a maior causa de mortalidade cardiovascular no Brasil. O manejo na APS ainda enfrenta desafios como inércia terapêutica, desconhecimento de metas pressóricas e ausência de padronização.</a:t>
            </a:r>
            <a:endParaRPr sz="2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060044" y="13135272"/>
            <a:ext cx="9489290" cy="7423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INTRODUÇÃO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-91063" y="4388356"/>
            <a:ext cx="23493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CARAVANA DE HIPERTENSÃO 2025: EDUCAÇÃO EM MOVIMENTO PARA MUDAR REALIDADES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Qualificação</a:t>
            </a:r>
            <a:r>
              <a:rPr b="1" lang="pt-BR" sz="3600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 em Hipertensão Arterial Sistêmica nas 12 GERES de Pernambuco</a:t>
            </a:r>
            <a:endParaRPr b="1" sz="3600">
              <a:solidFill>
                <a:srgbClr val="0089C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-45532" y="5617221"/>
            <a:ext cx="23493988" cy="65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91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pt-BR" sz="2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Audes Feitosa¹*, Rodrigo Bezerra1,², Diana Sarmento Cabral³, Rafaela Niels</a:t>
            </a:r>
            <a:r>
              <a:rPr b="1" baseline="30000" lang="pt-BR" sz="2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r>
              <a:rPr b="1" lang="pt-BR" sz="2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Ligia Lima</a:t>
            </a:r>
            <a:r>
              <a:rPr b="1" baseline="30000" lang="pt-BR" sz="2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-91063" y="6485104"/>
            <a:ext cx="2349398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¹Universidade de Pernambuco, PROCAPE/UPE, Recife, Pernambuco. ²Secretaria Estadual de Saúde de Pernambuco (SES/PE), Recife, Pernambuco.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*Autor correspondente: feitosa@audes.com.br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1075811" y="16814783"/>
            <a:ext cx="9577538" cy="105072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075812" y="17957791"/>
            <a:ext cx="9649072" cy="63222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Caravana de Qualificação em Hipertensão percorreu nove GERES de Pernambuco entre 31/03 e 04/04/2025, promovendo oficinas presenciais ministradas pelo Prof. Dr. Audes Feitosa. A ação qualificou 776 profissionais da atenção primária e especializada, abordando diagnóstico, tratamento e adesão terapêutica, com apoio contínuo via Telessaúde, fortalecendo a rede de cuidado e prevenindo complicações como a Doença Renal Crônica.</a:t>
            </a:r>
            <a:endParaRPr sz="2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075811" y="16886221"/>
            <a:ext cx="9849330" cy="820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  <a:endParaRPr/>
          </a:p>
        </p:txBody>
      </p:sp>
      <p:sp>
        <p:nvSpPr>
          <p:cNvPr id="94" name="Google Shape;94;p1"/>
          <p:cNvSpPr/>
          <p:nvPr/>
        </p:nvSpPr>
        <p:spPr>
          <a:xfrm>
            <a:off x="972270" y="26672776"/>
            <a:ext cx="9577538" cy="105072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972271" y="27824904"/>
            <a:ext cx="9649072" cy="70275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 principal aprendizado foi a importância da educação permanente e do trabalho integrado entre os níveis de atenção para o manejo efetivo da hipertensão. A experiência evidenciou que a qualificação prática, aliada à mentoria contínua, fortalece a resolutividade na Atenção Primária. Criticamente, observou-se a necessidade de ampliar o alcance às GERES com baixa adesão e de manter o acompanhamento para garantir a consolidação dos resultados obtidos</a:t>
            </a:r>
            <a:endParaRPr sz="2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972270" y="26744785"/>
            <a:ext cx="9849330" cy="760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/>
          </a:p>
        </p:txBody>
      </p:sp>
      <p:sp>
        <p:nvSpPr>
          <p:cNvPr id="97" name="Google Shape;97;p1"/>
          <p:cNvSpPr/>
          <p:nvPr/>
        </p:nvSpPr>
        <p:spPr>
          <a:xfrm>
            <a:off x="12493550" y="13088902"/>
            <a:ext cx="9577538" cy="105072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12493551" y="14313039"/>
            <a:ext cx="9649072" cy="1443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2493550" y="13160911"/>
            <a:ext cx="9489290" cy="7423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/>
          </a:p>
        </p:txBody>
      </p:sp>
      <p:sp>
        <p:nvSpPr>
          <p:cNvPr id="100" name="Google Shape;100;p1"/>
          <p:cNvSpPr/>
          <p:nvPr/>
        </p:nvSpPr>
        <p:spPr>
          <a:xfrm>
            <a:off x="12477784" y="20002822"/>
            <a:ext cx="9577538" cy="1071570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12477784" y="20074260"/>
            <a:ext cx="9849330" cy="760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/>
          </a:p>
        </p:txBody>
      </p:sp>
      <p:sp>
        <p:nvSpPr>
          <p:cNvPr id="102" name="Google Shape;102;p1"/>
          <p:cNvSpPr/>
          <p:nvPr/>
        </p:nvSpPr>
        <p:spPr>
          <a:xfrm>
            <a:off x="12405776" y="26698415"/>
            <a:ext cx="9577538" cy="105072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12405777" y="27850543"/>
            <a:ext cx="9649072" cy="63222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Caravana de Qualificação em Hipertensão demonstrou alta efetividade na capacitação dos profissionais e na integração das redes de cuidado. Conclui-se que a educação continuada é essencial para melhorar o diagnóstico e o manejo clínico da hipertensão. Recomenda-se ampliar as próximas etapas às GERES com menor adesão e manter o suporte técnico via Telessaúde para garantir sustentabilidade e impacto duradouro</a:t>
            </a:r>
            <a:endParaRPr sz="2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12405776" y="26770424"/>
            <a:ext cx="9849330" cy="820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/>
          </a:p>
        </p:txBody>
      </p:sp>
      <p:sp>
        <p:nvSpPr>
          <p:cNvPr id="105" name="Google Shape;105;p1"/>
          <p:cNvSpPr txBox="1"/>
          <p:nvPr/>
        </p:nvSpPr>
        <p:spPr>
          <a:xfrm>
            <a:off x="4284638" y="34964498"/>
            <a:ext cx="14830893" cy="778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72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b="1" sz="4572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1116286" y="36169282"/>
            <a:ext cx="9433048" cy="14914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FEITOSA, A. D. M.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al.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Diretrizes Brasileiras de Medidas da Pressão Arterial Dentro e Fora do Consultório – 2023.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Arquivos Brasileiros de Cardiologia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v. 121, n. 4, e20240113, 2024. DOI: </a:t>
            </a:r>
            <a:r>
              <a:rPr lang="pt-B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https://doi.org/10.36660/abc.20240113</a:t>
            </a:r>
            <a:endParaRPr sz="2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12277526" y="36123220"/>
            <a:ext cx="9721080" cy="14907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BRANDÃO, A. A.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al.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Diretriz Brasileira de Hipertensão Arterial – 2025.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Arquivos Brasileiros de Cardiologia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v. 122, n. 9, e20250624, out. 2025. DOI: </a:t>
            </a:r>
            <a:r>
              <a:rPr lang="pt-B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https://doi.org/10.36660/abc.20250624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8" name="Google Shape;10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4813" y="7417421"/>
            <a:ext cx="9648000" cy="542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"/>
          <p:cNvSpPr/>
          <p:nvPr/>
        </p:nvSpPr>
        <p:spPr>
          <a:xfrm>
            <a:off x="12477784" y="14366912"/>
            <a:ext cx="9648000" cy="35394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📊 Atualizar as metas com base nas Diretrizes Brasileiras de 2020 e 2025.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🩺 Disseminar boas práticas para o controle da hipertensão.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🧠 Promover aprendizado ativo por meio de discussão de casos clínicos.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❤️ Envolver os profissionais em uma experiência sensível e prática.</a:t>
            </a:r>
            <a:endParaRPr/>
          </a:p>
        </p:txBody>
      </p:sp>
      <p:sp>
        <p:nvSpPr>
          <p:cNvPr id="110" name="Google Shape;110;p1"/>
          <p:cNvSpPr txBox="1"/>
          <p:nvPr/>
        </p:nvSpPr>
        <p:spPr>
          <a:xfrm>
            <a:off x="12494622" y="8329806"/>
            <a:ext cx="9648000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 que torna a Caravana diferente?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Presença física de especialistas nas 12 regiões de saúde.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Utilização de filmes, simulação clínica, debate interativo e infográficos.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Aulas em cineteatros, auditórios escolares e unidades de saúde.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Adaptação da linguagem científica à realidade do SUS.</a:t>
            </a:r>
            <a:endParaRPr/>
          </a:p>
        </p:txBody>
      </p:sp>
      <p:sp>
        <p:nvSpPr>
          <p:cNvPr id="111" name="Google Shape;111;p1"/>
          <p:cNvSpPr/>
          <p:nvPr/>
        </p:nvSpPr>
        <p:spPr>
          <a:xfrm>
            <a:off x="12529853" y="7345413"/>
            <a:ext cx="9577538" cy="105072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12573977" y="7499614"/>
            <a:ext cx="9489290" cy="7423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METODOLOGIA INOVADORA</a:t>
            </a:r>
            <a:endParaRPr/>
          </a:p>
        </p:txBody>
      </p:sp>
      <p:sp>
        <p:nvSpPr>
          <p:cNvPr id="113" name="Google Shape;113;p1"/>
          <p:cNvSpPr/>
          <p:nvPr/>
        </p:nvSpPr>
        <p:spPr>
          <a:xfrm>
            <a:off x="12390670" y="21415063"/>
            <a:ext cx="96480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📍 12 GERES de Pernambuco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👥 776 profissionais capacitados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🏥 </a:t>
            </a: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84,5% atuantes na Atenção Primária</a:t>
            </a:r>
            <a:endParaRPr b="0" i="0" sz="2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🎓 42 horas de aulas ministradas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❤️ </a:t>
            </a:r>
            <a:r>
              <a:rPr lang="pt-B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578 avaliações positivas quanto à clareza dos objetivos</a:t>
            </a:r>
            <a:endParaRPr b="0" i="0" sz="2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2025-09-30T13:28:19Z</dcterms:created>
  <dc:creator>rao656402</dc:creator>
</cp:coreProperties>
</file>