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7"/>
  </p:notesMasterIdLst>
  <p:sldIdLst>
    <p:sldId id="256" r:id="rId6"/>
  </p:sldIdLst>
  <p:sldSz cx="23393400" cy="40309800"/>
  <p:notesSz cx="6858000" cy="9144000"/>
  <p:embeddedFontLst>
    <p:embeddedFont>
      <p:font typeface="Montserrat" charset="1" panose="00000500000000000000"/>
      <p:regular r:id="rId10"/>
    </p:embeddedFont>
    <p:embeddedFont>
      <p:font typeface="Montserrat Bold" charset="1" panose="00000800000000000000"/>
      <p:regular r:id="rId11"/>
    </p:embeddedFont>
    <p:embeddedFont>
      <p:font typeface="Open Sans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notesMasters/notesMaster1.xml" Type="http://schemas.openxmlformats.org/officeDocument/2006/relationships/notesMaster"/><Relationship Id="rId8" Target="theme/theme2.xml" Type="http://schemas.openxmlformats.org/officeDocument/2006/relationships/theme"/><Relationship Id="rId9" Target="notesSlides/notesSlide1.xml" Type="http://schemas.openxmlformats.org/officeDocument/2006/relationships/notes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10.png" Type="http://schemas.openxmlformats.org/officeDocument/2006/relationships/image"/><Relationship Id="rId13" Target="../media/image11.svg" Type="http://schemas.openxmlformats.org/officeDocument/2006/relationships/image"/><Relationship Id="rId14" Target="../media/image12.png" Type="http://schemas.openxmlformats.org/officeDocument/2006/relationships/image"/><Relationship Id="rId15" Target="../media/image13.svg" Type="http://schemas.openxmlformats.org/officeDocument/2006/relationships/image"/><Relationship Id="rId16" Target="../media/image14.png" Type="http://schemas.openxmlformats.org/officeDocument/2006/relationships/image"/><Relationship Id="rId17" Target="../media/image15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jpe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6243" y="9357"/>
            <a:ext cx="23399643" cy="40316150"/>
            <a:chOff x="0" y="0"/>
            <a:chExt cx="31199524" cy="53754867"/>
          </a:xfrm>
        </p:grpSpPr>
        <p:sp>
          <p:nvSpPr>
            <p:cNvPr name="Freeform 3" id="3" descr="C:\Users\rao656402\Desktop\banner.png"/>
            <p:cNvSpPr/>
            <p:nvPr/>
          </p:nvSpPr>
          <p:spPr>
            <a:xfrm flipH="false" flipV="false" rot="0">
              <a:off x="0" y="0"/>
              <a:ext cx="31199581" cy="53754908"/>
            </a:xfrm>
            <a:custGeom>
              <a:avLst/>
              <a:gdLst/>
              <a:ahLst/>
              <a:cxnLst/>
              <a:rect r="r" b="b" t="t" l="l"/>
              <a:pathLst>
                <a:path h="53754908" w="31199581">
                  <a:moveTo>
                    <a:pt x="0" y="0"/>
                  </a:moveTo>
                  <a:lnTo>
                    <a:pt x="31199581" y="0"/>
                  </a:lnTo>
                  <a:lnTo>
                    <a:pt x="31199581" y="53754908"/>
                  </a:lnTo>
                  <a:lnTo>
                    <a:pt x="0" y="53754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14729" y="18038550"/>
            <a:ext cx="9577541" cy="1050631"/>
            <a:chOff x="0" y="0"/>
            <a:chExt cx="12770055" cy="14008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770104" cy="1400810"/>
            </a:xfrm>
            <a:custGeom>
              <a:avLst/>
              <a:gdLst/>
              <a:ahLst/>
              <a:cxnLst/>
              <a:rect r="r" b="b" t="t" l="l"/>
              <a:pathLst>
                <a:path h="1400810" w="12770104">
                  <a:moveTo>
                    <a:pt x="0" y="0"/>
                  </a:moveTo>
                  <a:lnTo>
                    <a:pt x="12770104" y="0"/>
                  </a:lnTo>
                  <a:lnTo>
                    <a:pt x="12770104" y="1400810"/>
                  </a:lnTo>
                  <a:lnTo>
                    <a:pt x="0" y="1400810"/>
                  </a:lnTo>
                  <a:close/>
                </a:path>
              </a:pathLst>
            </a:custGeom>
            <a:solidFill>
              <a:srgbClr val="3E409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14729" y="10065574"/>
            <a:ext cx="9577541" cy="1050631"/>
            <a:chOff x="0" y="0"/>
            <a:chExt cx="12770055" cy="140084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770104" cy="1400810"/>
            </a:xfrm>
            <a:custGeom>
              <a:avLst/>
              <a:gdLst/>
              <a:ahLst/>
              <a:cxnLst/>
              <a:rect r="r" b="b" t="t" l="l"/>
              <a:pathLst>
                <a:path h="1400810" w="12770104">
                  <a:moveTo>
                    <a:pt x="0" y="0"/>
                  </a:moveTo>
                  <a:lnTo>
                    <a:pt x="12770104" y="0"/>
                  </a:lnTo>
                  <a:lnTo>
                    <a:pt x="12770104" y="1400810"/>
                  </a:lnTo>
                  <a:lnTo>
                    <a:pt x="0" y="1400810"/>
                  </a:lnTo>
                  <a:close/>
                </a:path>
              </a:pathLst>
            </a:custGeom>
            <a:solidFill>
              <a:srgbClr val="3E4094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414722" y="13400825"/>
            <a:ext cx="9577541" cy="1050631"/>
            <a:chOff x="0" y="0"/>
            <a:chExt cx="12770055" cy="140084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70104" cy="1400810"/>
            </a:xfrm>
            <a:custGeom>
              <a:avLst/>
              <a:gdLst/>
              <a:ahLst/>
              <a:cxnLst/>
              <a:rect r="r" b="b" t="t" l="l"/>
              <a:pathLst>
                <a:path h="1400810" w="12770104">
                  <a:moveTo>
                    <a:pt x="0" y="0"/>
                  </a:moveTo>
                  <a:lnTo>
                    <a:pt x="12770104" y="0"/>
                  </a:lnTo>
                  <a:lnTo>
                    <a:pt x="12770104" y="1400810"/>
                  </a:lnTo>
                  <a:lnTo>
                    <a:pt x="0" y="1400810"/>
                  </a:lnTo>
                  <a:close/>
                </a:path>
              </a:pathLst>
            </a:custGeom>
            <a:solidFill>
              <a:srgbClr val="3E4094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58788" y="36375897"/>
            <a:ext cx="10377650" cy="1153439"/>
            <a:chOff x="0" y="0"/>
            <a:chExt cx="13836867" cy="153791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836867" cy="1537919"/>
            </a:xfrm>
            <a:custGeom>
              <a:avLst/>
              <a:gdLst/>
              <a:ahLst/>
              <a:cxnLst/>
              <a:rect r="r" b="b" t="t" l="l"/>
              <a:pathLst>
                <a:path h="1537919" w="13836867">
                  <a:moveTo>
                    <a:pt x="0" y="0"/>
                  </a:moveTo>
                  <a:lnTo>
                    <a:pt x="13836867" y="0"/>
                  </a:lnTo>
                  <a:lnTo>
                    <a:pt x="13836867" y="1537919"/>
                  </a:lnTo>
                  <a:lnTo>
                    <a:pt x="0" y="15379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0"/>
              <a:ext cx="13836867" cy="153791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just">
                <a:lnSpc>
                  <a:spcPts val="2160"/>
                </a:lnSpc>
              </a:pPr>
              <a:r>
                <a:rPr lang="en-US" sz="18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BRA</a:t>
              </a:r>
              <a:r>
                <a:rPr lang="en-US" sz="18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SIL. Decreto nº 7.508, de 28 de junho de 2011. Regulamenta a Lei nº 8.080, de 19 de setembro de 1990, para dispor sobre a organização do Sistema Único de Saúde – SUS, o planejamento da saúde, a assistência à saúde e a articulação interfederativa. </a:t>
              </a:r>
              <a:r>
                <a:rPr lang="en-US" b="true" sz="180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Diário Oficial da União</a:t>
              </a:r>
              <a:r>
                <a:rPr lang="en-US" sz="18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B</a:t>
              </a:r>
              <a:r>
                <a:rPr lang="en-US" sz="18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ra</a:t>
              </a:r>
              <a:r>
                <a:rPr lang="en-US" sz="18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sí</a:t>
              </a:r>
              <a:r>
                <a:rPr lang="en-US" sz="18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</a:t>
              </a:r>
              <a:r>
                <a:rPr lang="en-US" sz="18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ia, DF, 29 jun. 2011. 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732388" y="26422123"/>
            <a:ext cx="4340176" cy="3662280"/>
            <a:chOff x="0" y="0"/>
            <a:chExt cx="432844" cy="36523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2844" cy="365238"/>
            </a:xfrm>
            <a:custGeom>
              <a:avLst/>
              <a:gdLst/>
              <a:ahLst/>
              <a:cxnLst/>
              <a:rect r="r" b="b" t="t" l="l"/>
              <a:pathLst>
                <a:path h="365238" w="432844">
                  <a:moveTo>
                    <a:pt x="0" y="0"/>
                  </a:moveTo>
                  <a:lnTo>
                    <a:pt x="432844" y="0"/>
                  </a:lnTo>
                  <a:lnTo>
                    <a:pt x="432844" y="365238"/>
                  </a:lnTo>
                  <a:lnTo>
                    <a:pt x="0" y="365238"/>
                  </a:lnTo>
                  <a:close/>
                </a:path>
              </a:pathLst>
            </a:custGeom>
            <a:blipFill>
              <a:blip r:embed="rId4"/>
              <a:stretch>
                <a:fillRect l="0" t="0" r="-5238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2219902" y="20167432"/>
            <a:ext cx="9648486" cy="1040821"/>
            <a:chOff x="0" y="0"/>
            <a:chExt cx="12864648" cy="1387761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12864648" cy="1387761"/>
              <a:chOff x="0" y="0"/>
              <a:chExt cx="12864648" cy="1387761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2864702" cy="1387730"/>
              </a:xfrm>
              <a:custGeom>
                <a:avLst/>
                <a:gdLst/>
                <a:ahLst/>
                <a:cxnLst/>
                <a:rect r="r" b="b" t="t" l="l"/>
                <a:pathLst>
                  <a:path h="1387730" w="12864702">
                    <a:moveTo>
                      <a:pt x="0" y="0"/>
                    </a:moveTo>
                    <a:lnTo>
                      <a:pt x="12864702" y="0"/>
                    </a:lnTo>
                    <a:lnTo>
                      <a:pt x="12864702" y="1387730"/>
                    </a:lnTo>
                    <a:lnTo>
                      <a:pt x="0" y="1387730"/>
                    </a:lnTo>
                    <a:close/>
                  </a:path>
                </a:pathLst>
              </a:custGeom>
              <a:solidFill>
                <a:srgbClr val="3E4094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657275" y="13792"/>
              <a:ext cx="11777245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40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APRENDIZADO E ANÁLISE CRÍTICA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219902" y="10065574"/>
            <a:ext cx="9648486" cy="1040821"/>
            <a:chOff x="0" y="0"/>
            <a:chExt cx="12864648" cy="1387761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12864648" cy="1387761"/>
              <a:chOff x="0" y="0"/>
              <a:chExt cx="12864648" cy="1387761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2864592" cy="1387730"/>
              </a:xfrm>
              <a:custGeom>
                <a:avLst/>
                <a:gdLst/>
                <a:ahLst/>
                <a:cxnLst/>
                <a:rect r="r" b="b" t="t" l="l"/>
                <a:pathLst>
                  <a:path h="1387730" w="12864592">
                    <a:moveTo>
                      <a:pt x="0" y="0"/>
                    </a:moveTo>
                    <a:lnTo>
                      <a:pt x="12864592" y="0"/>
                    </a:lnTo>
                    <a:lnTo>
                      <a:pt x="12864592" y="1387730"/>
                    </a:lnTo>
                    <a:lnTo>
                      <a:pt x="0" y="1387730"/>
                    </a:lnTo>
                    <a:close/>
                  </a:path>
                </a:pathLst>
              </a:custGeom>
              <a:solidFill>
                <a:srgbClr val="3E4094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0">
              <a:off x="1685017" y="13791"/>
              <a:ext cx="9271200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40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RESULTADOS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687799" y="26422123"/>
            <a:ext cx="4340176" cy="3662280"/>
            <a:chOff x="0" y="0"/>
            <a:chExt cx="432844" cy="36523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32844" cy="365238"/>
            </a:xfrm>
            <a:custGeom>
              <a:avLst/>
              <a:gdLst/>
              <a:ahLst/>
              <a:cxnLst/>
              <a:rect r="r" b="b" t="t" l="l"/>
              <a:pathLst>
                <a:path h="365238" w="432844">
                  <a:moveTo>
                    <a:pt x="0" y="0"/>
                  </a:moveTo>
                  <a:lnTo>
                    <a:pt x="432844" y="0"/>
                  </a:lnTo>
                  <a:lnTo>
                    <a:pt x="432844" y="365238"/>
                  </a:lnTo>
                  <a:lnTo>
                    <a:pt x="0" y="365238"/>
                  </a:lnTo>
                  <a:close/>
                </a:path>
              </a:pathLst>
            </a:custGeom>
            <a:blipFill>
              <a:blip r:embed="rId5"/>
              <a:stretch>
                <a:fillRect l="0" t="-34881" r="-102019" b="-2182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732388" y="31088133"/>
            <a:ext cx="4340176" cy="3662280"/>
            <a:chOff x="0" y="0"/>
            <a:chExt cx="432844" cy="36523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32844" cy="365238"/>
            </a:xfrm>
            <a:custGeom>
              <a:avLst/>
              <a:gdLst/>
              <a:ahLst/>
              <a:cxnLst/>
              <a:rect r="r" b="b" t="t" l="l"/>
              <a:pathLst>
                <a:path h="365238" w="432844">
                  <a:moveTo>
                    <a:pt x="0" y="0"/>
                  </a:moveTo>
                  <a:lnTo>
                    <a:pt x="432844" y="0"/>
                  </a:lnTo>
                  <a:lnTo>
                    <a:pt x="432844" y="365238"/>
                  </a:lnTo>
                  <a:lnTo>
                    <a:pt x="0" y="365238"/>
                  </a:lnTo>
                  <a:close/>
                </a:path>
              </a:pathLst>
            </a:custGeom>
            <a:blipFill>
              <a:blip r:embed="rId6"/>
              <a:stretch>
                <a:fillRect l="-51696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6687799" y="31078608"/>
            <a:ext cx="4340176" cy="3662280"/>
            <a:chOff x="0" y="0"/>
            <a:chExt cx="432844" cy="36523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32844" cy="365238"/>
            </a:xfrm>
            <a:custGeom>
              <a:avLst/>
              <a:gdLst/>
              <a:ahLst/>
              <a:cxnLst/>
              <a:rect r="r" b="b" t="t" l="l"/>
              <a:pathLst>
                <a:path h="365238" w="432844">
                  <a:moveTo>
                    <a:pt x="0" y="0"/>
                  </a:moveTo>
                  <a:lnTo>
                    <a:pt x="432844" y="0"/>
                  </a:lnTo>
                  <a:lnTo>
                    <a:pt x="432844" y="365238"/>
                  </a:lnTo>
                  <a:lnTo>
                    <a:pt x="0" y="365238"/>
                  </a:lnTo>
                  <a:close/>
                </a:path>
              </a:pathLst>
            </a:custGeom>
            <a:blipFill>
              <a:blip r:embed="rId7"/>
              <a:stretch>
                <a:fillRect l="-41469" t="0" r="-41469" b="0"/>
              </a:stretch>
            </a:blipFill>
          </p:spPr>
        </p:sp>
      </p:grpSp>
      <p:sp>
        <p:nvSpPr>
          <p:cNvPr name="Freeform 29" id="29"/>
          <p:cNvSpPr/>
          <p:nvPr/>
        </p:nvSpPr>
        <p:spPr>
          <a:xfrm flipH="false" flipV="false" rot="0">
            <a:off x="1502963" y="25618468"/>
            <a:ext cx="510905" cy="510905"/>
          </a:xfrm>
          <a:custGeom>
            <a:avLst/>
            <a:gdLst/>
            <a:ahLst/>
            <a:cxnLst/>
            <a:rect r="r" b="b" t="t" l="l"/>
            <a:pathLst>
              <a:path h="510905" w="510905">
                <a:moveTo>
                  <a:pt x="0" y="0"/>
                </a:moveTo>
                <a:lnTo>
                  <a:pt x="510905" y="0"/>
                </a:lnTo>
                <a:lnTo>
                  <a:pt x="510905" y="510905"/>
                </a:lnTo>
                <a:lnTo>
                  <a:pt x="0" y="5109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6073641" y="25666843"/>
            <a:ext cx="544142" cy="544142"/>
          </a:xfrm>
          <a:custGeom>
            <a:avLst/>
            <a:gdLst/>
            <a:ahLst/>
            <a:cxnLst/>
            <a:rect r="r" b="b" t="t" l="l"/>
            <a:pathLst>
              <a:path h="544142" w="544142">
                <a:moveTo>
                  <a:pt x="0" y="0"/>
                </a:moveTo>
                <a:lnTo>
                  <a:pt x="544142" y="0"/>
                </a:lnTo>
                <a:lnTo>
                  <a:pt x="544142" y="544142"/>
                </a:lnTo>
                <a:lnTo>
                  <a:pt x="0" y="544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565502" y="30388067"/>
            <a:ext cx="593983" cy="593983"/>
          </a:xfrm>
          <a:custGeom>
            <a:avLst/>
            <a:gdLst/>
            <a:ahLst/>
            <a:cxnLst/>
            <a:rect r="r" b="b" t="t" l="l"/>
            <a:pathLst>
              <a:path h="593983" w="593983">
                <a:moveTo>
                  <a:pt x="0" y="0"/>
                </a:moveTo>
                <a:lnTo>
                  <a:pt x="593982" y="0"/>
                </a:lnTo>
                <a:lnTo>
                  <a:pt x="593982" y="593983"/>
                </a:lnTo>
                <a:lnTo>
                  <a:pt x="0" y="5939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6073641" y="30419326"/>
            <a:ext cx="561136" cy="561136"/>
          </a:xfrm>
          <a:custGeom>
            <a:avLst/>
            <a:gdLst/>
            <a:ahLst/>
            <a:cxnLst/>
            <a:rect r="r" b="b" t="t" l="l"/>
            <a:pathLst>
              <a:path h="561136" w="561136">
                <a:moveTo>
                  <a:pt x="0" y="0"/>
                </a:moveTo>
                <a:lnTo>
                  <a:pt x="561136" y="0"/>
                </a:lnTo>
                <a:lnTo>
                  <a:pt x="561136" y="561136"/>
                </a:lnTo>
                <a:lnTo>
                  <a:pt x="0" y="5611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>
            <a:grpSpLocks noChangeAspect="true"/>
          </p:cNvGrpSpPr>
          <p:nvPr/>
        </p:nvGrpSpPr>
        <p:grpSpPr>
          <a:xfrm rot="0">
            <a:off x="12553306" y="15516503"/>
            <a:ext cx="9197264" cy="4002517"/>
            <a:chOff x="0" y="0"/>
            <a:chExt cx="23562310" cy="1025398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31750" y="31750"/>
              <a:ext cx="11511280" cy="10190480"/>
            </a:xfrm>
            <a:custGeom>
              <a:avLst/>
              <a:gdLst/>
              <a:ahLst/>
              <a:cxnLst/>
              <a:rect r="r" b="b" t="t" l="l"/>
              <a:pathLst>
                <a:path h="10190480" w="11511280">
                  <a:moveTo>
                    <a:pt x="0" y="0"/>
                  </a:moveTo>
                  <a:lnTo>
                    <a:pt x="11511280" y="0"/>
                  </a:lnTo>
                  <a:lnTo>
                    <a:pt x="11511280" y="10190480"/>
                  </a:lnTo>
                  <a:lnTo>
                    <a:pt x="0" y="10190480"/>
                  </a:lnTo>
                  <a:close/>
                </a:path>
              </a:pathLst>
            </a:custGeom>
            <a:blipFill>
              <a:blip r:embed="rId16"/>
              <a:stretch>
                <a:fillRect l="-171257" t="-54365" r="-5220" b="-35797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12019280" y="31750"/>
              <a:ext cx="11511280" cy="10190480"/>
            </a:xfrm>
            <a:custGeom>
              <a:avLst/>
              <a:gdLst/>
              <a:ahLst/>
              <a:cxnLst/>
              <a:rect r="r" b="b" t="t" l="l"/>
              <a:pathLst>
                <a:path h="10190480" w="11511280">
                  <a:moveTo>
                    <a:pt x="0" y="0"/>
                  </a:moveTo>
                  <a:lnTo>
                    <a:pt x="11511281" y="0"/>
                  </a:lnTo>
                  <a:lnTo>
                    <a:pt x="11511281" y="10190480"/>
                  </a:lnTo>
                  <a:lnTo>
                    <a:pt x="0" y="10190480"/>
                  </a:lnTo>
                  <a:close/>
                </a:path>
              </a:pathLst>
            </a:custGeom>
            <a:blipFill>
              <a:blip r:embed="rId17"/>
              <a:stretch>
                <a:fillRect l="-31026" t="-14120" r="-31282" b="-24463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1574780" cy="10253980"/>
            </a:xfrm>
            <a:custGeom>
              <a:avLst/>
              <a:gdLst/>
              <a:ahLst/>
              <a:cxnLst/>
              <a:rect r="r" b="b" t="t" l="l"/>
              <a:pathLst>
                <a:path h="10253980" w="11574780">
                  <a:moveTo>
                    <a:pt x="11543030" y="0"/>
                  </a:moveTo>
                  <a:lnTo>
                    <a:pt x="31750" y="0"/>
                  </a:lnTo>
                  <a:cubicBezTo>
                    <a:pt x="13970" y="0"/>
                    <a:pt x="0" y="13970"/>
                    <a:pt x="0" y="31750"/>
                  </a:cubicBezTo>
                  <a:lnTo>
                    <a:pt x="0" y="10222230"/>
                  </a:lnTo>
                  <a:cubicBezTo>
                    <a:pt x="0" y="10240011"/>
                    <a:pt x="13970" y="10253980"/>
                    <a:pt x="31750" y="10253980"/>
                  </a:cubicBezTo>
                  <a:lnTo>
                    <a:pt x="11543030" y="10253980"/>
                  </a:lnTo>
                  <a:cubicBezTo>
                    <a:pt x="11560811" y="10253980"/>
                    <a:pt x="11574780" y="10240011"/>
                    <a:pt x="11574780" y="10222230"/>
                  </a:cubicBezTo>
                  <a:lnTo>
                    <a:pt x="11574780" y="31750"/>
                  </a:lnTo>
                  <a:cubicBezTo>
                    <a:pt x="11574780" y="13970"/>
                    <a:pt x="11560810" y="0"/>
                    <a:pt x="11543030" y="0"/>
                  </a:cubicBezTo>
                  <a:close/>
                  <a:moveTo>
                    <a:pt x="11511280" y="10190480"/>
                  </a:moveTo>
                  <a:lnTo>
                    <a:pt x="63500" y="10190480"/>
                  </a:lnTo>
                  <a:lnTo>
                    <a:pt x="63500" y="63500"/>
                  </a:lnTo>
                  <a:lnTo>
                    <a:pt x="11511280" y="63500"/>
                  </a:lnTo>
                  <a:lnTo>
                    <a:pt x="11511280" y="10190480"/>
                  </a:lnTo>
                  <a:close/>
                </a:path>
              </a:pathLst>
            </a:custGeom>
            <a:solidFill>
              <a:srgbClr val="0089CD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11987530" y="0"/>
              <a:ext cx="11574780" cy="10253980"/>
            </a:xfrm>
            <a:custGeom>
              <a:avLst/>
              <a:gdLst/>
              <a:ahLst/>
              <a:cxnLst/>
              <a:rect r="r" b="b" t="t" l="l"/>
              <a:pathLst>
                <a:path h="10253980" w="11574780">
                  <a:moveTo>
                    <a:pt x="11543031" y="0"/>
                  </a:moveTo>
                  <a:lnTo>
                    <a:pt x="31750" y="0"/>
                  </a:lnTo>
                  <a:cubicBezTo>
                    <a:pt x="13970" y="0"/>
                    <a:pt x="0" y="13970"/>
                    <a:pt x="0" y="31750"/>
                  </a:cubicBezTo>
                  <a:lnTo>
                    <a:pt x="0" y="10222230"/>
                  </a:lnTo>
                  <a:cubicBezTo>
                    <a:pt x="0" y="10240011"/>
                    <a:pt x="13970" y="10253980"/>
                    <a:pt x="31750" y="10253980"/>
                  </a:cubicBezTo>
                  <a:lnTo>
                    <a:pt x="11543031" y="10253980"/>
                  </a:lnTo>
                  <a:cubicBezTo>
                    <a:pt x="11560811" y="10253980"/>
                    <a:pt x="11574781" y="10240011"/>
                    <a:pt x="11574781" y="10222230"/>
                  </a:cubicBezTo>
                  <a:lnTo>
                    <a:pt x="11574781" y="31750"/>
                  </a:lnTo>
                  <a:cubicBezTo>
                    <a:pt x="11574781" y="13970"/>
                    <a:pt x="11560809" y="0"/>
                    <a:pt x="11543031" y="0"/>
                  </a:cubicBezTo>
                  <a:close/>
                  <a:moveTo>
                    <a:pt x="11511281" y="10190480"/>
                  </a:moveTo>
                  <a:lnTo>
                    <a:pt x="63500" y="10190480"/>
                  </a:lnTo>
                  <a:lnTo>
                    <a:pt x="63500" y="63500"/>
                  </a:lnTo>
                  <a:lnTo>
                    <a:pt x="11511281" y="63500"/>
                  </a:lnTo>
                  <a:lnTo>
                    <a:pt x="11511281" y="10190480"/>
                  </a:lnTo>
                  <a:close/>
                </a:path>
              </a:pathLst>
            </a:custGeom>
            <a:solidFill>
              <a:srgbClr val="0089CD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2297025" y="29649263"/>
            <a:ext cx="9849300" cy="1050631"/>
            <a:chOff x="0" y="0"/>
            <a:chExt cx="13132400" cy="1400841"/>
          </a:xfrm>
        </p:grpSpPr>
        <p:grpSp>
          <p:nvGrpSpPr>
            <p:cNvPr name="Group 39" id="39"/>
            <p:cNvGrpSpPr/>
            <p:nvPr/>
          </p:nvGrpSpPr>
          <p:grpSpPr>
            <a:xfrm rot="0">
              <a:off x="78369" y="0"/>
              <a:ext cx="12864648" cy="1400841"/>
              <a:chOff x="0" y="0"/>
              <a:chExt cx="12864648" cy="1400841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12864698" cy="1400810"/>
              </a:xfrm>
              <a:custGeom>
                <a:avLst/>
                <a:gdLst/>
                <a:ahLst/>
                <a:cxnLst/>
                <a:rect r="r" b="b" t="t" l="l"/>
                <a:pathLst>
                  <a:path h="1400810" w="12864698">
                    <a:moveTo>
                      <a:pt x="0" y="0"/>
                    </a:moveTo>
                    <a:lnTo>
                      <a:pt x="12864698" y="0"/>
                    </a:lnTo>
                    <a:lnTo>
                      <a:pt x="12864698" y="1400810"/>
                    </a:lnTo>
                    <a:lnTo>
                      <a:pt x="0" y="1400810"/>
                    </a:lnTo>
                    <a:close/>
                  </a:path>
                </a:pathLst>
              </a:custGeom>
              <a:solidFill>
                <a:srgbClr val="3E4094"/>
              </a:solidFill>
            </p:spPr>
          </p:sp>
        </p:grpSp>
        <p:sp>
          <p:nvSpPr>
            <p:cNvPr name="TextBox 41" id="41"/>
            <p:cNvSpPr txBox="true"/>
            <p:nvPr/>
          </p:nvSpPr>
          <p:spPr>
            <a:xfrm rot="0">
              <a:off x="0" y="66675"/>
              <a:ext cx="13132400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40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CONCLUSÃO E/OU RECOMENDAÇÕES</a:t>
              </a: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12435488" y="21363488"/>
            <a:ext cx="9432900" cy="781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experiência favoreceu o aprimoramento de competências em sistematização, análise e interpretação de dados aplicados à gestão pública, reafirmando o potencial da IA como instrumento de apoio ao monitoramento contínuo dos instrumentos de planejamento. Em consonância com o Decreto nº 7.508/2011, que estabelece o planejamento da saúde como processo ascendente, integrado e regionalizado, a iniciativa reforça a necessidade de capacitação técnica permanente e de estruturas institucionais sólidas que assegurem a continuidade e a efetividade das rotinas de acompanhamento, fortalecendo a gestão regional e o planejamento interfederativo no SUS. (Brasil, 2011; Ferreira et al., 2018).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2327695" y="30864213"/>
            <a:ext cx="9512493" cy="387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monitoramento digital mostrou-se fundamental para qualificar a gestão e fortalecer a cooperação interfederativa. Recomenda-se sua institucionalização e expansão, vinculada a capacitações periódicas e à incorporação gradual de novas tecnologias para garantir sustentabilidade e aumento da eficácia no planejamento no SUS.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2299495" y="11173070"/>
            <a:ext cx="9568893" cy="443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monitor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amento elevou a regularidade das atualizações e reduziu retrabalhos administrativos, resultando em maior conformidade normativa e em decisões mais embasadas. Observou-se incremento no engajamento dos gestores e melhoria na articulação interfederativa, com ganhos claros na transparência e na eficiência dos processos de planejamento.</a:t>
            </a:r>
          </a:p>
          <a:p>
            <a:pPr algn="just">
              <a:lnSpc>
                <a:spcPts val="4499"/>
              </a:lnSpc>
            </a:pPr>
          </a:p>
        </p:txBody>
      </p:sp>
      <p:sp>
        <p:nvSpPr>
          <p:cNvPr name="TextBox 45" id="45"/>
          <p:cNvSpPr txBox="true"/>
          <p:nvPr/>
        </p:nvSpPr>
        <p:spPr>
          <a:xfrm rot="0">
            <a:off x="1458850" y="11276606"/>
            <a:ext cx="9443611" cy="162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Ape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rfeiçoamento da gestão e do planejamento na I GERES por meio do monitoramento digital dos instrumentos de gestão do SUS, com uso de Inteligência Artificial (IA).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458842" y="10042021"/>
            <a:ext cx="9489300" cy="87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OBJETO DA EXPERIÊNCIA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450971" y="4557076"/>
            <a:ext cx="22515505" cy="1524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8"/>
              </a:lnSpc>
            </a:pPr>
            <a:r>
              <a:rPr lang="en-US" b="true" sz="4600">
                <a:solidFill>
                  <a:srgbClr val="0089C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MON</a:t>
            </a:r>
            <a:r>
              <a:rPr lang="en-US" b="true" sz="4600">
                <a:solidFill>
                  <a:srgbClr val="0089C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ITORAMENTO DOS INSTRUMENTOS DE PLANEJAMENTO NA I GERES: FORTALECENDO A GESTÃO E A QUALIFICAÇÃO DOS PROCESSOS NO SUS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732388" y="6319201"/>
            <a:ext cx="20136000" cy="1703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2"/>
              </a:lnSpc>
            </a:pPr>
            <a:r>
              <a:rPr lang="en-US" b="true" sz="26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Beatriz Mirella Figueiredo dos Santos</a:t>
            </a:r>
            <a:r>
              <a:rPr lang="en-US" b="true" sz="26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¹*, Maria de Fátima Pinto Ribeiro², João Marcos de Arruda Moura², Geniele Tenório Cavalcante da Silva Carvalho²,  Isabelle de Melo Xavier Bentinho¹, Maria Clara Oliveira de Arruda¹; Leandra Cristina Barbosa Saldanha²; Cássia Gabrielle Barbosa de Albuquerque²; Maria Eduarda Guimarães de Andrade Teixeira Ramalho¹; Maria Clara Aquino Veras Falcão¹; Maria Natani Bezerra dos Santos¹.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856378" y="8317927"/>
            <a:ext cx="21674400" cy="1366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4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¹Programa de Residência em Odontologia em Saúde Coletiva, Secretaria de Saúde do Recife (SESAU-Recife), Recife, Pernambuco.</a:t>
            </a:r>
          </a:p>
          <a:p>
            <a:pPr algn="ctr">
              <a:lnSpc>
                <a:spcPts val="3744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² I Gerência Regional de Saúde de Pernambuco (I GERES), Secretaria Estadual de Saúde de Pernambuco (SES-PE), Recife, Pernambuco.</a:t>
            </a:r>
          </a:p>
          <a:p>
            <a:pPr algn="ctr">
              <a:lnSpc>
                <a:spcPts val="3744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*Autor correspondente: santosbeatrizmf@gmail.com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502963" y="19155856"/>
            <a:ext cx="9489300" cy="612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Foi estruturado, na I GERES, um modelo sistemático de monitoramento dos instrumentos de planejamento dos municípios, utilizando o site LIA para análise automática da situação dos documentos no DIGISUS. A ferramenta, baseada em recursos de inteligência artificial, permite o acompanhamento contínuo do envio, validação e conformidade dos planos, programações e relatórios municipais (Brasil, 2016). Os resultados são organizados em relatórios analíticos, compartilhados com os setores técnicos e gestores municipais, subsidiando reuniões de alinhamento e apoio à correção de pendências.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815979" y="17989362"/>
            <a:ext cx="8775000" cy="882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414729" y="14517747"/>
            <a:ext cx="9487732" cy="3747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21070" indent="-260535" lvl="1">
              <a:lnSpc>
                <a:spcPts val="4344"/>
              </a:lnSpc>
              <a:buFont typeface="Arial"/>
              <a:buChar char="•"/>
            </a:pPr>
            <a:r>
              <a:rPr lang="en-US" sz="24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Aprimorar a g</a:t>
            </a:r>
            <a:r>
              <a:rPr lang="en-US" sz="24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estão e o planejamento na I GERES utilizando IA para monitorar os instrumentos municipais de saúde.</a:t>
            </a:r>
          </a:p>
          <a:p>
            <a:pPr algn="just" marL="521070" indent="-260535" lvl="1">
              <a:lnSpc>
                <a:spcPts val="4344"/>
              </a:lnSpc>
              <a:buFont typeface="Arial"/>
              <a:buChar char="•"/>
            </a:pPr>
            <a:r>
              <a:rPr lang="en-US" sz="24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Garantir atualizações em tempo hábil, conformidade normativa (Decreto 7.508/2011) e apoio à tomada de decisão integrada entre os entes federados.</a:t>
            </a:r>
          </a:p>
          <a:p>
            <a:pPr algn="just">
              <a:lnSpc>
                <a:spcPts val="4344"/>
              </a:lnSpc>
            </a:pPr>
          </a:p>
        </p:txBody>
      </p:sp>
      <p:sp>
        <p:nvSpPr>
          <p:cNvPr name="TextBox 53" id="53"/>
          <p:cNvSpPr txBox="true"/>
          <p:nvPr/>
        </p:nvSpPr>
        <p:spPr>
          <a:xfrm rot="0">
            <a:off x="1414722" y="13351625"/>
            <a:ext cx="9081300" cy="882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4278179" y="35222997"/>
            <a:ext cx="14830800" cy="84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76"/>
              </a:lnSpc>
            </a:pPr>
            <a:r>
              <a:rPr lang="en-US" b="true" sz="427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Referências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2222287" y="37106274"/>
            <a:ext cx="9577500" cy="616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83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FERREI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RA, Jéssica et al. Planejamento regional dos serviços de saúde: o que dizem os gestores?. </a:t>
            </a: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Saúde e Sociedade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v. 27, n. 1, p. 69-79, 2018.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2222287" y="36347322"/>
            <a:ext cx="9998775" cy="616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83"/>
              </a:lnSpc>
              <a:spcBef>
                <a:spcPct val="0"/>
              </a:spcBef>
            </a:pPr>
            <a:r>
              <a:rPr lang="en-US" sz="1800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BRASIL. Ministério da Saúde.</a:t>
            </a:r>
            <a:r>
              <a:rPr lang="en-US" b="true" sz="1800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Manual de planejamento no SUS. Brasília</a:t>
            </a:r>
            <a:r>
              <a:rPr lang="en-US" sz="1800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DF: Ministério da Saúde, 2016. 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2159484" y="25566181"/>
            <a:ext cx="2752458" cy="493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b="true" sz="2400">
                <a:solidFill>
                  <a:srgbClr val="3E409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</a:t>
            </a:r>
            <a:r>
              <a:rPr lang="en-US" b="true" sz="2400">
                <a:solidFill>
                  <a:srgbClr val="3E409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oleta de dados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6770183" y="25564593"/>
            <a:ext cx="2752458" cy="493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b="true" sz="2400">
                <a:solidFill>
                  <a:srgbClr val="3E409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Organização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924850" y="30531049"/>
            <a:ext cx="4233745" cy="652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16"/>
              </a:lnSpc>
              <a:spcBef>
                <a:spcPct val="0"/>
              </a:spcBef>
            </a:pPr>
            <a:r>
              <a:rPr lang="en-US" b="true" sz="2400" strike="noStrike" u="none">
                <a:solidFill>
                  <a:srgbClr val="3E409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Análise e consolidação</a:t>
            </a:r>
          </a:p>
          <a:p>
            <a:pPr algn="ctr" marL="0" indent="0" lvl="0">
              <a:lnSpc>
                <a:spcPts val="2616"/>
              </a:lnSpc>
              <a:spcBef>
                <a:spcPct val="0"/>
              </a:spcBef>
            </a:pPr>
          </a:p>
        </p:txBody>
      </p:sp>
      <p:sp>
        <p:nvSpPr>
          <p:cNvPr name="TextBox 60" id="60"/>
          <p:cNvSpPr txBox="true"/>
          <p:nvPr/>
        </p:nvSpPr>
        <p:spPr>
          <a:xfrm rot="0">
            <a:off x="6634777" y="30549780"/>
            <a:ext cx="4794885" cy="328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6"/>
              </a:lnSpc>
            </a:pPr>
            <a:r>
              <a:rPr lang="en-US" b="true" sz="2400">
                <a:solidFill>
                  <a:srgbClr val="3E409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Comunicação dos resultados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4101129" y="19562835"/>
            <a:ext cx="1598889" cy="430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80"/>
              </a:lnSpc>
            </a:pPr>
            <a:r>
              <a:rPr lang="en-US" b="true" sz="2100">
                <a:solidFill>
                  <a:srgbClr val="3E409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maio/2025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8370472" y="19562835"/>
            <a:ext cx="2683588" cy="430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80"/>
              </a:lnSpc>
            </a:pPr>
            <a:r>
              <a:rPr lang="en-US" b="true" sz="2100">
                <a:solidFill>
                  <a:srgbClr val="3E409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novembro/2025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6099442" y="14973545"/>
            <a:ext cx="1889405" cy="430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80"/>
              </a:lnSpc>
            </a:pPr>
            <a:r>
              <a:rPr lang="en-US" b="true" sz="2100">
                <a:solidFill>
                  <a:srgbClr val="3E409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RDQA - 2024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DAG4fA_8iu8</dc:identifier>
  <dcterms:modified xsi:type="dcterms:W3CDTF">2011-08-01T06:04:30Z</dcterms:modified>
  <cp:revision>1</cp:revision>
  <dc:title>Beatriz Santos - MONITORAMENTO DOS INSTRUMENTOS DE PLANEJAMENTO NA I GERES_ FORTALECENDO A GESTÃO E A QUALIFICAÇÃO DOS PROCESSOS NO SUS.pptx</dc:title>
</cp:coreProperties>
</file>