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9" d="100"/>
          <a:sy n="39" d="100"/>
        </p:scale>
        <p:origin x="1003" y="-312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Mariano" userId="120d6ab9ce66ddad" providerId="LiveId" clId="{8722E4D9-EE75-4DB6-88FD-ABD3C2D1C4D7}"/>
    <pc:docChg chg="modSld">
      <pc:chgData name="Thomas Mariano" userId="120d6ab9ce66ddad" providerId="LiveId" clId="{8722E4D9-EE75-4DB6-88FD-ABD3C2D1C4D7}" dt="2025-11-09T22:35:40.927" v="0" actId="122"/>
      <pc:docMkLst>
        <pc:docMk/>
      </pc:docMkLst>
      <pc:sldChg chg="modSp mod">
        <pc:chgData name="Thomas Mariano" userId="120d6ab9ce66ddad" providerId="LiveId" clId="{8722E4D9-EE75-4DB6-88FD-ABD3C2D1C4D7}" dt="2025-11-09T22:35:40.927" v="0" actId="122"/>
        <pc:sldMkLst>
          <pc:docMk/>
          <pc:sldMk cId="0" sldId="256"/>
        </pc:sldMkLst>
        <pc:graphicFrameChg chg="modGraphic">
          <ac:chgData name="Thomas Mariano" userId="120d6ab9ce66ddad" providerId="LiveId" clId="{8722E4D9-EE75-4DB6-88FD-ABD3C2D1C4D7}" dt="2025-11-09T22:35:40.927" v="0" actId="122"/>
          <ac:graphicFrameMkLst>
            <pc:docMk/>
            <pc:sldMk cId="0" sldId="256"/>
            <ac:graphicFrameMk id="35" creationId="{BDAC72ED-CF65-C5B4-698D-39243B015ECE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EE42C1-A88D-4EB3-9088-EB4E5B81D421}" type="doc">
      <dgm:prSet loTypeId="urn:microsoft.com/office/officeart/2005/8/layout/list1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9B4B4D09-ABE5-416F-BE01-14D1CEFD039B}">
      <dgm:prSet phldrT="[Texto]"/>
      <dgm:spPr/>
      <dgm:t>
        <a:bodyPr/>
        <a:lstStyle/>
        <a:p>
          <a:endParaRPr lang="pt-BR" dirty="0"/>
        </a:p>
      </dgm:t>
    </dgm:pt>
    <dgm:pt modelId="{385A434F-5503-4CE4-A167-42509F6412AE}" type="sibTrans" cxnId="{6B43D3C2-E3AA-43E1-A6FD-8971B4DB9574}">
      <dgm:prSet/>
      <dgm:spPr/>
      <dgm:t>
        <a:bodyPr/>
        <a:lstStyle/>
        <a:p>
          <a:endParaRPr lang="pt-BR"/>
        </a:p>
      </dgm:t>
    </dgm:pt>
    <dgm:pt modelId="{167604D8-5874-494C-80A8-B85BFD98C6E9}" type="parTrans" cxnId="{6B43D3C2-E3AA-43E1-A6FD-8971B4DB9574}">
      <dgm:prSet/>
      <dgm:spPr/>
      <dgm:t>
        <a:bodyPr/>
        <a:lstStyle/>
        <a:p>
          <a:endParaRPr lang="pt-BR"/>
        </a:p>
      </dgm:t>
    </dgm:pt>
    <dgm:pt modelId="{17B51E01-EA16-4DF2-AF75-E3142BA34FE1}">
      <dgm:prSet phldrT="[Texto]"/>
      <dgm:spPr/>
      <dgm:t>
        <a:bodyPr/>
        <a:lstStyle/>
        <a:p>
          <a:endParaRPr lang="pt-BR" dirty="0"/>
        </a:p>
      </dgm:t>
    </dgm:pt>
    <dgm:pt modelId="{A85BDBD7-8B8F-477B-900A-ED22ABF2C3C5}" type="sibTrans" cxnId="{91DA2F4A-DEAA-4D01-B971-42176479CA76}">
      <dgm:prSet/>
      <dgm:spPr/>
      <dgm:t>
        <a:bodyPr/>
        <a:lstStyle/>
        <a:p>
          <a:endParaRPr lang="pt-BR"/>
        </a:p>
      </dgm:t>
    </dgm:pt>
    <dgm:pt modelId="{D2DE6094-7B60-4DE7-85F4-CD8B23315161}" type="parTrans" cxnId="{91DA2F4A-DEAA-4D01-B971-42176479CA76}">
      <dgm:prSet/>
      <dgm:spPr/>
      <dgm:t>
        <a:bodyPr/>
        <a:lstStyle/>
        <a:p>
          <a:endParaRPr lang="pt-BR"/>
        </a:p>
      </dgm:t>
    </dgm:pt>
    <dgm:pt modelId="{137733CC-A416-4B15-B801-0E9F1887584C}">
      <dgm:prSet phldrT="[Texto]"/>
      <dgm:spPr/>
      <dgm:t>
        <a:bodyPr/>
        <a:lstStyle/>
        <a:p>
          <a:endParaRPr lang="pt-BR" dirty="0"/>
        </a:p>
      </dgm:t>
    </dgm:pt>
    <dgm:pt modelId="{2CBFC36A-7673-417A-9999-598B96E7AD3B}" type="sibTrans" cxnId="{F626D53F-978C-4077-A459-CAF3B3F0422B}">
      <dgm:prSet/>
      <dgm:spPr/>
      <dgm:t>
        <a:bodyPr/>
        <a:lstStyle/>
        <a:p>
          <a:endParaRPr lang="pt-BR"/>
        </a:p>
      </dgm:t>
    </dgm:pt>
    <dgm:pt modelId="{59443F75-9FC9-423D-BC20-BFE402FF5CE8}" type="parTrans" cxnId="{F626D53F-978C-4077-A459-CAF3B3F0422B}">
      <dgm:prSet/>
      <dgm:spPr/>
      <dgm:t>
        <a:bodyPr/>
        <a:lstStyle/>
        <a:p>
          <a:endParaRPr lang="pt-BR"/>
        </a:p>
      </dgm:t>
    </dgm:pt>
    <dgm:pt modelId="{843EC12B-07E0-483F-BE99-676F54F34223}" type="pres">
      <dgm:prSet presAssocID="{32EE42C1-A88D-4EB3-9088-EB4E5B81D421}" presName="linear" presStyleCnt="0">
        <dgm:presLayoutVars>
          <dgm:dir/>
          <dgm:animLvl val="lvl"/>
          <dgm:resizeHandles val="exact"/>
        </dgm:presLayoutVars>
      </dgm:prSet>
      <dgm:spPr/>
    </dgm:pt>
    <dgm:pt modelId="{30854B81-69B3-4A05-965B-D727765360CD}" type="pres">
      <dgm:prSet presAssocID="{9B4B4D09-ABE5-416F-BE01-14D1CEFD039B}" presName="parentLin" presStyleCnt="0"/>
      <dgm:spPr/>
    </dgm:pt>
    <dgm:pt modelId="{B3C6BD66-7EDF-45DE-8E6A-D7DF19ACC408}" type="pres">
      <dgm:prSet presAssocID="{9B4B4D09-ABE5-416F-BE01-14D1CEFD039B}" presName="parentLeftMargin" presStyleLbl="node1" presStyleIdx="0" presStyleCnt="3"/>
      <dgm:spPr/>
    </dgm:pt>
    <dgm:pt modelId="{8CD681FA-9442-40CE-BECD-61D7D6FBF68F}" type="pres">
      <dgm:prSet presAssocID="{9B4B4D09-ABE5-416F-BE01-14D1CEFD039B}" presName="parentText" presStyleLbl="node1" presStyleIdx="0" presStyleCnt="3" custScaleX="130488" custLinFactNeighborX="-75706" custLinFactNeighborY="9855">
        <dgm:presLayoutVars>
          <dgm:chMax val="0"/>
          <dgm:bulletEnabled val="1"/>
        </dgm:presLayoutVars>
      </dgm:prSet>
      <dgm:spPr/>
    </dgm:pt>
    <dgm:pt modelId="{22DECC93-2BBD-424C-AF5D-E20AA9B28315}" type="pres">
      <dgm:prSet presAssocID="{9B4B4D09-ABE5-416F-BE01-14D1CEFD039B}" presName="negativeSpace" presStyleCnt="0"/>
      <dgm:spPr/>
    </dgm:pt>
    <dgm:pt modelId="{831E1F5C-32E6-49F7-A2AA-24B487D62AE9}" type="pres">
      <dgm:prSet presAssocID="{9B4B4D09-ABE5-416F-BE01-14D1CEFD039B}" presName="childText" presStyleLbl="conFgAcc1" presStyleIdx="0" presStyleCnt="3" custLinFactNeighborX="-451" custLinFactNeighborY="-60569">
        <dgm:presLayoutVars>
          <dgm:bulletEnabled val="1"/>
        </dgm:presLayoutVars>
      </dgm:prSet>
      <dgm:spPr/>
    </dgm:pt>
    <dgm:pt modelId="{8CA5D171-4151-476F-9428-86DFDCFAF1D5}" type="pres">
      <dgm:prSet presAssocID="{385A434F-5503-4CE4-A167-42509F6412AE}" presName="spaceBetweenRectangles" presStyleCnt="0"/>
      <dgm:spPr/>
    </dgm:pt>
    <dgm:pt modelId="{2E025ADC-953E-4E09-A35B-170F53BEEA15}" type="pres">
      <dgm:prSet presAssocID="{137733CC-A416-4B15-B801-0E9F1887584C}" presName="parentLin" presStyleCnt="0"/>
      <dgm:spPr/>
    </dgm:pt>
    <dgm:pt modelId="{8E7A67ED-A5DF-4F14-A63E-3CD2BA89A3D3}" type="pres">
      <dgm:prSet presAssocID="{137733CC-A416-4B15-B801-0E9F1887584C}" presName="parentLeftMargin" presStyleLbl="node1" presStyleIdx="0" presStyleCnt="3"/>
      <dgm:spPr/>
    </dgm:pt>
    <dgm:pt modelId="{F7740368-FD3C-4C58-9B10-9F49D50A993E}" type="pres">
      <dgm:prSet presAssocID="{137733CC-A416-4B15-B801-0E9F1887584C}" presName="parentText" presStyleLbl="node1" presStyleIdx="1" presStyleCnt="3" custScaleX="129341" custLinFactNeighborX="65309" custLinFactNeighborY="14576">
        <dgm:presLayoutVars>
          <dgm:chMax val="0"/>
          <dgm:bulletEnabled val="1"/>
        </dgm:presLayoutVars>
      </dgm:prSet>
      <dgm:spPr/>
    </dgm:pt>
    <dgm:pt modelId="{27117D79-8150-4300-9EEF-6445685219D3}" type="pres">
      <dgm:prSet presAssocID="{137733CC-A416-4B15-B801-0E9F1887584C}" presName="negativeSpace" presStyleCnt="0"/>
      <dgm:spPr/>
    </dgm:pt>
    <dgm:pt modelId="{C0D24B7F-89B6-4F67-9448-57D40785A461}" type="pres">
      <dgm:prSet presAssocID="{137733CC-A416-4B15-B801-0E9F1887584C}" presName="childText" presStyleLbl="conFgAcc1" presStyleIdx="1" presStyleCnt="3">
        <dgm:presLayoutVars>
          <dgm:bulletEnabled val="1"/>
        </dgm:presLayoutVars>
      </dgm:prSet>
      <dgm:spPr/>
    </dgm:pt>
    <dgm:pt modelId="{1127ED23-F49E-4B29-88CE-196935117EF7}" type="pres">
      <dgm:prSet presAssocID="{2CBFC36A-7673-417A-9999-598B96E7AD3B}" presName="spaceBetweenRectangles" presStyleCnt="0"/>
      <dgm:spPr/>
    </dgm:pt>
    <dgm:pt modelId="{1B847C58-B556-4A31-8BF6-08D719927A1E}" type="pres">
      <dgm:prSet presAssocID="{17B51E01-EA16-4DF2-AF75-E3142BA34FE1}" presName="parentLin" presStyleCnt="0"/>
      <dgm:spPr/>
    </dgm:pt>
    <dgm:pt modelId="{4AFB8699-C45B-4ADD-BAA4-9BDF2CA38511}" type="pres">
      <dgm:prSet presAssocID="{17B51E01-EA16-4DF2-AF75-E3142BA34FE1}" presName="parentLeftMargin" presStyleLbl="node1" presStyleIdx="1" presStyleCnt="3"/>
      <dgm:spPr/>
    </dgm:pt>
    <dgm:pt modelId="{68D8B52F-374A-472E-B252-A68B7A4DD9D4}" type="pres">
      <dgm:prSet presAssocID="{17B51E01-EA16-4DF2-AF75-E3142BA34FE1}" presName="parentText" presStyleLbl="node1" presStyleIdx="2" presStyleCnt="3" custScaleX="135397" custScaleY="124324" custLinFactNeighborX="-86169" custLinFactNeighborY="10367">
        <dgm:presLayoutVars>
          <dgm:chMax val="0"/>
          <dgm:bulletEnabled val="1"/>
        </dgm:presLayoutVars>
      </dgm:prSet>
      <dgm:spPr/>
    </dgm:pt>
    <dgm:pt modelId="{8321F714-0C7A-4CA4-993C-A11CAE78506C}" type="pres">
      <dgm:prSet presAssocID="{17B51E01-EA16-4DF2-AF75-E3142BA34FE1}" presName="negativeSpace" presStyleCnt="0"/>
      <dgm:spPr/>
    </dgm:pt>
    <dgm:pt modelId="{44D0848A-D2A8-4205-BA40-C74A01404421}" type="pres">
      <dgm:prSet presAssocID="{17B51E01-EA16-4DF2-AF75-E3142BA34FE1}" presName="childText" presStyleLbl="conFgAcc1" presStyleIdx="2" presStyleCnt="3" custLinFactNeighborX="-1063" custLinFactNeighborY="-749">
        <dgm:presLayoutVars>
          <dgm:bulletEnabled val="1"/>
        </dgm:presLayoutVars>
      </dgm:prSet>
      <dgm:spPr/>
    </dgm:pt>
  </dgm:ptLst>
  <dgm:cxnLst>
    <dgm:cxn modelId="{FA9DDE02-1473-400A-8F24-4698C8A66552}" type="presOf" srcId="{32EE42C1-A88D-4EB3-9088-EB4E5B81D421}" destId="{843EC12B-07E0-483F-BE99-676F54F34223}" srcOrd="0" destOrd="0" presId="urn:microsoft.com/office/officeart/2005/8/layout/list1"/>
    <dgm:cxn modelId="{A096C203-2689-4881-B545-878A9B7CF943}" type="presOf" srcId="{137733CC-A416-4B15-B801-0E9F1887584C}" destId="{8E7A67ED-A5DF-4F14-A63E-3CD2BA89A3D3}" srcOrd="0" destOrd="0" presId="urn:microsoft.com/office/officeart/2005/8/layout/list1"/>
    <dgm:cxn modelId="{F626D53F-978C-4077-A459-CAF3B3F0422B}" srcId="{32EE42C1-A88D-4EB3-9088-EB4E5B81D421}" destId="{137733CC-A416-4B15-B801-0E9F1887584C}" srcOrd="1" destOrd="0" parTransId="{59443F75-9FC9-423D-BC20-BFE402FF5CE8}" sibTransId="{2CBFC36A-7673-417A-9999-598B96E7AD3B}"/>
    <dgm:cxn modelId="{0F14205D-EA66-416D-9844-328D0326FC60}" type="presOf" srcId="{9B4B4D09-ABE5-416F-BE01-14D1CEFD039B}" destId="{8CD681FA-9442-40CE-BECD-61D7D6FBF68F}" srcOrd="1" destOrd="0" presId="urn:microsoft.com/office/officeart/2005/8/layout/list1"/>
    <dgm:cxn modelId="{D7E99946-E7C3-415E-8EF1-F7B49B6075A3}" type="presOf" srcId="{9B4B4D09-ABE5-416F-BE01-14D1CEFD039B}" destId="{B3C6BD66-7EDF-45DE-8E6A-D7DF19ACC408}" srcOrd="0" destOrd="0" presId="urn:microsoft.com/office/officeart/2005/8/layout/list1"/>
    <dgm:cxn modelId="{91DA2F4A-DEAA-4D01-B971-42176479CA76}" srcId="{32EE42C1-A88D-4EB3-9088-EB4E5B81D421}" destId="{17B51E01-EA16-4DF2-AF75-E3142BA34FE1}" srcOrd="2" destOrd="0" parTransId="{D2DE6094-7B60-4DE7-85F4-CD8B23315161}" sibTransId="{A85BDBD7-8B8F-477B-900A-ED22ABF2C3C5}"/>
    <dgm:cxn modelId="{1336AC8D-0E9F-404C-9D5D-407DCB3CC9B3}" type="presOf" srcId="{17B51E01-EA16-4DF2-AF75-E3142BA34FE1}" destId="{4AFB8699-C45B-4ADD-BAA4-9BDF2CA38511}" srcOrd="0" destOrd="0" presId="urn:microsoft.com/office/officeart/2005/8/layout/list1"/>
    <dgm:cxn modelId="{1061A0B0-B690-476E-90A7-75C6FBA11BA1}" type="presOf" srcId="{137733CC-A416-4B15-B801-0E9F1887584C}" destId="{F7740368-FD3C-4C58-9B10-9F49D50A993E}" srcOrd="1" destOrd="0" presId="urn:microsoft.com/office/officeart/2005/8/layout/list1"/>
    <dgm:cxn modelId="{45C28EBB-FA45-4C2C-810B-340C25396EB5}" type="presOf" srcId="{17B51E01-EA16-4DF2-AF75-E3142BA34FE1}" destId="{68D8B52F-374A-472E-B252-A68B7A4DD9D4}" srcOrd="1" destOrd="0" presId="urn:microsoft.com/office/officeart/2005/8/layout/list1"/>
    <dgm:cxn modelId="{6B43D3C2-E3AA-43E1-A6FD-8971B4DB9574}" srcId="{32EE42C1-A88D-4EB3-9088-EB4E5B81D421}" destId="{9B4B4D09-ABE5-416F-BE01-14D1CEFD039B}" srcOrd="0" destOrd="0" parTransId="{167604D8-5874-494C-80A8-B85BFD98C6E9}" sibTransId="{385A434F-5503-4CE4-A167-42509F6412AE}"/>
    <dgm:cxn modelId="{DB714131-2704-4064-8C6D-F3D3C0297F31}" type="presParOf" srcId="{843EC12B-07E0-483F-BE99-676F54F34223}" destId="{30854B81-69B3-4A05-965B-D727765360CD}" srcOrd="0" destOrd="0" presId="urn:microsoft.com/office/officeart/2005/8/layout/list1"/>
    <dgm:cxn modelId="{4AC6A6B5-1173-4EF7-A166-85CD12720045}" type="presParOf" srcId="{30854B81-69B3-4A05-965B-D727765360CD}" destId="{B3C6BD66-7EDF-45DE-8E6A-D7DF19ACC408}" srcOrd="0" destOrd="0" presId="urn:microsoft.com/office/officeart/2005/8/layout/list1"/>
    <dgm:cxn modelId="{7AACAC84-596B-4F32-AD2C-F5CCB4F057D5}" type="presParOf" srcId="{30854B81-69B3-4A05-965B-D727765360CD}" destId="{8CD681FA-9442-40CE-BECD-61D7D6FBF68F}" srcOrd="1" destOrd="0" presId="urn:microsoft.com/office/officeart/2005/8/layout/list1"/>
    <dgm:cxn modelId="{43E181EC-CC7F-4BC9-A4AB-8693F247C08E}" type="presParOf" srcId="{843EC12B-07E0-483F-BE99-676F54F34223}" destId="{22DECC93-2BBD-424C-AF5D-E20AA9B28315}" srcOrd="1" destOrd="0" presId="urn:microsoft.com/office/officeart/2005/8/layout/list1"/>
    <dgm:cxn modelId="{7AA3D45F-06B2-463A-B263-EF16DD64F6D0}" type="presParOf" srcId="{843EC12B-07E0-483F-BE99-676F54F34223}" destId="{831E1F5C-32E6-49F7-A2AA-24B487D62AE9}" srcOrd="2" destOrd="0" presId="urn:microsoft.com/office/officeart/2005/8/layout/list1"/>
    <dgm:cxn modelId="{40D98A30-2490-442F-8C27-37937A10492F}" type="presParOf" srcId="{843EC12B-07E0-483F-BE99-676F54F34223}" destId="{8CA5D171-4151-476F-9428-86DFDCFAF1D5}" srcOrd="3" destOrd="0" presId="urn:microsoft.com/office/officeart/2005/8/layout/list1"/>
    <dgm:cxn modelId="{26C342FD-9323-407C-9EF6-283902B7BA7C}" type="presParOf" srcId="{843EC12B-07E0-483F-BE99-676F54F34223}" destId="{2E025ADC-953E-4E09-A35B-170F53BEEA15}" srcOrd="4" destOrd="0" presId="urn:microsoft.com/office/officeart/2005/8/layout/list1"/>
    <dgm:cxn modelId="{B036AE14-EEAE-4272-91BF-C319CD6AC3C1}" type="presParOf" srcId="{2E025ADC-953E-4E09-A35B-170F53BEEA15}" destId="{8E7A67ED-A5DF-4F14-A63E-3CD2BA89A3D3}" srcOrd="0" destOrd="0" presId="urn:microsoft.com/office/officeart/2005/8/layout/list1"/>
    <dgm:cxn modelId="{47ECF36C-7FA6-4A2F-A5D5-53060B1137CF}" type="presParOf" srcId="{2E025ADC-953E-4E09-A35B-170F53BEEA15}" destId="{F7740368-FD3C-4C58-9B10-9F49D50A993E}" srcOrd="1" destOrd="0" presId="urn:microsoft.com/office/officeart/2005/8/layout/list1"/>
    <dgm:cxn modelId="{74C9D27C-D9D0-4C63-9F0B-915235D9932E}" type="presParOf" srcId="{843EC12B-07E0-483F-BE99-676F54F34223}" destId="{27117D79-8150-4300-9EEF-6445685219D3}" srcOrd="5" destOrd="0" presId="urn:microsoft.com/office/officeart/2005/8/layout/list1"/>
    <dgm:cxn modelId="{FC6C743C-F037-46ED-99FA-3472A0C4D8F9}" type="presParOf" srcId="{843EC12B-07E0-483F-BE99-676F54F34223}" destId="{C0D24B7F-89B6-4F67-9448-57D40785A461}" srcOrd="6" destOrd="0" presId="urn:microsoft.com/office/officeart/2005/8/layout/list1"/>
    <dgm:cxn modelId="{07254843-DE57-4C03-9E75-07380E34AFD2}" type="presParOf" srcId="{843EC12B-07E0-483F-BE99-676F54F34223}" destId="{1127ED23-F49E-4B29-88CE-196935117EF7}" srcOrd="7" destOrd="0" presId="urn:microsoft.com/office/officeart/2005/8/layout/list1"/>
    <dgm:cxn modelId="{7FEF3A15-D81C-4376-9CA2-7E387B161AE7}" type="presParOf" srcId="{843EC12B-07E0-483F-BE99-676F54F34223}" destId="{1B847C58-B556-4A31-8BF6-08D719927A1E}" srcOrd="8" destOrd="0" presId="urn:microsoft.com/office/officeart/2005/8/layout/list1"/>
    <dgm:cxn modelId="{9F9EA831-9871-420E-99C4-297CE4309CC2}" type="presParOf" srcId="{1B847C58-B556-4A31-8BF6-08D719927A1E}" destId="{4AFB8699-C45B-4ADD-BAA4-9BDF2CA38511}" srcOrd="0" destOrd="0" presId="urn:microsoft.com/office/officeart/2005/8/layout/list1"/>
    <dgm:cxn modelId="{CF8FD3AB-E2C2-4A54-9145-DDDB990E8864}" type="presParOf" srcId="{1B847C58-B556-4A31-8BF6-08D719927A1E}" destId="{68D8B52F-374A-472E-B252-A68B7A4DD9D4}" srcOrd="1" destOrd="0" presId="urn:microsoft.com/office/officeart/2005/8/layout/list1"/>
    <dgm:cxn modelId="{04782265-8887-44ED-927D-B1D00E9469A7}" type="presParOf" srcId="{843EC12B-07E0-483F-BE99-676F54F34223}" destId="{8321F714-0C7A-4CA4-993C-A11CAE78506C}" srcOrd="9" destOrd="0" presId="urn:microsoft.com/office/officeart/2005/8/layout/list1"/>
    <dgm:cxn modelId="{F725C717-DEFB-4CE7-A14D-182387859D0E}" type="presParOf" srcId="{843EC12B-07E0-483F-BE99-676F54F34223}" destId="{44D0848A-D2A8-4205-BA40-C74A014044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1E1F5C-32E6-49F7-A2AA-24B487D62AE9}">
      <dsp:nvSpPr>
        <dsp:cNvPr id="0" name=""/>
        <dsp:cNvSpPr/>
      </dsp:nvSpPr>
      <dsp:spPr>
        <a:xfrm>
          <a:off x="0" y="587891"/>
          <a:ext cx="8772872" cy="11592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D681FA-9442-40CE-BECD-61D7D6FBF68F}">
      <dsp:nvSpPr>
        <dsp:cNvPr id="0" name=""/>
        <dsp:cNvSpPr/>
      </dsp:nvSpPr>
      <dsp:spPr>
        <a:xfrm>
          <a:off x="106564" y="193207"/>
          <a:ext cx="8013281" cy="1357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2116" tIns="0" rIns="232116" bIns="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4600" kern="1200" dirty="0"/>
        </a:p>
      </dsp:txBody>
      <dsp:txXfrm>
        <a:off x="172852" y="259495"/>
        <a:ext cx="7880705" cy="1225344"/>
      </dsp:txXfrm>
    </dsp:sp>
    <dsp:sp modelId="{C0D24B7F-89B6-4F67-9448-57D40785A461}">
      <dsp:nvSpPr>
        <dsp:cNvPr id="0" name=""/>
        <dsp:cNvSpPr/>
      </dsp:nvSpPr>
      <dsp:spPr>
        <a:xfrm>
          <a:off x="0" y="2824904"/>
          <a:ext cx="8772872" cy="11592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40368-FD3C-4C58-9B10-9F49D50A993E}">
      <dsp:nvSpPr>
        <dsp:cNvPr id="0" name=""/>
        <dsp:cNvSpPr/>
      </dsp:nvSpPr>
      <dsp:spPr>
        <a:xfrm>
          <a:off x="725117" y="2343875"/>
          <a:ext cx="7942844" cy="1357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2116" tIns="0" rIns="232116" bIns="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4600" kern="1200" dirty="0"/>
        </a:p>
      </dsp:txBody>
      <dsp:txXfrm>
        <a:off x="791405" y="2410163"/>
        <a:ext cx="7810268" cy="1225344"/>
      </dsp:txXfrm>
    </dsp:sp>
    <dsp:sp modelId="{44D0848A-D2A8-4205-BA40-C74A01404421}">
      <dsp:nvSpPr>
        <dsp:cNvPr id="0" name=""/>
        <dsp:cNvSpPr/>
      </dsp:nvSpPr>
      <dsp:spPr>
        <a:xfrm>
          <a:off x="0" y="5236679"/>
          <a:ext cx="8772872" cy="11592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8B52F-374A-472E-B252-A68B7A4DD9D4}">
      <dsp:nvSpPr>
        <dsp:cNvPr id="0" name=""/>
        <dsp:cNvSpPr/>
      </dsp:nvSpPr>
      <dsp:spPr>
        <a:xfrm>
          <a:off x="60668" y="4373280"/>
          <a:ext cx="8314743" cy="16882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2116" tIns="0" rIns="232116" bIns="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4600" kern="1200" dirty="0"/>
        </a:p>
      </dsp:txBody>
      <dsp:txXfrm>
        <a:off x="143080" y="4455692"/>
        <a:ext cx="8149919" cy="1523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09/11/2025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0.jpeg"/><Relationship Id="rId10" Type="http://schemas.openxmlformats.org/officeDocument/2006/relationships/image" Target="../media/image5.jpeg"/><Relationship Id="rId4" Type="http://schemas.openxmlformats.org/officeDocument/2006/relationships/diagramData" Target="../diagrams/data1.xml"/><Relationship Id="rId9" Type="http://schemas.openxmlformats.org/officeDocument/2006/relationships/image" Target="../media/image4.jpeg"/><Relationship Id="rId1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796722" y="4314150"/>
            <a:ext cx="21530392" cy="35778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5400" b="1" dirty="0"/>
              <a:t>RESSIGNIFICAR PARA CUIDAR: EDUCAÇÃO PROFISSIONAL E POPULAR COMO ESTRATÉGIA DE FORTALECIMENTO DA VIGILÂNCIA EM SAÚDE NO MUNICÍPIO DE SANTA MARIA DO CAMBUCÁ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24277" y="18772997"/>
            <a:ext cx="9649072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3200" dirty="0"/>
              <a:t>Relato de experiência em Santa Maria do Cambucá, envolvendo diagnóstico situacional da rede de saúde, planejamento estratégico, implementação de ações de educação em saúde, formação de profissionais e agentes populares, e monitoramento contínuo. As ações fortaleceram a Vigilância em Saúde, ressignificaram o cuidado diante da insegurança causada por um caso de raiva humana e engajaram tanto a população quanto os profissionais de saúde na promoção de práticas preventivas e seguras.</a:t>
            </a:r>
            <a:endParaRPr sz="3200"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50249" y="2426979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20" name="TextBox 17"/>
          <p:cNvSpPr txBox="1"/>
          <p:nvPr/>
        </p:nvSpPr>
        <p:spPr>
          <a:xfrm>
            <a:off x="772486" y="2431935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3215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3200" dirty="0"/>
              <a:t>Descrever como a educação profissional e popular ressignifica o cuidado e fortalece a Vigilância em Saúde em Santa Maria do Cambucá, analisando sua efetividade, integração saúde humana-animal-ambiental, formação de agentes populares e impactos nos fluxos de atendimento.</a:t>
            </a:r>
            <a:endParaRPr lang="en-US" sz="3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579973" y="1377655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3" name="TextBox 17"/>
          <p:cNvSpPr txBox="1"/>
          <p:nvPr/>
        </p:nvSpPr>
        <p:spPr>
          <a:xfrm>
            <a:off x="12300737" y="1390169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79973" y="2889534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5" name="TextBox 16"/>
          <p:cNvSpPr txBox="1"/>
          <p:nvPr/>
        </p:nvSpPr>
        <p:spPr>
          <a:xfrm>
            <a:off x="12544206" y="30195174"/>
            <a:ext cx="9649072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3200" dirty="0"/>
              <a:t>O trabalho evidencia a importância de fortalecer a Vigilância em Saúde e consolidar a Saúde Única. Recomenda-se manter ações intersetoriais, educação profissional e popular, engajar profissionais e comunidade através da participação popular , e ampliar estratégias de prevenção de agravos e cobertura vacinal no território, ressaltando a integração entre GERES e a Secretaria Estadual de Saúde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598924" y="29046721"/>
            <a:ext cx="9649073" cy="7479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146471" y="34531680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" name="TextBox 56">
            <a:extLst>
              <a:ext uri="{FF2B5EF4-FFF2-40B4-BE49-F238E27FC236}">
                <a16:creationId xmlns:a16="http://schemas.microsoft.com/office/drawing/2014/main" id="{F2570B61-295B-6475-A0A2-B8BC05756637}"/>
              </a:ext>
            </a:extLst>
          </p:cNvPr>
          <p:cNvSpPr txBox="1"/>
          <p:nvPr/>
        </p:nvSpPr>
        <p:spPr>
          <a:xfrm>
            <a:off x="796723" y="6853012"/>
            <a:ext cx="21973734" cy="145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Open Sans" panose="020B0606030504020204" pitchFamily="34" charset="0"/>
                <a:cs typeface="Times New Roman" panose="02020603050405020304" pitchFamily="18" charset="0"/>
              </a:rPr>
              <a:t>Thomas Filipe Mariano da Silva¹, 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Karla Michelly Silva de Medeiros Arruda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Open Sans" panose="020B0606030504020204" pitchFamily="34" charset="0"/>
                <a:cs typeface="Times New Roman" panose="02020603050405020304" pitchFamily="18" charset="0"/>
              </a:rPr>
              <a:t>², 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Aline Silva Florêncio de Lima</a:t>
            </a:r>
            <a:r>
              <a:rPr lang="en-US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Open Sans" panose="020B0606030504020204" pitchFamily="34" charset="0"/>
                <a:cs typeface="Times New Roman" panose="02020603050405020304" pitchFamily="18" charset="0"/>
              </a:rPr>
              <a:t>³, 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Jaqueline Maria dos Santos Sousa</a:t>
            </a:r>
            <a:r>
              <a:rPr lang="en-US" sz="2800" b="1" kern="1200" baseline="30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Open Sans" panose="020B0606030504020204" pitchFamily="34" charset="0"/>
                <a:cs typeface="Times New Roman" panose="02020603050405020304" pitchFamily="18" charset="0"/>
              </a:rPr>
              <a:t>4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, Tereza Rachel Barbosa Medeiros Almeida</a:t>
            </a:r>
            <a:r>
              <a:rPr lang="pt-BR" sz="2800" b="1" kern="1200" baseline="30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5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, José Goncalves de Souza</a:t>
            </a:r>
            <a:r>
              <a:rPr lang="pt-BR" sz="2800" b="1" kern="1200" baseline="30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6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800" b="1" kern="1200" dirty="0" err="1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Nadiane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Gomes de Almeida Barbosa</a:t>
            </a:r>
            <a:r>
              <a:rPr lang="pt-BR" sz="2800" b="1" kern="1200" baseline="30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7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800" b="1" kern="1200" dirty="0" err="1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Sohame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 Maria dos Santos Chaves Barbosa</a:t>
            </a:r>
            <a:r>
              <a:rPr lang="pt-BR" sz="2800" b="1" kern="1200" baseline="30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8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, Lilian de Lucena Oliveira</a:t>
            </a:r>
            <a:r>
              <a:rPr lang="pt-BR" sz="2800" b="1" kern="1200" baseline="30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9</a:t>
            </a:r>
            <a:r>
              <a:rPr lang="pt-BR" sz="2800" b="1" kern="1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, Silvana Maria de Lima</a:t>
            </a:r>
            <a:r>
              <a:rPr lang="pt-BR" sz="2800" b="1" kern="1200" baseline="30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ea typeface="Aptos" panose="020B0004020202020204" pitchFamily="34" charset="0"/>
                <a:cs typeface="Times New Roman" panose="02020603050405020304" pitchFamily="18" charset="0"/>
              </a:rPr>
              <a:t>10 </a:t>
            </a:r>
            <a:endParaRPr lang="pt-BR" sz="12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57">
            <a:extLst>
              <a:ext uri="{FF2B5EF4-FFF2-40B4-BE49-F238E27FC236}">
                <a16:creationId xmlns:a16="http://schemas.microsoft.com/office/drawing/2014/main" id="{4BF7D1FC-60EC-200D-8A44-C6312EB15AF6}"/>
              </a:ext>
            </a:extLst>
          </p:cNvPr>
          <p:cNvSpPr txBox="1"/>
          <p:nvPr/>
        </p:nvSpPr>
        <p:spPr>
          <a:xfrm>
            <a:off x="1127538" y="8141919"/>
            <a:ext cx="21530392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800"/>
              </a:spcAft>
              <a:buNone/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¹</a:t>
            </a:r>
            <a:r>
              <a:rPr lang="pt-BR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 ²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Universidade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 Federal de Pernambuco, Recife, Pernambuco.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  <a:buNone/>
            </a:pPr>
            <a:r>
              <a:rPr lang="pt-BR" sz="2000" kern="12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3,4 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IV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Gerência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 Regional de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Saúde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 –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Secretaria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Estadual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Saúde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, Caruaru, Pernambuco.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  <a:buNone/>
            </a:pPr>
            <a:r>
              <a:rPr lang="pt-BR" sz="2000" kern="12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5,6,7,8,9,10 </a:t>
            </a:r>
            <a:r>
              <a:rPr lang="pt-BR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Secretaria Municipal de Saúde, Santa Maria do Cambucá, Pernambuco.</a:t>
            </a:r>
            <a:r>
              <a:rPr lang="pt-BR" sz="2000" kern="120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  <a:buNone/>
            </a:pP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*Autor </a:t>
            </a:r>
            <a:r>
              <a:rPr lang="en-US" sz="20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correspondente</a:t>
            </a:r>
            <a:r>
              <a:rPr lang="en-U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thomas.Mariano@ufpe.br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312D56EC-83ED-B43F-D3A0-713221F256EB}"/>
              </a:ext>
            </a:extLst>
          </p:cNvPr>
          <p:cNvSpPr/>
          <p:nvPr/>
        </p:nvSpPr>
        <p:spPr>
          <a:xfrm>
            <a:off x="1069898" y="11439365"/>
            <a:ext cx="3726505" cy="179738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A3F7F40-C6AE-4322-655F-29112AD3A91E}"/>
              </a:ext>
            </a:extLst>
          </p:cNvPr>
          <p:cNvSpPr txBox="1"/>
          <p:nvPr/>
        </p:nvSpPr>
        <p:spPr>
          <a:xfrm>
            <a:off x="1069899" y="11813622"/>
            <a:ext cx="3699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Educação Permanente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1F3E846-D090-30FA-1123-4F699FE1AB5B}"/>
              </a:ext>
            </a:extLst>
          </p:cNvPr>
          <p:cNvSpPr txBox="1"/>
          <p:nvPr/>
        </p:nvSpPr>
        <p:spPr>
          <a:xfrm>
            <a:off x="5565570" y="11699388"/>
            <a:ext cx="504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C50779EA-BAB0-E7F5-1106-0191C736789F}"/>
              </a:ext>
            </a:extLst>
          </p:cNvPr>
          <p:cNvSpPr/>
          <p:nvPr/>
        </p:nvSpPr>
        <p:spPr>
          <a:xfrm>
            <a:off x="6879625" y="11454885"/>
            <a:ext cx="3726505" cy="1797383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A3F6990-E876-11E7-D93A-BAB414F56EE9}"/>
              </a:ext>
            </a:extLst>
          </p:cNvPr>
          <p:cNvSpPr txBox="1"/>
          <p:nvPr/>
        </p:nvSpPr>
        <p:spPr>
          <a:xfrm>
            <a:off x="6922105" y="11810489"/>
            <a:ext cx="3699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Educação</a:t>
            </a:r>
          </a:p>
          <a:p>
            <a:pPr algn="ctr"/>
            <a:r>
              <a:rPr lang="pt-BR" sz="3600" b="1" dirty="0">
                <a:solidFill>
                  <a:schemeClr val="bg1"/>
                </a:solidFill>
              </a:rPr>
              <a:t> Popular</a:t>
            </a:r>
          </a:p>
        </p:txBody>
      </p:sp>
      <p:pic>
        <p:nvPicPr>
          <p:cNvPr id="24" name="object 3">
            <a:extLst>
              <a:ext uri="{FF2B5EF4-FFF2-40B4-BE49-F238E27FC236}">
                <a16:creationId xmlns:a16="http://schemas.microsoft.com/office/drawing/2014/main" id="{F0F7A695-AB17-CBAB-1675-7FE95597951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1223" y="13428546"/>
            <a:ext cx="2547166" cy="1723809"/>
          </a:xfrm>
          <a:prstGeom prst="rect">
            <a:avLst/>
          </a:prstGeom>
        </p:spPr>
      </p:pic>
      <p:pic>
        <p:nvPicPr>
          <p:cNvPr id="25" name="object 6">
            <a:extLst>
              <a:ext uri="{FF2B5EF4-FFF2-40B4-BE49-F238E27FC236}">
                <a16:creationId xmlns:a16="http://schemas.microsoft.com/office/drawing/2014/main" id="{244FFE72-5369-00A4-2C29-06AEDE93B58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64958" y="13382730"/>
            <a:ext cx="2880320" cy="1697616"/>
          </a:xfrm>
          <a:prstGeom prst="rect">
            <a:avLst/>
          </a:prstGeom>
        </p:spPr>
      </p:pic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5DB4804E-1CA1-1869-D1EA-5B4DC48C1F82}"/>
              </a:ext>
            </a:extLst>
          </p:cNvPr>
          <p:cNvSpPr/>
          <p:nvPr/>
        </p:nvSpPr>
        <p:spPr>
          <a:xfrm>
            <a:off x="1060044" y="15472073"/>
            <a:ext cx="9489290" cy="1375641"/>
          </a:xfrm>
          <a:prstGeom prst="round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5A4E3287-D1B4-353E-7148-B00CFB298E9F}"/>
              </a:ext>
            </a:extLst>
          </p:cNvPr>
          <p:cNvSpPr txBox="1"/>
          <p:nvPr/>
        </p:nvSpPr>
        <p:spPr>
          <a:xfrm>
            <a:off x="1432222" y="15572202"/>
            <a:ext cx="926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Fortalecimento da Vigilância em Saúde em Santa Maria do Cambucá - PE </a:t>
            </a:r>
          </a:p>
        </p:txBody>
      </p:sp>
      <p:graphicFrame>
        <p:nvGraphicFramePr>
          <p:cNvPr id="28" name="Diagrama 27">
            <a:extLst>
              <a:ext uri="{FF2B5EF4-FFF2-40B4-BE49-F238E27FC236}">
                <a16:creationId xmlns:a16="http://schemas.microsoft.com/office/drawing/2014/main" id="{C69A017E-7CB4-D3A3-7C4B-A1A83CD6F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3269702"/>
              </p:ext>
            </p:extLst>
          </p:nvPr>
        </p:nvGraphicFramePr>
        <p:xfrm>
          <a:off x="1154928" y="25335237"/>
          <a:ext cx="8772872" cy="646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0" name="CaixaDeTexto 29">
            <a:extLst>
              <a:ext uri="{FF2B5EF4-FFF2-40B4-BE49-F238E27FC236}">
                <a16:creationId xmlns:a16="http://schemas.microsoft.com/office/drawing/2014/main" id="{AA15B540-091D-5BE4-369C-5D4773D900A1}"/>
              </a:ext>
            </a:extLst>
          </p:cNvPr>
          <p:cNvSpPr txBox="1"/>
          <p:nvPr/>
        </p:nvSpPr>
        <p:spPr>
          <a:xfrm>
            <a:off x="1612580" y="25686763"/>
            <a:ext cx="7741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Fortalecimento da   Vigilância em Saúde no sentido de corresponsabilidade.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4C4CE1C6-C3CF-CD31-B2A3-3CAFF7BD1433}"/>
              </a:ext>
            </a:extLst>
          </p:cNvPr>
          <p:cNvSpPr txBox="1"/>
          <p:nvPr/>
        </p:nvSpPr>
        <p:spPr>
          <a:xfrm>
            <a:off x="1962389" y="27690281"/>
            <a:ext cx="7741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Estratégias intersetoriais elevam adesão e participação comunitária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1E79A179-B0CA-11A3-4B4F-7B4AFFCFEDB9}"/>
              </a:ext>
            </a:extLst>
          </p:cNvPr>
          <p:cNvSpPr txBox="1"/>
          <p:nvPr/>
        </p:nvSpPr>
        <p:spPr>
          <a:xfrm>
            <a:off x="1514280" y="29853605"/>
            <a:ext cx="7741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Ações educativas ampliam compreensão, confiança e engajamento na prevenção de agravos.</a:t>
            </a:r>
          </a:p>
        </p:txBody>
      </p:sp>
      <p:graphicFrame>
        <p:nvGraphicFramePr>
          <p:cNvPr id="35" name="Tabela 34">
            <a:extLst>
              <a:ext uri="{FF2B5EF4-FFF2-40B4-BE49-F238E27FC236}">
                <a16:creationId xmlns:a16="http://schemas.microsoft.com/office/drawing/2014/main" id="{BDAC72ED-CF65-C5B4-698D-39243B015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733619"/>
              </p:ext>
            </p:extLst>
          </p:nvPr>
        </p:nvGraphicFramePr>
        <p:xfrm>
          <a:off x="11701461" y="14950629"/>
          <a:ext cx="11444001" cy="4807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4667">
                  <a:extLst>
                    <a:ext uri="{9D8B030D-6E8A-4147-A177-3AD203B41FA5}">
                      <a16:colId xmlns:a16="http://schemas.microsoft.com/office/drawing/2014/main" val="1298348903"/>
                    </a:ext>
                  </a:extLst>
                </a:gridCol>
                <a:gridCol w="3814667">
                  <a:extLst>
                    <a:ext uri="{9D8B030D-6E8A-4147-A177-3AD203B41FA5}">
                      <a16:colId xmlns:a16="http://schemas.microsoft.com/office/drawing/2014/main" val="3085573662"/>
                    </a:ext>
                  </a:extLst>
                </a:gridCol>
                <a:gridCol w="3814667">
                  <a:extLst>
                    <a:ext uri="{9D8B030D-6E8A-4147-A177-3AD203B41FA5}">
                      <a16:colId xmlns:a16="http://schemas.microsoft.com/office/drawing/2014/main" val="3809984980"/>
                    </a:ext>
                  </a:extLst>
                </a:gridCol>
              </a:tblGrid>
              <a:tr h="406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 err="1">
                          <a:effectLst/>
                        </a:rPr>
                        <a:t>Categoria</a:t>
                      </a: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Indicadores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Resultados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3501666"/>
                  </a:ext>
                </a:extLst>
              </a:tr>
              <a:tr h="406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Notificações antirrábicas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2024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44 notificações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6536617"/>
                  </a:ext>
                </a:extLst>
              </a:tr>
              <a:tr h="406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Notificações antirrábicas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Jan–Set 2025</a:t>
                      </a: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154 notificações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6774371"/>
                  </a:ext>
                </a:extLst>
              </a:tr>
              <a:tr h="406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Vacinação animal</a:t>
                      </a: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2024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>
                          <a:effectLst/>
                        </a:rPr>
                        <a:t>1.020 doses aplicadas</a:t>
                      </a:r>
                      <a:endParaRPr lang="pt-BR" sz="2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9827268"/>
                  </a:ext>
                </a:extLst>
              </a:tr>
              <a:tr h="4069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Vacinação animal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Jan–Mai 2025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Busca Ativa + ACS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1.985 doses </a:t>
                      </a:r>
                      <a:r>
                        <a:rPr lang="en-US" sz="2400" dirty="0" err="1">
                          <a:effectLst/>
                        </a:rPr>
                        <a:t>aplicadas</a:t>
                      </a:r>
                      <a:endParaRPr lang="en-US" sz="24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Total (3.005) doses</a:t>
                      </a: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9504088"/>
                  </a:ext>
                </a:extLst>
              </a:tr>
              <a:tr h="841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 err="1">
                          <a:effectLst/>
                        </a:rPr>
                        <a:t>Atualização</a:t>
                      </a:r>
                      <a:r>
                        <a:rPr lang="en-US" sz="2400" dirty="0">
                          <a:effectLst/>
                        </a:rPr>
                        <a:t> de </a:t>
                      </a:r>
                      <a:r>
                        <a:rPr lang="en-US" sz="2400" dirty="0" err="1">
                          <a:effectLst/>
                        </a:rPr>
                        <a:t>recursos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humanos</a:t>
                      </a: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3641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</a:rPr>
                        <a:t>Jan–Set 2025</a:t>
                      </a: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07 </a:t>
                      </a:r>
                      <a:r>
                        <a:rPr lang="en-US" sz="2400" dirty="0" err="1">
                          <a:effectLst/>
                        </a:rPr>
                        <a:t>Formações</a:t>
                      </a:r>
                      <a:endParaRPr lang="en-US" sz="2400" dirty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>
                          <a:effectLst/>
                        </a:rPr>
                        <a:t>+ 160 </a:t>
                      </a:r>
                      <a:r>
                        <a:rPr lang="en-US" sz="2400" dirty="0" err="1">
                          <a:effectLst/>
                        </a:rPr>
                        <a:t>Profissionais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3317854"/>
                  </a:ext>
                </a:extLst>
              </a:tr>
              <a:tr h="841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dirty="0" err="1">
                          <a:effectLst/>
                        </a:rPr>
                        <a:t>Ações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educativas</a:t>
                      </a: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3641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</a:rPr>
                        <a:t>Jan–Set 2025</a:t>
                      </a: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endParaRPr lang="pt-BR" sz="2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t-BR" sz="2400" dirty="0"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 Ações Comunitárias       10 Ações Escolares-Formação de Agentes Populares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9612569"/>
                  </a:ext>
                </a:extLst>
              </a:tr>
            </a:tbl>
          </a:graphicData>
        </a:graphic>
      </p:graphicFrame>
      <p:pic>
        <p:nvPicPr>
          <p:cNvPr id="37" name="Imagem 36" descr="Uma imagem contendo pessoa, criança, segurando, homem&#10;&#10;O conteúdo gerado por IA pode estar incorreto.">
            <a:extLst>
              <a:ext uri="{FF2B5EF4-FFF2-40B4-BE49-F238E27FC236}">
                <a16:creationId xmlns:a16="http://schemas.microsoft.com/office/drawing/2014/main" id="{D609E1BD-8A93-2E21-51E5-7D8296D4E5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420" y="23789062"/>
            <a:ext cx="4178581" cy="2350452"/>
          </a:xfrm>
          <a:prstGeom prst="rect">
            <a:avLst/>
          </a:prstGeom>
        </p:spPr>
      </p:pic>
      <p:pic>
        <p:nvPicPr>
          <p:cNvPr id="39" name="Imagem 38" descr="Grupo de pessoas sentadas ao redor de uma mesa&#10;&#10;O conteúdo gerado por IA pode estar incorreto.">
            <a:extLst>
              <a:ext uri="{FF2B5EF4-FFF2-40B4-BE49-F238E27FC236}">
                <a16:creationId xmlns:a16="http://schemas.microsoft.com/office/drawing/2014/main" id="{3F6D6B6D-4D8F-9508-CD74-D8F0BBC850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0876" y="26323306"/>
            <a:ext cx="4212488" cy="2195615"/>
          </a:xfrm>
          <a:prstGeom prst="rect">
            <a:avLst/>
          </a:prstGeom>
        </p:spPr>
      </p:pic>
      <p:pic>
        <p:nvPicPr>
          <p:cNvPr id="41" name="Imagem 40" descr="Mulher sentada com cachorro no colo&#10;&#10;O conteúdo gerado por IA pode estar incorreto.">
            <a:extLst>
              <a:ext uri="{FF2B5EF4-FFF2-40B4-BE49-F238E27FC236}">
                <a16:creationId xmlns:a16="http://schemas.microsoft.com/office/drawing/2014/main" id="{A4608EC6-4E84-17B4-2679-35C6EB1B67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" t="16788" r="16731" b="-3603"/>
          <a:stretch>
            <a:fillRect/>
          </a:stretch>
        </p:blipFill>
        <p:spPr>
          <a:xfrm>
            <a:off x="19848952" y="21356456"/>
            <a:ext cx="3310091" cy="2305965"/>
          </a:xfrm>
          <a:prstGeom prst="rect">
            <a:avLst/>
          </a:prstGeom>
        </p:spPr>
      </p:pic>
      <p:pic>
        <p:nvPicPr>
          <p:cNvPr id="43" name="Imagem 42" descr="Pessoas em cima de areia&#10;&#10;O conteúdo gerado por IA pode estar incorreto.">
            <a:extLst>
              <a:ext uri="{FF2B5EF4-FFF2-40B4-BE49-F238E27FC236}">
                <a16:creationId xmlns:a16="http://schemas.microsoft.com/office/drawing/2014/main" id="{4277B7BA-E3F0-2941-C004-B05D929CE0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6" b="20520"/>
          <a:stretch>
            <a:fillRect/>
          </a:stretch>
        </p:blipFill>
        <p:spPr>
          <a:xfrm>
            <a:off x="19848952" y="23717086"/>
            <a:ext cx="3310091" cy="2422428"/>
          </a:xfrm>
          <a:prstGeom prst="rect">
            <a:avLst/>
          </a:prstGeom>
        </p:spPr>
      </p:pic>
      <p:pic>
        <p:nvPicPr>
          <p:cNvPr id="45" name="Imagem 44" descr="Pessoas sentadas em frente a espelho&#10;&#10;O conteúdo gerado por IA pode estar incorreto.">
            <a:extLst>
              <a:ext uri="{FF2B5EF4-FFF2-40B4-BE49-F238E27FC236}">
                <a16:creationId xmlns:a16="http://schemas.microsoft.com/office/drawing/2014/main" id="{C8C45942-1911-5FBE-9957-A0DBEC06660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1462" y="23666039"/>
            <a:ext cx="3633814" cy="2305965"/>
          </a:xfrm>
          <a:prstGeom prst="rect">
            <a:avLst/>
          </a:prstGeom>
        </p:spPr>
      </p:pic>
      <p:sp>
        <p:nvSpPr>
          <p:cNvPr id="60" name="CaixaDeTexto 59">
            <a:extLst>
              <a:ext uri="{FF2B5EF4-FFF2-40B4-BE49-F238E27FC236}">
                <a16:creationId xmlns:a16="http://schemas.microsoft.com/office/drawing/2014/main" id="{39DF2216-CDAA-BF7C-70A8-6BD838FD015D}"/>
              </a:ext>
            </a:extLst>
          </p:cNvPr>
          <p:cNvSpPr txBox="1"/>
          <p:nvPr/>
        </p:nvSpPr>
        <p:spPr>
          <a:xfrm>
            <a:off x="11719982" y="20111102"/>
            <a:ext cx="3633813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Núcleo de Educação Permanente</a:t>
            </a:r>
          </a:p>
        </p:txBody>
      </p:sp>
      <p:pic>
        <p:nvPicPr>
          <p:cNvPr id="62" name="Imagem 61" descr="Pessoas em cozinha de restaurante&#10;&#10;O conteúdo gerado por IA pode estar incorreto.">
            <a:extLst>
              <a:ext uri="{FF2B5EF4-FFF2-40B4-BE49-F238E27FC236}">
                <a16:creationId xmlns:a16="http://schemas.microsoft.com/office/drawing/2014/main" id="{F233E523-38FC-750F-EBF0-01FD9CEF98A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2328" y="21287911"/>
            <a:ext cx="3604932" cy="2238029"/>
          </a:xfrm>
          <a:prstGeom prst="rect">
            <a:avLst/>
          </a:prstGeom>
        </p:spPr>
      </p:pic>
      <p:pic>
        <p:nvPicPr>
          <p:cNvPr id="64" name="Imagem 63" descr="Grupo de pessoas sentadas em cadeiras&#10;&#10;O conteúdo gerado por IA pode estar incorreto.">
            <a:extLst>
              <a:ext uri="{FF2B5EF4-FFF2-40B4-BE49-F238E27FC236}">
                <a16:creationId xmlns:a16="http://schemas.microsoft.com/office/drawing/2014/main" id="{F4B06093-DF62-BA6A-0197-6A38AC721BB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3429" y="21297125"/>
            <a:ext cx="4071899" cy="2305965"/>
          </a:xfrm>
          <a:prstGeom prst="rect">
            <a:avLst/>
          </a:prstGeom>
        </p:spPr>
      </p:pic>
      <p:sp>
        <p:nvSpPr>
          <p:cNvPr id="65" name="CaixaDeTexto 64">
            <a:extLst>
              <a:ext uri="{FF2B5EF4-FFF2-40B4-BE49-F238E27FC236}">
                <a16:creationId xmlns:a16="http://schemas.microsoft.com/office/drawing/2014/main" id="{947982B1-6280-A4F1-2A06-D1433771EFAD}"/>
              </a:ext>
            </a:extLst>
          </p:cNvPr>
          <p:cNvSpPr txBox="1"/>
          <p:nvPr/>
        </p:nvSpPr>
        <p:spPr>
          <a:xfrm>
            <a:off x="15561742" y="20108346"/>
            <a:ext cx="4069935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Educação em Saúde e Popular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D45AED34-BC95-C31D-FA2A-B92DF38BADE4}"/>
              </a:ext>
            </a:extLst>
          </p:cNvPr>
          <p:cNvSpPr txBox="1"/>
          <p:nvPr/>
        </p:nvSpPr>
        <p:spPr>
          <a:xfrm>
            <a:off x="19839625" y="20108346"/>
            <a:ext cx="3319418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Ações Territoriais</a:t>
            </a:r>
          </a:p>
          <a:p>
            <a:pPr algn="ctr"/>
            <a:r>
              <a:rPr lang="pt-BR" sz="2800" b="1" dirty="0"/>
              <a:t>(Vacinação)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A874509F-9119-670B-2C40-9DE3436978FF}"/>
              </a:ext>
            </a:extLst>
          </p:cNvPr>
          <p:cNvSpPr txBox="1"/>
          <p:nvPr/>
        </p:nvSpPr>
        <p:spPr>
          <a:xfrm>
            <a:off x="1638862" y="35574382"/>
            <a:ext cx="2016224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latin typeface="Arial" panose="020B0604020202020204" pitchFamily="34" charset="0"/>
              </a:rPr>
              <a:t>FERNANDES, R. S.; et al. Potencialidades da Educação Popular em tempos de pandemia da covid-19 na Atenção Primária à Saúde no Brasil. </a:t>
            </a:r>
            <a:r>
              <a:rPr lang="pt-BR" altLang="pt-BR" sz="2000" i="1" dirty="0">
                <a:latin typeface="Arial" panose="020B0604020202020204" pitchFamily="34" charset="0"/>
              </a:rPr>
              <a:t>Interface – Comunicação, Saúde, Educação</a:t>
            </a:r>
            <a:r>
              <a:rPr lang="pt-BR" altLang="pt-BR" sz="2000" dirty="0">
                <a:latin typeface="Arial" panose="020B0604020202020204" pitchFamily="34" charset="0"/>
              </a:rPr>
              <a:t>, v. 26, e210142, 2022.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latin typeface="Arial" panose="020B0604020202020204" pitchFamily="34" charset="0"/>
              </a:rPr>
              <a:t>TEIXEIRA, C. F. S. Desafios da Vigilância em Saúde no momento atual. </a:t>
            </a:r>
            <a:r>
              <a:rPr lang="pt-BR" altLang="pt-BR" sz="2000" i="1" dirty="0">
                <a:latin typeface="Arial" panose="020B0604020202020204" pitchFamily="34" charset="0"/>
              </a:rPr>
              <a:t>Revista do Instituto de Ciências da Saúde</a:t>
            </a:r>
            <a:r>
              <a:rPr lang="pt-BR" altLang="pt-BR" sz="2000" dirty="0">
                <a:latin typeface="Arial" panose="020B0604020202020204" pitchFamily="34" charset="0"/>
              </a:rPr>
              <a:t>, 2022.</a:t>
            </a:r>
            <a:br>
              <a:rPr lang="pt-BR" altLang="pt-BR" sz="2000" dirty="0">
                <a:latin typeface="Arial" panose="020B0604020202020204" pitchFamily="34" charset="0"/>
              </a:rPr>
            </a:br>
            <a:r>
              <a:rPr lang="pt-BR" altLang="pt-BR" sz="2000" dirty="0">
                <a:latin typeface="Arial" panose="020B0604020202020204" pitchFamily="34" charset="0"/>
              </a:rPr>
              <a:t>CRUZ, P. J. S. C. Educação popular em saúde: princípios, desafios e práticas. </a:t>
            </a:r>
            <a:r>
              <a:rPr lang="pt-BR" altLang="pt-BR" sz="2000" i="1" dirty="0">
                <a:latin typeface="Arial" panose="020B0604020202020204" pitchFamily="34" charset="0"/>
              </a:rPr>
              <a:t>Interface – Comunicação, Saúde, Educação</a:t>
            </a:r>
            <a:r>
              <a:rPr lang="pt-BR" altLang="pt-BR" sz="2000" dirty="0">
                <a:latin typeface="Arial" panose="020B0604020202020204" pitchFamily="34" charset="0"/>
              </a:rPr>
              <a:t>, 2024.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565</Words>
  <Application>Microsoft Office PowerPoint</Application>
  <PresentationFormat>Personalizar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9" baseType="lpstr">
      <vt:lpstr>Aptos</vt:lpstr>
      <vt:lpstr>Arial</vt:lpstr>
      <vt:lpstr>Calibri</vt:lpstr>
      <vt:lpstr>Cambria</vt:lpstr>
      <vt:lpstr>Mongolian Baiti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Thomas Mariano</cp:lastModifiedBy>
  <cp:revision>12</cp:revision>
  <dcterms:created xsi:type="dcterms:W3CDTF">2025-09-30T13:28:19Z</dcterms:created>
  <dcterms:modified xsi:type="dcterms:W3CDTF">2025-11-09T22:35:43Z</dcterms:modified>
</cp:coreProperties>
</file>