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</p:sldIdLst>
  <p:sldSz cy="40325675" cx="23402925"/>
  <p:notesSz cx="6858000" cy="9144000"/>
  <p:embeddedFontLst>
    <p:embeddedFont>
      <p:font typeface="Montserrat"/>
      <p:regular r:id="rId8"/>
      <p:bold r:id="rId9"/>
      <p:italic r:id="rId10"/>
      <p:boldItalic r:id="rId11"/>
    </p:embeddedFont>
    <p:embeddedFont>
      <p:font typeface="Open Sans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  <p:ext uri="GoogleSlidesCustomDataVersion2">
      <go:slidesCustomData xmlns:go="http://customooxmlschemas.google.com/" r:id="rId16" roundtripDataSignature="AMtx7mgLsi9B+HgSsrM0jbN3aPL5kA4X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B863333-F385-4A34-B36C-600956DEDFF9}">
  <a:tblStyle styleId="{0B863333-F385-4A34-B36C-600956DEDFF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Montserrat-boldItalic.fntdata"/><Relationship Id="rId10" Type="http://schemas.openxmlformats.org/officeDocument/2006/relationships/font" Target="fonts/Montserrat-italic.fntdata"/><Relationship Id="rId13" Type="http://schemas.openxmlformats.org/officeDocument/2006/relationships/font" Target="fonts/OpenSans-bold.fntdata"/><Relationship Id="rId12" Type="http://schemas.openxmlformats.org/officeDocument/2006/relationships/font" Target="fonts/OpenSans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font" Target="fonts/Montserrat-bold.fntdata"/><Relationship Id="rId15" Type="http://schemas.openxmlformats.org/officeDocument/2006/relationships/font" Target="fonts/OpenSans-boldItalic.fntdata"/><Relationship Id="rId14" Type="http://schemas.openxmlformats.org/officeDocument/2006/relationships/font" Target="fonts/OpenSans-italic.fntdata"/><Relationship Id="rId16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font" Target="fonts/Montserra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" type="body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b="1" sz="159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2" name="Google Shape;42;p7"/>
          <p:cNvSpPr txBox="1"/>
          <p:nvPr>
            <p:ph idx="4" type="body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indent="-939800" lvl="1" marL="9144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indent="-838200" lvl="2" marL="1371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indent="-736600" lvl="3" marL="1828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indent="-736600" lvl="4" marL="22860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indent="-736600" lvl="5" marL="27432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indent="-736600" lvl="6" marL="3200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indent="-736600" lvl="7" marL="3657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indent="-736600" lvl="8" marL="4114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/>
        </p:txBody>
      </p:sp>
      <p:sp>
        <p:nvSpPr>
          <p:cNvPr id="58" name="Google Shape;58;p10"/>
          <p:cNvSpPr txBox="1"/>
          <p:nvPr>
            <p:ph idx="2" type="body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59" name="Google Shape;59;p10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/>
          <p:nvPr>
            <p:ph idx="2" type="pic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b="0" i="0" sz="1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marR="0" rtl="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b="0" i="0" sz="1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b="0" i="0" sz="1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38200" lvl="2" marL="1371600" marR="0" rtl="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36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36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36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36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36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36600" lvl="8" marL="4114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rao656402\Desktop\banner.png" id="11" name="Google Shape;11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008107" y="12553942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86" name="Google Shape;86;p1"/>
          <p:cNvSpPr txBox="1"/>
          <p:nvPr/>
        </p:nvSpPr>
        <p:spPr>
          <a:xfrm>
            <a:off x="1088400" y="13812000"/>
            <a:ext cx="9577500" cy="191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Implementar as </a:t>
            </a:r>
            <a:r>
              <a:rPr lang="en-US" sz="28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Práticas Integrativas e Complementares em Saúde (PICS), como estratégia de promoção da saúde física e emocional dos trabalhadores.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088394" y="12831476"/>
            <a:ext cx="948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</a:t>
            </a:r>
            <a:r>
              <a:rPr lang="en-US" sz="4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DA EXPERIÊNCIA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972275" y="4616950"/>
            <a:ext cx="211704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IMPLANTAÇÃO DAS PRÁTICAS INTEGRATIVAS E COMPLEMENTARES NO ÂMBITO DA SAÚDE DO TRABALHADOR EM UM HOSPITAL PÚBLICO DO ESTADO DE PERNAMBUCO</a:t>
            </a:r>
            <a:endParaRPr b="1" sz="5400">
              <a:solidFill>
                <a:srgbClr val="0089C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760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3308752" y="8627800"/>
            <a:ext cx="187104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18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ndriely de Souza Oliveira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¹*, 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Márcia Cristina Martins dos Santos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², 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Edjerlene Rossana de Souza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³ 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562925" y="9685853"/>
            <a:ext cx="219891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¹Hospital Barão de Lucena (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HBL),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Recife, Pernambuco. ²</a:t>
            </a: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Hospital Barão de Lucena (HBL), Recife, Pernambuco, 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-US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Hospital Barão de Lucena (HBL), Recife, Pernambuco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*Autor correspondente: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andrielyszoliveira@gmail.com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1044278" y="1693542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1044275" y="18159550"/>
            <a:ext cx="9420600" cy="62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●"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Foi realizada divulgação das ações e ofertadas as PICS: ventosaterapia, auriculoterapia, escalda-pés, reflexologia podal e aromaterapia. 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●"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Os atendimentos ocorreram de forma individual, inicialmente em livre demanda e posteriormente, com agendamento prévio. Antes do atendimento foi realizada consulta de enfermagem pelo enfermeiro, e escuta terapêutica pela terapeuta integrativa, para avaliação das necessidades. 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064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●"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indicação da prática deu-se conforme a queixa e escolha do trabalhador. 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044278" y="17236034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>
            <a:off x="972258" y="2484805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1008450" y="26199275"/>
            <a:ext cx="9420600" cy="28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As diferentes práticas favoreceram na redução dos estressores ocupacionais, colaborando para o </a:t>
            </a:r>
            <a:r>
              <a:rPr lang="en-US" sz="28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bem-estar e aumento da satisfação dos trabalhadores.</a:t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044257" y="25107452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/>
          </a:p>
        </p:txBody>
      </p:sp>
      <p:sp>
        <p:nvSpPr>
          <p:cNvPr id="97" name="Google Shape;97;p1"/>
          <p:cNvSpPr/>
          <p:nvPr/>
        </p:nvSpPr>
        <p:spPr>
          <a:xfrm>
            <a:off x="12405775" y="12474731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8" name="Google Shape;98;p1"/>
          <p:cNvSpPr txBox="1"/>
          <p:nvPr/>
        </p:nvSpPr>
        <p:spPr>
          <a:xfrm>
            <a:off x="12457725" y="13676975"/>
            <a:ext cx="9489300" cy="33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Relatar a experiência da implantação das PICS, </a:t>
            </a:r>
            <a:r>
              <a:rPr lang="en-US" sz="2800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como um recurso terapêutico</a:t>
            </a: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na melhoria da qualidade de vida dos trabalhadores.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</a:endParaRPr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2269900" y="12692253"/>
            <a:ext cx="948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/>
          </a:p>
        </p:txBody>
      </p:sp>
      <p:sp>
        <p:nvSpPr>
          <p:cNvPr id="100" name="Google Shape;100;p1"/>
          <p:cNvSpPr/>
          <p:nvPr/>
        </p:nvSpPr>
        <p:spPr>
          <a:xfrm>
            <a:off x="12492909" y="16947039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2477775" y="18299501"/>
            <a:ext cx="9649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Total:</a:t>
            </a:r>
            <a:r>
              <a:rPr lang="en-US" sz="28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398 atendimentos.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2477809" y="17265586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/>
          </a:p>
        </p:txBody>
      </p:sp>
      <p:sp>
        <p:nvSpPr>
          <p:cNvPr id="103" name="Google Shape;103;p1"/>
          <p:cNvSpPr/>
          <p:nvPr/>
        </p:nvSpPr>
        <p:spPr>
          <a:xfrm>
            <a:off x="12613676" y="24925369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2577850" y="26199275"/>
            <a:ext cx="9420600" cy="23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Sugere-se adequação do espaço físico e financiamento próprio para a aquisição de materiais essenciais à realização dos atendimentos.</a:t>
            </a:r>
            <a:endParaRPr sz="2800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12269889" y="25031128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/>
          </a:p>
        </p:txBody>
      </p:sp>
      <p:sp>
        <p:nvSpPr>
          <p:cNvPr id="106" name="Google Shape;106;p1"/>
          <p:cNvSpPr txBox="1"/>
          <p:nvPr/>
        </p:nvSpPr>
        <p:spPr>
          <a:xfrm>
            <a:off x="4672726" y="30976539"/>
            <a:ext cx="14830800" cy="7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72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b="1" i="0" sz="4572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1743975" y="32358100"/>
            <a:ext cx="20203200" cy="2909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BRASIL. Política nacional de práticas integrativas e complementares no SUS: atitude de ampliação de acesso.  2 ed. Brasília: Ministério da Saúde, 2015.</a:t>
            </a:r>
            <a:endParaRPr sz="2800">
              <a:solidFill>
                <a:srgbClr val="21252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800">
              <a:solidFill>
                <a:srgbClr val="212529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800">
                <a:solidFill>
                  <a:srgbClr val="212529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CABRAL, M.E.G.S. </a:t>
            </a: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Perspectivas filosóficas e sociológicas sobre o conceito de cuidado e as Práticas Integrativas e Complementares em Saúde. 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108" name="Google Shape;108;p1"/>
          <p:cNvGraphicFramePr/>
          <p:nvPr/>
        </p:nvGraphicFramePr>
        <p:xfrm>
          <a:off x="12573925" y="192148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{0B863333-F385-4A34-B36C-600956DEDFF9}</a:tableStyleId>
              </a:tblPr>
              <a:tblGrid>
                <a:gridCol w="4400200"/>
                <a:gridCol w="50202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PICS</a:t>
                      </a:r>
                      <a:endParaRPr b="1" sz="2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800"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MOTIVO DO ATENDIMENTO</a:t>
                      </a:r>
                      <a:endParaRPr b="1" sz="28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solidFill>
                      <a:srgbClr val="B7B7B7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64,4% ventosaterapia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15,9% auriculoterapia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12,2% reflexologia podal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6,9% escalda-pés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0,6% aromaterapia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49,5% relaxamento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47,9% dor: 25,2% coluna    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  </a:t>
                      </a: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                 </a:t>
                      </a: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17,8% </a:t>
                      </a: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MMSS 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                     4,9%  MMII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1,9% estresse 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8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0,6% ansiedade</a:t>
                      </a:r>
                      <a:endParaRPr sz="28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</cp:coreProperties>
</file>