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 lvl="0">
      <a:defRPr lang="pt-BR"/>
    </a:defPPr>
    <a:lvl1pPr marL="0" lv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lvl="1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lvl="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lvl="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lvl="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lvl="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lvl="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lvl="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lvl="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462" y="-4026"/>
      </p:cViewPr>
      <p:guideLst>
        <p:guide orient="horz" pos="12701"/>
        <p:guide pos="73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"/>
          <p:cNvSpPr/>
          <p:nvPr/>
        </p:nvSpPr>
        <p:spPr>
          <a:xfrm>
            <a:off x="1080046" y="11235326"/>
            <a:ext cx="9577541" cy="1050631"/>
          </a:xfrm>
          <a:custGeom>
            <a:avLst/>
            <a:gdLst/>
            <a:ahLst/>
            <a:cxnLst/>
            <a:rect l="l" t="t" r="r" b="b"/>
            <a:pathLst>
              <a:path w="788275" h="115581" extrusionOk="0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30" name="Google Shape;1030;p1"/>
          <p:cNvSpPr txBox="1"/>
          <p:nvPr/>
        </p:nvSpPr>
        <p:spPr>
          <a:xfrm>
            <a:off x="1116286" y="12436709"/>
            <a:ext cx="9649200" cy="269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Monitoramento de estabelecimentos licenciados automaticamente entre 2022 e 2024 no Distrito Sanitário V/Recife.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1" name="Google Shape;1031;p1"/>
          <p:cNvSpPr txBox="1"/>
          <p:nvPr/>
        </p:nvSpPr>
        <p:spPr>
          <a:xfrm>
            <a:off x="970920" y="11389412"/>
            <a:ext cx="9489300" cy="75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OBJETO DA EXPERIÊNCIA</a:t>
            </a:r>
            <a:endParaRPr/>
          </a:p>
        </p:txBody>
      </p:sp>
      <p:sp>
        <p:nvSpPr>
          <p:cNvPr id="1032" name="Google Shape;1032;p1"/>
          <p:cNvSpPr txBox="1"/>
          <p:nvPr/>
        </p:nvSpPr>
        <p:spPr>
          <a:xfrm>
            <a:off x="1396911" y="4711748"/>
            <a:ext cx="20650500" cy="123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>
                <a:solidFill>
                  <a:srgbClr val="0089CD"/>
                </a:solidFill>
                <a:latin typeface="Montserrat"/>
                <a:ea typeface="Montserrat"/>
                <a:cs typeface="Montserrat"/>
                <a:sym typeface="Montserrat"/>
              </a:rPr>
              <a:t>MONITORAMENTO QUADRIMESTRAL DE ESTABELECIMENTOS COM LICENÇA AUTOMÁTICA 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i="0" u="none" strike="noStrike" cap="none">
                <a:solidFill>
                  <a:srgbClr val="0089CD"/>
                </a:solidFill>
                <a:latin typeface="Montserrat"/>
                <a:ea typeface="Montserrat"/>
                <a:cs typeface="Montserrat"/>
                <a:sym typeface="Montserrat"/>
              </a:rPr>
              <a:t>DO DS-V/RECIFE: UMA ESTRATÉGIA DE VIGILÂNCIA CONTÍNUA</a:t>
            </a:r>
            <a:endParaRPr/>
          </a:p>
        </p:txBody>
      </p:sp>
      <p:sp>
        <p:nvSpPr>
          <p:cNvPr id="1033" name="Google Shape;1033;p1"/>
          <p:cNvSpPr txBox="1"/>
          <p:nvPr/>
        </p:nvSpPr>
        <p:spPr>
          <a:xfrm>
            <a:off x="2253761" y="6789172"/>
            <a:ext cx="18744782" cy="1809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39700" marR="0" lvl="0" algn="ctr" rtl="0">
              <a:lnSpc>
                <a:spcPct val="140020"/>
              </a:lnSpc>
              <a:spcBef>
                <a:spcPts val="0"/>
              </a:spcBef>
              <a:spcAft>
                <a:spcPts val="0"/>
              </a:spcAft>
              <a:buSzPts val="1400"/>
            </a:pP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Gabrielle Ferreira de Moura¹*,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Áurea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Maria da Cunha Silva¹ ,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Alcinda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Queiroz Madeiros</a:t>
            </a:r>
            <a:r>
              <a:rPr lang="en-US" sz="2800" b="1" dirty="0">
                <a:latin typeface="Montserrat"/>
                <a:ea typeface="Montserrat"/>
                <a:cs typeface="Montserrat"/>
                <a:sym typeface="Montserrat"/>
              </a:rPr>
              <a:t>¹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Aline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Rafaelly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Apolônio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da Silva</a:t>
            </a:r>
            <a:r>
              <a:rPr lang="en-US" sz="2800" b="1" dirty="0">
                <a:latin typeface="Montserrat"/>
                <a:ea typeface="Montserrat"/>
                <a:cs typeface="Montserrat"/>
                <a:sym typeface="Montserrat"/>
              </a:rPr>
              <a:t>¹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Alexandra Coutinho Cavalcanti</a:t>
            </a:r>
            <a:r>
              <a:rPr lang="en-US" sz="2800" b="1" dirty="0">
                <a:latin typeface="Montserrat"/>
                <a:ea typeface="Montserrat"/>
                <a:cs typeface="Montserrat"/>
                <a:sym typeface="Montserrat"/>
              </a:rPr>
              <a:t>¹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, Ana Maria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Bezerra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Oliveira¹,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Ilma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Cristina do Nascimento¹, José Ferreira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Marinho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Junior¹,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Márcio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Chedid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Lau¹,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Raissa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Ivna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Alquete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1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Arreguy</a:t>
            </a:r>
            <a:r>
              <a:rPr lang="en-US" sz="2800" b="1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Batista¹</a:t>
            </a:r>
            <a:endParaRPr dirty="0"/>
          </a:p>
        </p:txBody>
      </p:sp>
      <p:sp>
        <p:nvSpPr>
          <p:cNvPr id="1034" name="Google Shape;1034;p1"/>
          <p:cNvSpPr txBox="1"/>
          <p:nvPr/>
        </p:nvSpPr>
        <p:spPr>
          <a:xfrm>
            <a:off x="525569" y="9514730"/>
            <a:ext cx="21674400" cy="1573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2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¹Secretaria de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Saúde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 de Recife (SESAU), Recife, Pernambuco. </a:t>
            </a:r>
            <a:endParaRPr dirty="0"/>
          </a:p>
          <a:p>
            <a:pPr marL="0" marR="0" lvl="0" indent="0" algn="ctr" rtl="0">
              <a:lnSpc>
                <a:spcPct val="2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*Autor </a:t>
            </a:r>
            <a:r>
              <a:rPr lang="en-US" sz="2400" b="0" i="0" u="none" strike="noStrike" cap="none" dirty="0" err="1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correspondente</a:t>
            </a:r>
            <a:r>
              <a:rPr lang="en-US" sz="2400" b="0" i="0" u="none" strike="noStrike" cap="none" dirty="0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: nutri.gmoura@gmail.com</a:t>
            </a:r>
            <a:endParaRPr dirty="0"/>
          </a:p>
        </p:txBody>
      </p:sp>
      <p:sp>
        <p:nvSpPr>
          <p:cNvPr id="1035" name="Google Shape;1035;p1"/>
          <p:cNvSpPr/>
          <p:nvPr/>
        </p:nvSpPr>
        <p:spPr>
          <a:xfrm>
            <a:off x="1127599" y="16798953"/>
            <a:ext cx="9577541" cy="1050631"/>
          </a:xfrm>
          <a:custGeom>
            <a:avLst/>
            <a:gdLst/>
            <a:ahLst/>
            <a:cxnLst/>
            <a:rect l="l" t="t" r="r" b="b"/>
            <a:pathLst>
              <a:path w="788275" h="115581" extrusionOk="0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36" name="Google Shape;1036;p1"/>
          <p:cNvSpPr txBox="1"/>
          <p:nvPr/>
        </p:nvSpPr>
        <p:spPr>
          <a:xfrm>
            <a:off x="1124186" y="18250347"/>
            <a:ext cx="9649200" cy="59905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partir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implantação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do SGQ no DS-V/Recife,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foi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iniciado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em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agosto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2025, um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monitoramento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quadrimestral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dos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estabelecimentos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com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licenças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automáticas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emitidas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entre 2022 e 2024</a:t>
            </a:r>
            <a:r>
              <a:rPr lang="en-US" sz="2800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(RECIFE, 2023).</a:t>
            </a:r>
            <a:r>
              <a:rPr lang="en-US"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visa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garantir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manutenção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condições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sanitárias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longo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dos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anos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validade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licença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 As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visitas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técnicas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realizadas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por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equipes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vigilância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sanitária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que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observam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o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cumprimento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normas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mudanças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atividade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funcionamento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irregular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ou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encerrado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dirty="0"/>
          </a:p>
          <a:p>
            <a:pPr marL="0" marR="0" lvl="0" indent="0" algn="ctr" rtl="0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7" name="Google Shape;1037;p1"/>
          <p:cNvSpPr txBox="1"/>
          <p:nvPr/>
        </p:nvSpPr>
        <p:spPr>
          <a:xfrm>
            <a:off x="1168074" y="16837117"/>
            <a:ext cx="9849300" cy="9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DESCRIÇÃO DA EXPERIÊNCIA</a:t>
            </a:r>
            <a:endParaRPr/>
          </a:p>
        </p:txBody>
      </p:sp>
      <p:sp>
        <p:nvSpPr>
          <p:cNvPr id="1038" name="Google Shape;1038;p1"/>
          <p:cNvSpPr/>
          <p:nvPr/>
        </p:nvSpPr>
        <p:spPr>
          <a:xfrm>
            <a:off x="1060058" y="24842736"/>
            <a:ext cx="9577541" cy="1050631"/>
          </a:xfrm>
          <a:custGeom>
            <a:avLst/>
            <a:gdLst/>
            <a:ahLst/>
            <a:cxnLst/>
            <a:rect l="l" t="t" r="r" b="b"/>
            <a:pathLst>
              <a:path w="788275" h="115581" extrusionOk="0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39" name="Google Shape;1039;p1"/>
          <p:cNvSpPr txBox="1"/>
          <p:nvPr/>
        </p:nvSpPr>
        <p:spPr>
          <a:xfrm>
            <a:off x="1060050" y="26151443"/>
            <a:ext cx="9649200" cy="761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95928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experiência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evidencia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que o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licenciamento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automático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embora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eficiente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em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termos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celeridade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administrativa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demanda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estratégias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complementares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controle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avaliação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 O SGQ se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mostrou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uma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ferramenta fundamental para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estruturar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essa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integrar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vigilância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contínua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como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prática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institucional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Observa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-se 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necessidade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revisão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nos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fluxos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monitoramento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priorização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riscos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integração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com outros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setores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saúde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sz="2800" b="0" i="0" u="none" strike="noStrike" cap="none" dirty="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40" name="Google Shape;1040;p1"/>
          <p:cNvSpPr txBox="1"/>
          <p:nvPr/>
        </p:nvSpPr>
        <p:spPr>
          <a:xfrm>
            <a:off x="1060050" y="24914750"/>
            <a:ext cx="9355200" cy="9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  <a:endParaRPr/>
          </a:p>
        </p:txBody>
      </p:sp>
      <p:sp>
        <p:nvSpPr>
          <p:cNvPr id="1041" name="Google Shape;1041;p1"/>
          <p:cNvSpPr/>
          <p:nvPr/>
        </p:nvSpPr>
        <p:spPr>
          <a:xfrm>
            <a:off x="12448753" y="11235327"/>
            <a:ext cx="9577541" cy="1050631"/>
          </a:xfrm>
          <a:custGeom>
            <a:avLst/>
            <a:gdLst/>
            <a:ahLst/>
            <a:cxnLst/>
            <a:rect l="l" t="t" r="r" b="b"/>
            <a:pathLst>
              <a:path w="788275" h="115581" extrusionOk="0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42" name="Google Shape;1042;p1"/>
          <p:cNvSpPr txBox="1"/>
          <p:nvPr/>
        </p:nvSpPr>
        <p:spPr>
          <a:xfrm>
            <a:off x="12422016" y="12468558"/>
            <a:ext cx="9649200" cy="39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Acompanhar estabelecimentos licenciados automaticamente, avaliando a conformidade com normas sanitárias, mesmo durante o período de validade da licença, como parte da implantação do Sistema de Gestão da Qualidade (SGQ) no DS-V/Recife.</a:t>
            </a:r>
            <a:endParaRPr/>
          </a:p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3" name="Google Shape;1043;p1"/>
          <p:cNvSpPr txBox="1"/>
          <p:nvPr/>
        </p:nvSpPr>
        <p:spPr>
          <a:xfrm>
            <a:off x="12509316" y="11337600"/>
            <a:ext cx="9489300" cy="74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OBJETIVOS</a:t>
            </a:r>
            <a:endParaRPr/>
          </a:p>
        </p:txBody>
      </p:sp>
      <p:sp>
        <p:nvSpPr>
          <p:cNvPr id="1044" name="Google Shape;1044;p1"/>
          <p:cNvSpPr/>
          <p:nvPr/>
        </p:nvSpPr>
        <p:spPr>
          <a:xfrm>
            <a:off x="12401084" y="16818521"/>
            <a:ext cx="9577541" cy="1050631"/>
          </a:xfrm>
          <a:custGeom>
            <a:avLst/>
            <a:gdLst/>
            <a:ahLst/>
            <a:cxnLst/>
            <a:rect l="l" t="t" r="r" b="b"/>
            <a:pathLst>
              <a:path w="788275" h="115581" extrusionOk="0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45" name="Google Shape;1045;p1"/>
          <p:cNvSpPr txBox="1"/>
          <p:nvPr/>
        </p:nvSpPr>
        <p:spPr>
          <a:xfrm>
            <a:off x="12457564" y="18224120"/>
            <a:ext cx="9649200" cy="661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Embora sem dados quantitativos consolidados até o momento, os resultados qualitativos indicam a relevância do monitoramento. Foram encontrados estabelecimentos fechados, outros funcionando com atividades distintas daquelas licenciadas, além de locais em conformidade e locais em desacordo com as normas sanitárias. Esses achados reforçam a importância de manter a vigilância ativa, mesmo após a emissão da licença.</a:t>
            </a:r>
            <a:endParaRPr/>
          </a:p>
          <a:p>
            <a:pPr marL="0" marR="0" lvl="0" indent="0" algn="ctr" rtl="0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6" name="Google Shape;1046;p1"/>
          <p:cNvSpPr txBox="1"/>
          <p:nvPr/>
        </p:nvSpPr>
        <p:spPr>
          <a:xfrm>
            <a:off x="12429444" y="16858331"/>
            <a:ext cx="9849300" cy="9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  <a:endParaRPr/>
          </a:p>
        </p:txBody>
      </p:sp>
      <p:sp>
        <p:nvSpPr>
          <p:cNvPr id="1047" name="Google Shape;1047;p1"/>
          <p:cNvSpPr/>
          <p:nvPr/>
        </p:nvSpPr>
        <p:spPr>
          <a:xfrm>
            <a:off x="12493564" y="24868375"/>
            <a:ext cx="9577541" cy="1050631"/>
          </a:xfrm>
          <a:custGeom>
            <a:avLst/>
            <a:gdLst/>
            <a:ahLst/>
            <a:cxnLst/>
            <a:rect l="l" t="t" r="r" b="b"/>
            <a:pathLst>
              <a:path w="788275" h="115581" extrusionOk="0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  <a:ln>
            <a:noFill/>
          </a:ln>
        </p:spPr>
      </p:sp>
      <p:sp>
        <p:nvSpPr>
          <p:cNvPr id="1048" name="Google Shape;1048;p1"/>
          <p:cNvSpPr txBox="1"/>
          <p:nvPr/>
        </p:nvSpPr>
        <p:spPr>
          <a:xfrm>
            <a:off x="12493564" y="26351736"/>
            <a:ext cx="9649200" cy="532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Conclui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-se que o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monitoramento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sistemático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é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essencial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para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garantir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segurança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sanitária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mesmo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em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estabelecimentos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com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licença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vigente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Recomenda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-se 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institucionalização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prática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, 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análise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periódica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dos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resultados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e o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fortalecimento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do SGQ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como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estratégia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de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melhoria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contínua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dos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serviços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da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vigilância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800" b="0" i="0" u="none" strike="noStrike" cap="none" dirty="0" err="1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sanitária</a:t>
            </a:r>
            <a:r>
              <a:rPr lang="en-US" sz="2800" b="0" i="0" u="none" strike="noStrike" cap="none" dirty="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dirty="0"/>
          </a:p>
          <a:p>
            <a:pPr marL="0" marR="0" lvl="0" indent="0" algn="ctr" rtl="0">
              <a:lnSpc>
                <a:spcPct val="74125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7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9" name="Google Shape;1049;p1"/>
          <p:cNvSpPr txBox="1"/>
          <p:nvPr/>
        </p:nvSpPr>
        <p:spPr>
          <a:xfrm>
            <a:off x="12693675" y="24940375"/>
            <a:ext cx="9649200" cy="9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0" i="0" u="none" strike="noStrike" cap="none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  <a:endParaRPr/>
          </a:p>
        </p:txBody>
      </p:sp>
      <p:sp>
        <p:nvSpPr>
          <p:cNvPr id="1050" name="Google Shape;1050;p1"/>
          <p:cNvSpPr txBox="1"/>
          <p:nvPr/>
        </p:nvSpPr>
        <p:spPr>
          <a:xfrm>
            <a:off x="4286063" y="34408339"/>
            <a:ext cx="14830800" cy="9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39982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72" b="1" i="0" u="none" strike="noStrike" cap="none">
                <a:solidFill>
                  <a:srgbClr val="000000"/>
                </a:solidFill>
                <a:latin typeface="Montserrat"/>
                <a:ea typeface="Montserrat"/>
                <a:cs typeface="Montserrat"/>
                <a:sym typeface="Montserrat"/>
              </a:rPr>
              <a:t>Referências</a:t>
            </a:r>
            <a:endParaRPr sz="4572" b="1" i="0" u="none" strike="noStrike" cap="none">
              <a:solidFill>
                <a:srgbClr val="000000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051" name="Google Shape;1051;p1"/>
          <p:cNvSpPr txBox="1"/>
          <p:nvPr/>
        </p:nvSpPr>
        <p:spPr>
          <a:xfrm>
            <a:off x="1376213" y="35681625"/>
            <a:ext cx="20650500" cy="184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6762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RECIFE. Decreto n° 36.521 de 05 de abril de 2023. Regulamenta a Lei Municipal nº 18.864/2021 e estabelece os procedimentos para o requerimento, a tramitação e a conclusão, por meio eletrônico, do processo de licenciamento sanitário, no âmbito da Secretaria Municipal de Saúde e dá outras providências. </a:t>
            </a:r>
            <a:r>
              <a:rPr lang="en-US" sz="2400" b="1">
                <a:latin typeface="Montserrat"/>
                <a:ea typeface="Montserrat"/>
                <a:cs typeface="Montserrat"/>
                <a:sym typeface="Montserrat"/>
              </a:rPr>
              <a:t>Diário Oficial do Município</a:t>
            </a:r>
            <a:r>
              <a:rPr lang="en-US" sz="2400">
                <a:latin typeface="Montserrat"/>
                <a:ea typeface="Montserrat"/>
                <a:cs typeface="Montserrat"/>
                <a:sym typeface="Montserrat"/>
              </a:rPr>
              <a:t>, Recife, PE, n. 43, p. 11, 2023.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496</Words>
  <Application>Microsoft Office PowerPoint</Application>
  <PresentationFormat>Personalizar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Montserrat</vt:lpstr>
      <vt:lpstr>Open Sans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cp:lastModifiedBy>Gabrielle Moura</cp:lastModifiedBy>
  <cp:revision>2</cp:revision>
  <dcterms:modified xsi:type="dcterms:W3CDTF">2025-11-04T18:15:36Z</dcterms:modified>
</cp:coreProperties>
</file>