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64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j6xkpuUOhf6HZafXRw3axzHP0r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 txBox="1"/>
          <p:nvPr>
            <p:ph type="ctrTitle"/>
          </p:nvPr>
        </p:nvSpPr>
        <p:spPr>
          <a:xfrm>
            <a:off x="1371482" y="3195640"/>
            <a:ext cx="15543451" cy="2205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" type="subTitle"/>
          </p:nvPr>
        </p:nvSpPr>
        <p:spPr>
          <a:xfrm>
            <a:off x="2742963" y="5829300"/>
            <a:ext cx="1280048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0" type="dt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1" type="ftr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2" type="sldNum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" type="body"/>
          </p:nvPr>
        </p:nvSpPr>
        <p:spPr>
          <a:xfrm rot="5400000">
            <a:off x="5748734" y="-2434112"/>
            <a:ext cx="6788945" cy="16457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0" type="dt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1" type="ftr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2" type="sldNum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/>
          <p:nvPr>
            <p:ph type="title"/>
          </p:nvPr>
        </p:nvSpPr>
        <p:spPr>
          <a:xfrm rot="5400000">
            <a:off x="26239512" y="687747"/>
            <a:ext cx="8777288" cy="8225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 rot="5400000">
            <a:off x="9630939" y="-7390339"/>
            <a:ext cx="8777288" cy="2438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0" type="dt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1" type="ftr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2" type="sldNum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body"/>
          </p:nvPr>
        </p:nvSpPr>
        <p:spPr>
          <a:xfrm>
            <a:off x="914321" y="2400302"/>
            <a:ext cx="16457772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0" type="dt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1" type="ftr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/>
          <p:nvPr>
            <p:ph type="title"/>
          </p:nvPr>
        </p:nvSpPr>
        <p:spPr>
          <a:xfrm>
            <a:off x="1444502" y="6610352"/>
            <a:ext cx="15543451" cy="204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" type="body"/>
          </p:nvPr>
        </p:nvSpPr>
        <p:spPr>
          <a:xfrm>
            <a:off x="1444502" y="4360070"/>
            <a:ext cx="15543451" cy="22502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20"/>
          <p:cNvSpPr txBox="1"/>
          <p:nvPr>
            <p:ph idx="10" type="dt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1" type="ftr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1828643" y="2400302"/>
            <a:ext cx="16302211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18435626" y="2400302"/>
            <a:ext cx="16305385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914322" y="2302670"/>
            <a:ext cx="8079675" cy="9596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914322" y="3262313"/>
            <a:ext cx="8079675" cy="5926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22"/>
          <p:cNvSpPr txBox="1"/>
          <p:nvPr>
            <p:ph idx="3" type="body"/>
          </p:nvPr>
        </p:nvSpPr>
        <p:spPr>
          <a:xfrm>
            <a:off x="9289246" y="2302670"/>
            <a:ext cx="8082849" cy="9596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22"/>
          <p:cNvSpPr txBox="1"/>
          <p:nvPr>
            <p:ph idx="4" type="body"/>
          </p:nvPr>
        </p:nvSpPr>
        <p:spPr>
          <a:xfrm>
            <a:off x="9289246" y="3262313"/>
            <a:ext cx="8082849" cy="5926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22"/>
          <p:cNvSpPr txBox="1"/>
          <p:nvPr>
            <p:ph idx="10" type="dt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1" type="ftr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0" type="dt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idx="10" type="dt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1" type="ftr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type="title"/>
          </p:nvPr>
        </p:nvSpPr>
        <p:spPr>
          <a:xfrm>
            <a:off x="914322" y="409575"/>
            <a:ext cx="6016104" cy="1743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" type="body"/>
          </p:nvPr>
        </p:nvSpPr>
        <p:spPr>
          <a:xfrm>
            <a:off x="7149480" y="409577"/>
            <a:ext cx="10222613" cy="8779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25"/>
          <p:cNvSpPr txBox="1"/>
          <p:nvPr>
            <p:ph idx="2" type="body"/>
          </p:nvPr>
        </p:nvSpPr>
        <p:spPr>
          <a:xfrm>
            <a:off x="914322" y="2152652"/>
            <a:ext cx="6016104" cy="7036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25"/>
          <p:cNvSpPr txBox="1"/>
          <p:nvPr>
            <p:ph idx="10" type="dt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1" type="ftr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2" type="sldNum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type="title"/>
          </p:nvPr>
        </p:nvSpPr>
        <p:spPr>
          <a:xfrm>
            <a:off x="3584265" y="7200900"/>
            <a:ext cx="10971848" cy="850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/>
          <p:nvPr>
            <p:ph idx="2" type="pic"/>
          </p:nvPr>
        </p:nvSpPr>
        <p:spPr>
          <a:xfrm>
            <a:off x="3584265" y="919163"/>
            <a:ext cx="10971848" cy="61722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6"/>
          <p:cNvSpPr txBox="1"/>
          <p:nvPr>
            <p:ph idx="1" type="body"/>
          </p:nvPr>
        </p:nvSpPr>
        <p:spPr>
          <a:xfrm>
            <a:off x="3584265" y="8051007"/>
            <a:ext cx="10971848" cy="120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6"/>
          <p:cNvSpPr txBox="1"/>
          <p:nvPr>
            <p:ph idx="10" type="dt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1" type="ftr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914321" y="2400302"/>
            <a:ext cx="16457772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rao656402\Desktop\ppt1.png" id="11" name="Google Shape;11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175" y="-4763"/>
            <a:ext cx="18294350" cy="102965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logo.pn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230" y="2695228"/>
            <a:ext cx="5692485" cy="2114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ao656402\Desktop\logos 2.png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47261" y="8580538"/>
            <a:ext cx="8239041" cy="5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8836678" y="2254605"/>
            <a:ext cx="10761300" cy="25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BITURY VIVO: MENOS MURIÇOCAS, MAIS QUALIDADE DE VIDA</a:t>
            </a:r>
            <a:endParaRPr b="0" i="0" sz="5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540267" y="5143500"/>
            <a:ext cx="9827400" cy="5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Autores:</a:t>
            </a:r>
            <a:endParaRPr sz="2300">
              <a:solidFill>
                <a:srgbClr val="FDFDF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Aline Cordeiro Cavalcanti</a:t>
            </a:r>
            <a:br>
              <a:rPr lang="en-US" sz="23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3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Antônio Alberto da Silva</a:t>
            </a:r>
            <a:br>
              <a:rPr lang="en-US" sz="23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3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Ialy Pachêco Farias</a:t>
            </a:r>
            <a:br>
              <a:rPr lang="en-US" sz="23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3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Luiz Antônio Fernandes Barros</a:t>
            </a:r>
            <a:br>
              <a:rPr lang="en-US" sz="23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3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Nilson Monteiro de Andrade Costa</a:t>
            </a:r>
            <a:endParaRPr sz="2300">
              <a:solidFill>
                <a:srgbClr val="FDFDF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Instituição: Secretaria Municipal de Saúde de Belo Jardim - PE</a:t>
            </a:r>
            <a:endParaRPr sz="2300">
              <a:solidFill>
                <a:srgbClr val="FDFDF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FDFDF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DFDF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DFD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logo.png"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302" y="4253458"/>
            <a:ext cx="5692485" cy="21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7950794" y="4019835"/>
            <a:ext cx="934152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azul.png" id="175" name="Google Shape;1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5054" y="-41076"/>
            <a:ext cx="10511359" cy="1047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1"/>
          <p:cNvGrpSpPr/>
          <p:nvPr/>
        </p:nvGrpSpPr>
        <p:grpSpPr>
          <a:xfrm>
            <a:off x="0" y="1172684"/>
            <a:ext cx="18286413" cy="8497200"/>
            <a:chOff x="0" y="-38100"/>
            <a:chExt cx="4846134" cy="2237946"/>
          </a:xfrm>
        </p:grpSpPr>
        <p:sp>
          <p:nvSpPr>
            <p:cNvPr id="177" name="Google Shape;177;p11"/>
            <p:cNvSpPr/>
            <p:nvPr/>
          </p:nvSpPr>
          <p:spPr>
            <a:xfrm>
              <a:off x="0" y="0"/>
              <a:ext cx="4846134" cy="2199846"/>
            </a:xfrm>
            <a:custGeom>
              <a:rect b="b" l="l" r="r" t="t"/>
              <a:pathLst>
                <a:path extrusionOk="0" h="2199846" w="4846134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</p:sp>
        <p:sp>
          <p:nvSpPr>
            <p:cNvPr id="178" name="Google Shape;178;p11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1"/>
          <p:cNvSpPr txBox="1"/>
          <p:nvPr/>
        </p:nvSpPr>
        <p:spPr>
          <a:xfrm>
            <a:off x="1661250" y="3347875"/>
            <a:ext cx="149655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Diante da dificuldade de eliminação do Culex quinquefasciatus e de sua rápida recuperação populacional, é importante destacar que as ações de controle não se configuram como medidas pontuais. Devem ser contínuas, podendo se estender por tempo indeterminado. Esse aspecto evidencia a complexidade do manejo desse vetor e a necessidade de políticas públicas sustentáveis, que integrem tanto medidas ambientais quanto educativas, evitando soluções temporárias que apenas retardam a proliferação.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Congresso Pernambucano de Inovação &amp; Integração em Saúde - CPIIS </a:t>
            </a:r>
            <a:endParaRPr/>
          </a:p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Mostra Pernambucana de Experiências Exitosas em Saúde (MEX-SAÚDE PE)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rao656402\Desktop\logo.png" id="181" name="Google Shape;181;p11"/>
          <p:cNvPicPr preferRelativeResize="0"/>
          <p:nvPr/>
        </p:nvPicPr>
        <p:blipFill rotWithShape="1">
          <a:blip r:embed="rId4">
            <a:alphaModFix/>
          </a:blip>
          <a:srcRect b="-13623" l="0" r="72171" t="0"/>
          <a:stretch/>
        </p:blipFill>
        <p:spPr>
          <a:xfrm>
            <a:off x="9863286" y="246956"/>
            <a:ext cx="664815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rao656402\Desktop\logos 2.png" id="183" name="Google Shape;18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35494" y="9706022"/>
            <a:ext cx="5760640" cy="416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logo.png"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302" y="4253458"/>
            <a:ext cx="5692485" cy="21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 txBox="1"/>
          <p:nvPr/>
        </p:nvSpPr>
        <p:spPr>
          <a:xfrm>
            <a:off x="7343006" y="3847356"/>
            <a:ext cx="10238841" cy="27909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65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</a:t>
            </a:r>
            <a:endParaRPr/>
          </a:p>
          <a:p>
            <a:pPr indent="0" lvl="0" marL="0" marR="0" rtl="0" algn="r">
              <a:lnSpc>
                <a:spcPct val="1565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RECOMENDAÇÕES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azul.png" id="194" name="Google Shape;1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5054" y="-41076"/>
            <a:ext cx="10511359" cy="1047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13"/>
          <p:cNvGrpSpPr/>
          <p:nvPr/>
        </p:nvGrpSpPr>
        <p:grpSpPr>
          <a:xfrm>
            <a:off x="0" y="1172684"/>
            <a:ext cx="18286413" cy="8497200"/>
            <a:chOff x="0" y="-38100"/>
            <a:chExt cx="4846134" cy="2237946"/>
          </a:xfrm>
        </p:grpSpPr>
        <p:sp>
          <p:nvSpPr>
            <p:cNvPr id="196" name="Google Shape;196;p13"/>
            <p:cNvSpPr/>
            <p:nvPr/>
          </p:nvSpPr>
          <p:spPr>
            <a:xfrm>
              <a:off x="0" y="0"/>
              <a:ext cx="4846134" cy="2199846"/>
            </a:xfrm>
            <a:custGeom>
              <a:rect b="b" l="l" r="r" t="t"/>
              <a:pathLst>
                <a:path extrusionOk="0" h="2199846" w="4846134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</p:sp>
        <p:sp>
          <p:nvSpPr>
            <p:cNvPr id="197" name="Google Shape;197;p13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3"/>
          <p:cNvSpPr txBox="1"/>
          <p:nvPr/>
        </p:nvSpPr>
        <p:spPr>
          <a:xfrm>
            <a:off x="2135101" y="3444125"/>
            <a:ext cx="139050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Nenhuma ação isolada tende a ser suficiente para manter as populações de mosquitos em níveis reduzidos. As ações de saneamento básico constituem medidas essenciais para a eliminação de criadouros e a redução da proliferação dos vetores. Recomenda-se a adoção do manejo integrado, que envolva a articulação entre os setores de saúde, meio ambiente, infraestrutura, e educação, com estratégias contínuas, intersetoriais e sustentáveis.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Congresso Pernambucano de Inovação &amp; Integração em Saúde - CPIIS </a:t>
            </a:r>
            <a:endParaRPr/>
          </a:p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Mostra Pernambucana de Experiências Exitosas em Saúde (MEX-SAÚDE PE)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rao656402\Desktop\logo.png" id="200" name="Google Shape;200;p13"/>
          <p:cNvPicPr preferRelativeResize="0"/>
          <p:nvPr/>
        </p:nvPicPr>
        <p:blipFill rotWithShape="1">
          <a:blip r:embed="rId4">
            <a:alphaModFix/>
          </a:blip>
          <a:srcRect b="-13623" l="0" r="72171" t="0"/>
          <a:stretch/>
        </p:blipFill>
        <p:spPr>
          <a:xfrm>
            <a:off x="9863286" y="246956"/>
            <a:ext cx="664815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3"/>
          <p:cNvSpPr txBox="1"/>
          <p:nvPr/>
        </p:nvSpPr>
        <p:spPr>
          <a:xfrm>
            <a:off x="1222326" y="393237"/>
            <a:ext cx="14442513" cy="514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 RECOMENDAÇÕES</a:t>
            </a:r>
            <a:endParaRPr sz="3200">
              <a:solidFill>
                <a:srgbClr val="FDFD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rao656402\Desktop\logos 2.png" id="202" name="Google Shape;20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35494" y="9706022"/>
            <a:ext cx="5760640" cy="416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logo.png" id="207" name="Google Shape;2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302" y="4253458"/>
            <a:ext cx="5692485" cy="21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 txBox="1"/>
          <p:nvPr/>
        </p:nvSpPr>
        <p:spPr>
          <a:xfrm>
            <a:off x="7343006" y="4449666"/>
            <a:ext cx="10238841" cy="1341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65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AGRADECIMENTOS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azul.png" id="213" name="Google Shape;2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5054" y="-41076"/>
            <a:ext cx="10511359" cy="1047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5"/>
          <p:cNvGrpSpPr/>
          <p:nvPr/>
        </p:nvGrpSpPr>
        <p:grpSpPr>
          <a:xfrm>
            <a:off x="0" y="1172684"/>
            <a:ext cx="18286413" cy="8497200"/>
            <a:chOff x="0" y="-38100"/>
            <a:chExt cx="4846134" cy="2237946"/>
          </a:xfrm>
        </p:grpSpPr>
        <p:sp>
          <p:nvSpPr>
            <p:cNvPr id="215" name="Google Shape;215;p15"/>
            <p:cNvSpPr/>
            <p:nvPr/>
          </p:nvSpPr>
          <p:spPr>
            <a:xfrm>
              <a:off x="0" y="0"/>
              <a:ext cx="4846134" cy="2199846"/>
            </a:xfrm>
            <a:custGeom>
              <a:rect b="b" l="l" r="r" t="t"/>
              <a:pathLst>
                <a:path extrusionOk="0" h="2199846" w="4846134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</p:sp>
        <p:sp>
          <p:nvSpPr>
            <p:cNvPr id="216" name="Google Shape;216;p15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5"/>
          <p:cNvSpPr txBox="1"/>
          <p:nvPr/>
        </p:nvSpPr>
        <p:spPr>
          <a:xfrm>
            <a:off x="2025625" y="3765350"/>
            <a:ext cx="14801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Nosso agradecimento a todos(as) que uniram forças nesta ação integrada. Com dedicação, parceria e compromisso, mostramos que juntos somos capazes de transformar desafios em conquistas e promover uma cidade mais saudável para todos(as)!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Congresso Pernambucano de Inovação &amp; Integração em Saúde - CPIIS </a:t>
            </a:r>
            <a:endParaRPr/>
          </a:p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Mostra Pernambucana de Experiências Exitosas em Saúde (MEX-SAÚDE PE)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rao656402\Desktop\logo.png" id="219" name="Google Shape;219;p15"/>
          <p:cNvPicPr preferRelativeResize="0"/>
          <p:nvPr/>
        </p:nvPicPr>
        <p:blipFill rotWithShape="1">
          <a:blip r:embed="rId4">
            <a:alphaModFix/>
          </a:blip>
          <a:srcRect b="-13623" l="0" r="72171" t="0"/>
          <a:stretch/>
        </p:blipFill>
        <p:spPr>
          <a:xfrm>
            <a:off x="9863286" y="246956"/>
            <a:ext cx="664815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AGRADECIMENTOS</a:t>
            </a:r>
            <a:endParaRPr sz="3600">
              <a:solidFill>
                <a:srgbClr val="FDFD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rao656402\Desktop\logos 2.png" id="221" name="Google Shape;22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35494" y="9706022"/>
            <a:ext cx="5760640" cy="416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logo.png" id="226" name="Google Shape;2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8870" y="2335188"/>
            <a:ext cx="5692485" cy="21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/>
          <p:nvPr/>
        </p:nvSpPr>
        <p:spPr>
          <a:xfrm>
            <a:off x="6222008" y="4775182"/>
            <a:ext cx="6665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5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OBRIGADO!</a:t>
            </a: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3825560" y="6415950"/>
            <a:ext cx="11458500" cy="1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2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Nilson Monteiro de Andrade Costa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2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Secretaria Municipal de Saúde de Belo Jardim - PE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2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2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vigilanciaemsaudebj2021@gmail.com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5334000" y="2780718"/>
            <a:ext cx="115026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PERÍODO DE REALIZAÇÃO/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OBJETO DA EXPERIÊNCIA</a:t>
            </a:r>
            <a:endParaRPr b="0" i="0" sz="7200" u="none" cap="none" strike="noStrike">
              <a:solidFill>
                <a:srgbClr val="FDFD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rao656402\Desktop\logo.png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302" y="4253458"/>
            <a:ext cx="5692485" cy="211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azul.png"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5054" y="-41076"/>
            <a:ext cx="10511359" cy="1047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3"/>
          <p:cNvGrpSpPr/>
          <p:nvPr/>
        </p:nvGrpSpPr>
        <p:grpSpPr>
          <a:xfrm>
            <a:off x="0" y="1172684"/>
            <a:ext cx="18286413" cy="8497200"/>
            <a:chOff x="0" y="-38100"/>
            <a:chExt cx="4846134" cy="2237946"/>
          </a:xfrm>
        </p:grpSpPr>
        <p:sp>
          <p:nvSpPr>
            <p:cNvPr id="101" name="Google Shape;101;p3"/>
            <p:cNvSpPr/>
            <p:nvPr/>
          </p:nvSpPr>
          <p:spPr>
            <a:xfrm>
              <a:off x="0" y="0"/>
              <a:ext cx="4846134" cy="2199846"/>
            </a:xfrm>
            <a:custGeom>
              <a:rect b="b" l="l" r="r" t="t"/>
              <a:pathLst>
                <a:path extrusionOk="0" h="2199846" w="4846134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</p:sp>
        <p:sp>
          <p:nvSpPr>
            <p:cNvPr id="102" name="Google Shape;102;p3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 txBox="1"/>
          <p:nvPr/>
        </p:nvSpPr>
        <p:spPr>
          <a:xfrm>
            <a:off x="2439350" y="3786225"/>
            <a:ext cx="129942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O projeto voltado ao enfrentamento da infestação por Culex quinquefasciatus (muriçoca) no município de Belo Jardim vem sendo desenvolvido de forma contínua desde fevereiro de 2024, permanecendo em execução até o momento.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Congresso Pernambucano de Inovação &amp; Integração em Saúde - CPIIS </a:t>
            </a:r>
            <a:endParaRPr/>
          </a:p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Mostra Pernambucana de Experiências Exitosas em Saúde (MEX-SAÚDE PE)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rao656402\Desktop\logo.png" id="105" name="Google Shape;105;p3"/>
          <p:cNvPicPr preferRelativeResize="0"/>
          <p:nvPr/>
        </p:nvPicPr>
        <p:blipFill rotWithShape="1">
          <a:blip r:embed="rId4">
            <a:alphaModFix/>
          </a:blip>
          <a:srcRect b="-13623" l="0" r="72171" t="0"/>
          <a:stretch/>
        </p:blipFill>
        <p:spPr>
          <a:xfrm>
            <a:off x="9863286" y="246956"/>
            <a:ext cx="664815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ao656402\Desktop\logos 2.png" id="106" name="Google Shape;10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35494" y="9706022"/>
            <a:ext cx="5760640" cy="41630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1222327" y="111711"/>
            <a:ext cx="705678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PERÍODO DE REALIZAÇÃO/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OBJETO DA EXPERIÊNCIA</a:t>
            </a:r>
            <a:endParaRPr sz="3600">
              <a:solidFill>
                <a:srgbClr val="FDFD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10439400" y="4549656"/>
            <a:ext cx="6202174" cy="1341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49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pic>
        <p:nvPicPr>
          <p:cNvPr descr="C:\Users\rao656402\Desktop\logo.png"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302" y="4253458"/>
            <a:ext cx="5692485" cy="211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azul.png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5054" y="-41076"/>
            <a:ext cx="10511359" cy="1047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5"/>
          <p:cNvGrpSpPr/>
          <p:nvPr/>
        </p:nvGrpSpPr>
        <p:grpSpPr>
          <a:xfrm>
            <a:off x="0" y="1172684"/>
            <a:ext cx="18286413" cy="8497200"/>
            <a:chOff x="0" y="-38100"/>
            <a:chExt cx="4846134" cy="2237946"/>
          </a:xfrm>
        </p:grpSpPr>
        <p:sp>
          <p:nvSpPr>
            <p:cNvPr id="120" name="Google Shape;120;p5"/>
            <p:cNvSpPr/>
            <p:nvPr/>
          </p:nvSpPr>
          <p:spPr>
            <a:xfrm>
              <a:off x="0" y="0"/>
              <a:ext cx="4846134" cy="2199846"/>
            </a:xfrm>
            <a:custGeom>
              <a:rect b="b" l="l" r="r" t="t"/>
              <a:pathLst>
                <a:path extrusionOk="0" h="2199846" w="4846134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</p:sp>
        <p:sp>
          <p:nvSpPr>
            <p:cNvPr id="121" name="Google Shape;121;p5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5"/>
          <p:cNvSpPr txBox="1"/>
          <p:nvPr/>
        </p:nvSpPr>
        <p:spPr>
          <a:xfrm>
            <a:off x="1154956" y="2465248"/>
            <a:ext cx="159765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Objetivo geral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Combater a proliferação do Culex quinquefasciatus (muriçoca) por meio da implementação de estratégias de manejo integrado;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Específicos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 Diminuir o risco de transmissão de doenças associadas ao vetor;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Mitigar os impactos negativos sobre a saúde e o bem-estar da população local.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Congresso Pernambucano de Inovação &amp; Integração em Saúde - CPIIS </a:t>
            </a:r>
            <a:endParaRPr/>
          </a:p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Mostra Pernambucana de Experiências Exitosas em Saúde (MEX-SAÚDE PE)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rao656402\Desktop\logo.png" id="124" name="Google Shape;124;p5"/>
          <p:cNvPicPr preferRelativeResize="0"/>
          <p:nvPr/>
        </p:nvPicPr>
        <p:blipFill rotWithShape="1">
          <a:blip r:embed="rId4">
            <a:alphaModFix/>
          </a:blip>
          <a:srcRect b="-13623" l="0" r="72171" t="0"/>
          <a:stretch/>
        </p:blipFill>
        <p:spPr>
          <a:xfrm>
            <a:off x="9863286" y="246956"/>
            <a:ext cx="664815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 sz="3600">
              <a:solidFill>
                <a:srgbClr val="FDFD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rao656402\Desktop\logos 2.png" id="126" name="Google Shape;12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35494" y="9706022"/>
            <a:ext cx="5760640" cy="416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logo.png"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302" y="4253458"/>
            <a:ext cx="5692485" cy="21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7696200" y="3919364"/>
            <a:ext cx="9694229" cy="27909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65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azul.png"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5054" y="-41076"/>
            <a:ext cx="10511359" cy="1047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7"/>
          <p:cNvGrpSpPr/>
          <p:nvPr/>
        </p:nvGrpSpPr>
        <p:grpSpPr>
          <a:xfrm>
            <a:off x="76700" y="1255083"/>
            <a:ext cx="18286402" cy="8497257"/>
            <a:chOff x="0" y="-38100"/>
            <a:chExt cx="4846134" cy="2237946"/>
          </a:xfrm>
        </p:grpSpPr>
        <p:sp>
          <p:nvSpPr>
            <p:cNvPr id="139" name="Google Shape;139;p7"/>
            <p:cNvSpPr/>
            <p:nvPr/>
          </p:nvSpPr>
          <p:spPr>
            <a:xfrm>
              <a:off x="0" y="0"/>
              <a:ext cx="4846134" cy="2199846"/>
            </a:xfrm>
            <a:custGeom>
              <a:rect b="b" l="l" r="r" t="t"/>
              <a:pathLst>
                <a:path extrusionOk="0" h="2199846" w="4846134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</p:sp>
        <p:sp>
          <p:nvSpPr>
            <p:cNvPr id="140" name="Google Shape;140;p7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7"/>
          <p:cNvSpPr txBox="1"/>
          <p:nvPr/>
        </p:nvSpPr>
        <p:spPr>
          <a:xfrm>
            <a:off x="2313600" y="3151775"/>
            <a:ext cx="138126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O município de Belo Jardim, localizado no Agreste Pernambucano, enfrentava historicamente uma infestação do mosquito Culex quinquefasciatus (muriçoca), razão pela qual ficou conhecido como “Terra das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Muriçocas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”. Para combater o problema, foram realizadas ações integradas entre as Secretarias de Saúde, Infraestrutura e Meio Ambiente incluindo o mapeamento georreferenciado, desobstrução dos canais, retirada de vegetação aquática, aplicação de larvicida biológico e monitoramento contínuo dos criadouros.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Congresso Pernambucano de Inovação &amp; Integração em Saúde - CPIIS </a:t>
            </a:r>
            <a:endParaRPr/>
          </a:p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Mostra Pernambucana de Experiências Exitosas em Saúde (MEX-SAÚDE PE)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rao656402\Desktop\logo.png" id="143" name="Google Shape;143;p7"/>
          <p:cNvPicPr preferRelativeResize="0"/>
          <p:nvPr/>
        </p:nvPicPr>
        <p:blipFill rotWithShape="1">
          <a:blip r:embed="rId4">
            <a:alphaModFix/>
          </a:blip>
          <a:srcRect b="-13623" l="0" r="72171" t="0"/>
          <a:stretch/>
        </p:blipFill>
        <p:spPr>
          <a:xfrm>
            <a:off x="9863286" y="246956"/>
            <a:ext cx="664815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ao656402\Desktop\logos 2.png" id="144" name="Google Shape;1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35494" y="9706022"/>
            <a:ext cx="5760640" cy="41630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/>
        </p:nvSpPr>
        <p:spPr>
          <a:xfrm>
            <a:off x="1150318" y="-258013"/>
            <a:ext cx="14442513" cy="1200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313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/>
        </p:nvSpPr>
        <p:spPr>
          <a:xfrm>
            <a:off x="9071198" y="4549656"/>
            <a:ext cx="7570376" cy="1314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65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endParaRPr/>
          </a:p>
        </p:txBody>
      </p:sp>
      <p:pic>
        <p:nvPicPr>
          <p:cNvPr descr="C:\Users\rao656402\Desktop\logo.png"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302" y="4253458"/>
            <a:ext cx="5692485" cy="211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o656402\Desktop\azul.png"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5054" y="-41076"/>
            <a:ext cx="10511359" cy="1047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9"/>
          <p:cNvGrpSpPr/>
          <p:nvPr/>
        </p:nvGrpSpPr>
        <p:grpSpPr>
          <a:xfrm>
            <a:off x="0" y="1172684"/>
            <a:ext cx="18286413" cy="8497200"/>
            <a:chOff x="0" y="-38100"/>
            <a:chExt cx="4846134" cy="2237946"/>
          </a:xfrm>
        </p:grpSpPr>
        <p:sp>
          <p:nvSpPr>
            <p:cNvPr id="158" name="Google Shape;158;p9"/>
            <p:cNvSpPr/>
            <p:nvPr/>
          </p:nvSpPr>
          <p:spPr>
            <a:xfrm>
              <a:off x="0" y="0"/>
              <a:ext cx="4846134" cy="2199846"/>
            </a:xfrm>
            <a:custGeom>
              <a:rect b="b" l="l" r="r" t="t"/>
              <a:pathLst>
                <a:path extrusionOk="0" h="2199846" w="4846134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</p:sp>
        <p:sp>
          <p:nvSpPr>
            <p:cNvPr id="159" name="Google Shape;159;p9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9"/>
          <p:cNvSpPr txBox="1"/>
          <p:nvPr/>
        </p:nvSpPr>
        <p:spPr>
          <a:xfrm>
            <a:off x="1771350" y="3296400"/>
            <a:ext cx="14745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As intervenções promoveram uma expressiva redução da população do vetor, evidenciada pela diminuição do número de criadouros ativos e pela redução significativa das queixas da população. Nas áreas aquáticas houve o surgimento e desenvolvimento de predadores naturais do vetor, como o peixe Poecilia reticulata, contribuindo para o restabelecimento do equilíbrio ecológico e para um controle mais sustentável. Além disso, observou-se melhoria na qualidade de vida da comunidade.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Congresso Pernambucano de Inovação &amp; Integração em Saúde - CPIIS </a:t>
            </a:r>
            <a:endParaRPr/>
          </a:p>
          <a:p>
            <a:pPr indent="0" lvl="0" marL="0" marR="0" rtl="0" algn="l">
              <a:lnSpc>
                <a:spcPct val="135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Mostra Pernambucana de Experiências Exitosas em Saúde (MEX-SAÚDE PE)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rao656402\Desktop\logo.png" id="162" name="Google Shape;162;p9"/>
          <p:cNvPicPr preferRelativeResize="0"/>
          <p:nvPr/>
        </p:nvPicPr>
        <p:blipFill rotWithShape="1">
          <a:blip r:embed="rId4">
            <a:alphaModFix/>
          </a:blip>
          <a:srcRect b="-13623" l="0" r="72171" t="0"/>
          <a:stretch/>
        </p:blipFill>
        <p:spPr>
          <a:xfrm>
            <a:off x="9863286" y="246956"/>
            <a:ext cx="664815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endParaRPr sz="3600">
              <a:solidFill>
                <a:srgbClr val="FDFD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rao656402\Desktop\logos 2.png" id="164" name="Google Shape;16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35494" y="9706022"/>
            <a:ext cx="5760640" cy="416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2025-09-29T18:47:39Z</dcterms:created>
  <dc:creator>rao656402</dc:creator>
</cp:coreProperties>
</file>