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7104063" cy="10234613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>
        <p:scale>
          <a:sx n="20" d="100"/>
          <a:sy n="20" d="100"/>
        </p:scale>
        <p:origin x="-3252" y="42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1060045" y="10590145"/>
            <a:ext cx="9569847" cy="1212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Montserrat"/>
              </a:rPr>
              <a:t>Sistema de Informação da Vigilância do Óbito em Pernambuco (SIVOPE)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1060044" y="9518575"/>
            <a:ext cx="9577538" cy="1050721"/>
            <a:chOff x="1060044" y="9865692"/>
            <a:chExt cx="9577538" cy="1050721"/>
          </a:xfrm>
        </p:grpSpPr>
        <p:sp>
          <p:nvSpPr>
            <p:cNvPr id="4" name="Freeform 14"/>
            <p:cNvSpPr/>
            <p:nvPr/>
          </p:nvSpPr>
          <p:spPr>
            <a:xfrm>
              <a:off x="1060044" y="9865692"/>
              <a:ext cx="9577538" cy="1050721"/>
            </a:xfrm>
            <a:custGeom>
              <a:avLst/>
              <a:gdLst/>
              <a:ahLst/>
              <a:cxnLst/>
              <a:rect l="l" t="t" r="r" b="b"/>
              <a:pathLst>
                <a:path w="788275" h="115581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</p:spPr>
        </p:sp>
        <p:sp>
          <p:nvSpPr>
            <p:cNvPr id="6" name="TextBox 17"/>
            <p:cNvSpPr txBox="1"/>
            <p:nvPr/>
          </p:nvSpPr>
          <p:spPr>
            <a:xfrm>
              <a:off x="1060044" y="9937701"/>
              <a:ext cx="9489290" cy="742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OBJETO DA EXPERIÊNCIA</a:t>
              </a:r>
            </a:p>
          </p:txBody>
        </p:sp>
      </p:grpSp>
      <p:sp>
        <p:nvSpPr>
          <p:cNvPr id="10" name="TextBox 55"/>
          <p:cNvSpPr txBox="1"/>
          <p:nvPr/>
        </p:nvSpPr>
        <p:spPr>
          <a:xfrm>
            <a:off x="842886" y="4232163"/>
            <a:ext cx="2171715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400" b="1" dirty="0">
                <a:solidFill>
                  <a:srgbClr val="0089CD"/>
                </a:solidFill>
                <a:latin typeface="Montserrat"/>
              </a:rPr>
              <a:t>INOVAÇÃO DIGITAL PARA MELHORIA DO FLUXO DA INFORMAÇÃO EM SAÚDE: CONSTRUÇÃO, VALIDAÇÃO E IMPLANTAÇÃO DO SISTEMA DE INFORMAÇÃO DA VIGILÂNCIA DO ÓBITO DE PERNAMBUCO.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557134" y="6265669"/>
            <a:ext cx="22217218" cy="1895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sz="3918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</a:t>
            </a:r>
            <a:r>
              <a:rPr lang="pt-BR" sz="2800" b="1" dirty="0">
                <a:latin typeface="Montserrat"/>
              </a:rPr>
              <a:t>Luciana Alves de Lima Melo Frutuoso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¹*, </a:t>
            </a:r>
            <a:r>
              <a:rPr lang="pt-BR" sz="2800" b="1" dirty="0">
                <a:latin typeface="Montserrat"/>
              </a:rPr>
              <a:t>Henry Johnson Passos de Oliveira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¹, </a:t>
            </a:r>
            <a:r>
              <a:rPr lang="pt-BR" sz="2800" b="1" dirty="0" err="1">
                <a:latin typeface="Montserrat"/>
              </a:rPr>
              <a:t>Auta</a:t>
            </a:r>
            <a:r>
              <a:rPr lang="pt-BR" sz="2800" b="1" dirty="0">
                <a:latin typeface="Montserrat"/>
              </a:rPr>
              <a:t> Flávia Gomes </a:t>
            </a:r>
            <a:r>
              <a:rPr lang="pt-BR" sz="2800" b="1" dirty="0" err="1">
                <a:latin typeface="Montserrat"/>
              </a:rPr>
              <a:t>Temóteo</a:t>
            </a:r>
            <a:r>
              <a:rPr lang="pt-BR" sz="2800" b="1" dirty="0">
                <a:latin typeface="Montserrat"/>
              </a:rPr>
              <a:t> Paes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¹, </a:t>
            </a:r>
            <a:r>
              <a:rPr lang="pt-BR" sz="2800" b="1" dirty="0">
                <a:latin typeface="Montserrat"/>
              </a:rPr>
              <a:t>Cândida Pereira de Barros Correia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¹, </a:t>
            </a:r>
            <a:r>
              <a:rPr lang="pt-BR" sz="2800" b="1" dirty="0">
                <a:latin typeface="Montserrat"/>
              </a:rPr>
              <a:t>Nicole Viana Leal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¹, </a:t>
            </a:r>
            <a:r>
              <a:rPr lang="pt-BR" sz="2800" b="1" dirty="0">
                <a:latin typeface="Montserrat"/>
              </a:rPr>
              <a:t>Cristina Pinheiro Rodrigues 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¹, </a:t>
            </a:r>
            <a:r>
              <a:rPr lang="pt-BR" sz="2800" b="1" dirty="0" err="1">
                <a:latin typeface="Montserrat"/>
              </a:rPr>
              <a:t>Priscylla</a:t>
            </a:r>
            <a:r>
              <a:rPr lang="pt-BR" sz="2800" b="1" dirty="0">
                <a:latin typeface="Montserrat"/>
              </a:rPr>
              <a:t> Diniz Rodrigues Valença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  <a:r>
              <a:rPr lang="pt-BR" sz="2800" b="1" dirty="0">
                <a:latin typeface="Montserrat"/>
              </a:rPr>
              <a:t>, Luana Maria Gomes Brito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  <a:r>
              <a:rPr lang="pt-BR" sz="2800" b="1" dirty="0">
                <a:latin typeface="Montserrat"/>
              </a:rPr>
              <a:t>, Ivo Leonardo </a:t>
            </a:r>
            <a:r>
              <a:rPr lang="pt-BR" sz="2800" b="1" dirty="0" err="1">
                <a:latin typeface="Montserrat"/>
              </a:rPr>
              <a:t>Kawahala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  <a:r>
              <a:rPr lang="pt-BR" sz="2800" b="1" dirty="0">
                <a:latin typeface="Montserrat"/>
              </a:rPr>
              <a:t>, Rodrigo de Melo </a:t>
            </a:r>
            <a:r>
              <a:rPr lang="pt-BR" sz="2800" b="1" dirty="0" err="1">
                <a:latin typeface="Montserrat"/>
              </a:rPr>
              <a:t>Brennand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  <a:r>
              <a:rPr lang="pt-BR" sz="2800" b="1" dirty="0">
                <a:latin typeface="Montserrat"/>
              </a:rPr>
              <a:t>, José </a:t>
            </a:r>
            <a:r>
              <a:rPr lang="pt-BR" sz="2800" b="1" dirty="0" err="1">
                <a:latin typeface="Montserrat"/>
              </a:rPr>
              <a:t>Lancart</a:t>
            </a:r>
            <a:r>
              <a:rPr lang="pt-BR" sz="2800" b="1" dirty="0">
                <a:latin typeface="Montserrat"/>
              </a:rPr>
              <a:t> de Lima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  <a:r>
              <a:rPr lang="pt-BR" sz="2800" b="1" dirty="0">
                <a:latin typeface="Montserrat"/>
              </a:rPr>
              <a:t>, Renan Carlos Freitas da Silva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  <a:r>
              <a:rPr lang="pt-BR" sz="2800" b="1" dirty="0">
                <a:latin typeface="Montserrat"/>
              </a:rPr>
              <a:t>, </a:t>
            </a:r>
            <a:r>
              <a:rPr lang="pt-BR" sz="2800" b="1" dirty="0" err="1">
                <a:latin typeface="Montserrat"/>
              </a:rPr>
              <a:t>Celivane</a:t>
            </a:r>
            <a:r>
              <a:rPr lang="pt-BR" sz="2800" b="1" dirty="0">
                <a:latin typeface="Montserrat"/>
              </a:rPr>
              <a:t> Cavalcanti Barbosa</a:t>
            </a:r>
            <a:r>
              <a:rPr lang="en-US" sz="2800" b="1" dirty="0">
                <a:solidFill>
                  <a:srgbClr val="000000"/>
                </a:solidFill>
                <a:latin typeface="Montserrat"/>
                <a:ea typeface="Open Sans"/>
                <a:cs typeface="Open Sans"/>
                <a:sym typeface="Open Sans"/>
              </a:rPr>
              <a:t> ¹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771448" y="7853335"/>
            <a:ext cx="2167440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(SES-PE), Recife,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Autor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 llimafrutuoso2909@gmail.com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5499" y="24277027"/>
            <a:ext cx="9572692" cy="4144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A construção foi o módulo de notificação de óbitos de mulher em idade fértil, pessoa com útero, materno, fetal e infantil. A validação ocorreu em duas etapas: interna com base nas dimensões de qualidade do sistema e, externa para verificação da aplicabilidade do módulo, por meio de projeto piloto. </a:t>
            </a:r>
            <a:endParaRPr dirty="0">
              <a:latin typeface="Montserrat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985762" y="15080808"/>
            <a:ext cx="9858444" cy="1193597"/>
            <a:chOff x="914324" y="13804855"/>
            <a:chExt cx="9849330" cy="1050721"/>
          </a:xfrm>
        </p:grpSpPr>
        <p:sp>
          <p:nvSpPr>
            <p:cNvPr id="15" name="Freeform 14"/>
            <p:cNvSpPr/>
            <p:nvPr/>
          </p:nvSpPr>
          <p:spPr>
            <a:xfrm>
              <a:off x="985762" y="13804855"/>
              <a:ext cx="9577538" cy="1050721"/>
            </a:xfrm>
            <a:custGeom>
              <a:avLst/>
              <a:gdLst/>
              <a:ahLst/>
              <a:cxnLst/>
              <a:rect l="l" t="t" r="r" b="b"/>
              <a:pathLst>
                <a:path w="788275" h="115581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914324" y="13947731"/>
              <a:ext cx="9849330" cy="760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DESCRIÇÃO DA EXPERIÊNCIA</a:t>
              </a:r>
            </a:p>
          </p:txBody>
        </p:sp>
      </p:grpSp>
      <p:sp>
        <p:nvSpPr>
          <p:cNvPr id="19" name="TextBox 16"/>
          <p:cNvSpPr txBox="1"/>
          <p:nvPr/>
        </p:nvSpPr>
        <p:spPr>
          <a:xfrm>
            <a:off x="12558718" y="24244893"/>
            <a:ext cx="9540000" cy="5554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A experiência evidenciou a importância da integração entre vigilância e tecnologia, garantindo governança tecnológica estável, autonomia local e maior adesão dos usuários, representando um marco por ser o primeiro sistema exclusivo para a Vigilância do Óbito em Pernambuco. O processo revelou desafios de adaptação dos serviços, mas também ganhos expressivos em eficiência e transparência.</a:t>
            </a:r>
            <a:endParaRPr dirty="0">
              <a:latin typeface="Montserra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2558718" y="23255520"/>
            <a:ext cx="9849330" cy="1050721"/>
            <a:chOff x="972270" y="23475205"/>
            <a:chExt cx="9849330" cy="1050721"/>
          </a:xfrm>
        </p:grpSpPr>
        <p:sp>
          <p:nvSpPr>
            <p:cNvPr id="18" name="Freeform 14"/>
            <p:cNvSpPr/>
            <p:nvPr/>
          </p:nvSpPr>
          <p:spPr>
            <a:xfrm>
              <a:off x="972270" y="23475205"/>
              <a:ext cx="9577538" cy="1050721"/>
            </a:xfrm>
            <a:custGeom>
              <a:avLst/>
              <a:gdLst/>
              <a:ahLst/>
              <a:cxnLst/>
              <a:rect l="l" t="t" r="r" b="b"/>
              <a:pathLst>
                <a:path w="788275" h="115581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</p:spPr>
        </p:sp>
        <p:sp>
          <p:nvSpPr>
            <p:cNvPr id="20" name="TextBox 17"/>
            <p:cNvSpPr txBox="1"/>
            <p:nvPr/>
          </p:nvSpPr>
          <p:spPr>
            <a:xfrm>
              <a:off x="972270" y="23547214"/>
              <a:ext cx="9849330" cy="760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APRENDIZADO E ANÁLISE CRÍTICA</a:t>
              </a:r>
            </a:p>
          </p:txBody>
        </p:sp>
      </p:grpSp>
      <p:sp>
        <p:nvSpPr>
          <p:cNvPr id="49" name="TextBox 16"/>
          <p:cNvSpPr txBox="1"/>
          <p:nvPr/>
        </p:nvSpPr>
        <p:spPr>
          <a:xfrm>
            <a:off x="1057200" y="13019037"/>
            <a:ext cx="957269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Montserrat"/>
              </a:rPr>
              <a:t>Relatar a experiência de construção, validação e implantação do </a:t>
            </a:r>
            <a:r>
              <a:rPr lang="pt-BR" sz="2800" dirty="0" smtClean="0">
                <a:latin typeface="Montserrat"/>
              </a:rPr>
              <a:t>SIVOPE</a:t>
            </a:r>
            <a:endParaRPr dirty="0">
              <a:latin typeface="Montserrat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1057200" y="12018905"/>
            <a:ext cx="9577538" cy="1050721"/>
            <a:chOff x="12493550" y="9891331"/>
            <a:chExt cx="9577538" cy="1050721"/>
          </a:xfrm>
        </p:grpSpPr>
        <p:sp>
          <p:nvSpPr>
            <p:cNvPr id="48" name="Freeform 14"/>
            <p:cNvSpPr/>
            <p:nvPr/>
          </p:nvSpPr>
          <p:spPr>
            <a:xfrm>
              <a:off x="12493550" y="9891331"/>
              <a:ext cx="9577538" cy="1050721"/>
            </a:xfrm>
            <a:custGeom>
              <a:avLst/>
              <a:gdLst/>
              <a:ahLst/>
              <a:cxnLst/>
              <a:rect l="l" t="t" r="r" b="b"/>
              <a:pathLst>
                <a:path w="788275" h="115581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</p:spPr>
        </p:sp>
        <p:sp>
          <p:nvSpPr>
            <p:cNvPr id="50" name="TextBox 17"/>
            <p:cNvSpPr txBox="1"/>
            <p:nvPr/>
          </p:nvSpPr>
          <p:spPr>
            <a:xfrm>
              <a:off x="12493550" y="9963340"/>
              <a:ext cx="9489290" cy="742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Montserrat" pitchFamily="2" charset="0"/>
                  <a:ea typeface="Open Sans"/>
                  <a:cs typeface="Open Sans"/>
                  <a:sym typeface="Open Sans"/>
                </a:rPr>
                <a:t>OBJETIVO</a:t>
              </a:r>
            </a:p>
          </p:txBody>
        </p:sp>
      </p:grpSp>
      <p:sp>
        <p:nvSpPr>
          <p:cNvPr id="52" name="TextBox 16"/>
          <p:cNvSpPr txBox="1"/>
          <p:nvPr/>
        </p:nvSpPr>
        <p:spPr>
          <a:xfrm>
            <a:off x="12558718" y="10590145"/>
            <a:ext cx="9540000" cy="6347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A construção participativa e a validação do sistema permitiram corrigir falhas, adequar-se às realidades locais e ampliar a adesão dos usuários. Sua implantação marcou um avanço para a Vigilância do Óbito em Pernambuco, substituindo fluxos manuais e fragmentados por modernização tecnológica com visualização das notificações em tempo real do serviço de ocorrência ao município de residência, assegurando comunicação ágil e fortalecendo a capacidade de resposta da vigilância.</a:t>
            </a:r>
            <a:endParaRPr dirty="0">
              <a:latin typeface="Montserrat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12567832" y="9518575"/>
            <a:ext cx="9864000" cy="1044000"/>
            <a:chOff x="12477784" y="17380164"/>
            <a:chExt cx="9849330" cy="1050721"/>
          </a:xfrm>
        </p:grpSpPr>
        <p:sp>
          <p:nvSpPr>
            <p:cNvPr id="51" name="Freeform 14"/>
            <p:cNvSpPr/>
            <p:nvPr/>
          </p:nvSpPr>
          <p:spPr>
            <a:xfrm>
              <a:off x="12477784" y="17380164"/>
              <a:ext cx="9577538" cy="1050721"/>
            </a:xfrm>
            <a:custGeom>
              <a:avLst/>
              <a:gdLst/>
              <a:ahLst/>
              <a:cxnLst/>
              <a:rect l="l" t="t" r="r" b="b"/>
              <a:pathLst>
                <a:path w="788275" h="115581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</p:spPr>
        </p:sp>
        <p:sp>
          <p:nvSpPr>
            <p:cNvPr id="53" name="TextBox 17"/>
            <p:cNvSpPr txBox="1"/>
            <p:nvPr/>
          </p:nvSpPr>
          <p:spPr>
            <a:xfrm>
              <a:off x="12477784" y="17452173"/>
              <a:ext cx="9849330" cy="760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</a:t>
              </a:r>
            </a:p>
          </p:txBody>
        </p:sp>
      </p:grpSp>
      <p:sp>
        <p:nvSpPr>
          <p:cNvPr id="55" name="TextBox 16"/>
          <p:cNvSpPr txBox="1"/>
          <p:nvPr/>
        </p:nvSpPr>
        <p:spPr>
          <a:xfrm>
            <a:off x="12487184" y="31433820"/>
            <a:ext cx="9649072" cy="5547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A experiência com o SIVOPE evidencia a capacidade de Pernambuco em desenvolver soluções digitais inovadoras para a vigilância em saúde. A construção, validação e implantação do sistema otimizou e fortaleceu a vigilância do óbito, a tomada de decisão e o planejamento das ações em saúde com potencial de auxiliar na redução de mortes evitáveis. Recomenda-se ampliar sua integração com outras bases de dados.</a:t>
            </a:r>
            <a:endParaRPr lang="en-US" sz="2800" dirty="0">
              <a:solidFill>
                <a:srgbClr val="000000"/>
              </a:solidFill>
              <a:latin typeface="Montserrat"/>
              <a:ea typeface="Open Sans"/>
              <a:cs typeface="Open Sans"/>
              <a:sym typeface="Open Sans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2483196" y="30098363"/>
            <a:ext cx="9849330" cy="1050721"/>
            <a:chOff x="12405776" y="23500844"/>
            <a:chExt cx="9849330" cy="1050721"/>
          </a:xfrm>
        </p:grpSpPr>
        <p:sp>
          <p:nvSpPr>
            <p:cNvPr id="54" name="Freeform 14"/>
            <p:cNvSpPr/>
            <p:nvPr/>
          </p:nvSpPr>
          <p:spPr>
            <a:xfrm>
              <a:off x="12405776" y="23500844"/>
              <a:ext cx="9577538" cy="1050721"/>
            </a:xfrm>
            <a:custGeom>
              <a:avLst/>
              <a:gdLst/>
              <a:ahLst/>
              <a:cxnLst/>
              <a:rect l="l" t="t" r="r" b="b"/>
              <a:pathLst>
                <a:path w="788275" h="115581">
                  <a:moveTo>
                    <a:pt x="0" y="0"/>
                  </a:moveTo>
                  <a:lnTo>
                    <a:pt x="788275" y="0"/>
                  </a:lnTo>
                  <a:lnTo>
                    <a:pt x="788275" y="115581"/>
                  </a:lnTo>
                  <a:lnTo>
                    <a:pt x="0" y="115581"/>
                  </a:lnTo>
                  <a:close/>
                </a:path>
              </a:pathLst>
            </a:custGeom>
            <a:solidFill>
              <a:srgbClr val="3E4094"/>
            </a:solidFill>
          </p:spPr>
        </p:sp>
        <p:sp>
          <p:nvSpPr>
            <p:cNvPr id="56" name="TextBox 17"/>
            <p:cNvSpPr txBox="1"/>
            <p:nvPr/>
          </p:nvSpPr>
          <p:spPr>
            <a:xfrm>
              <a:off x="12405776" y="23572853"/>
              <a:ext cx="9849330" cy="82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CONCLUSÃO E/OU RECOMENDAÇÕES</a:t>
              </a:r>
            </a:p>
          </p:txBody>
        </p:sp>
      </p:grpSp>
      <p:pic>
        <p:nvPicPr>
          <p:cNvPr id="1026" name="Picture 2" descr="C:\Users\luciana.frutuoso\Desktop\SIVOPE\FOTOS\Projeto Piloto SIVOPE_Figura 1_DGIVE.jpeg"/>
          <p:cNvPicPr>
            <a:picLocks noChangeAspect="1" noChangeArrowheads="1"/>
          </p:cNvPicPr>
          <p:nvPr/>
        </p:nvPicPr>
        <p:blipFill>
          <a:blip r:embed="rId2"/>
          <a:srcRect l="10155" t="23580" b="10327"/>
          <a:stretch>
            <a:fillRect/>
          </a:stretch>
        </p:blipFill>
        <p:spPr bwMode="auto">
          <a:xfrm>
            <a:off x="12483196" y="17696377"/>
            <a:ext cx="9581622" cy="528641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5729" t="11404" r="8223"/>
          <a:stretch>
            <a:fillRect/>
          </a:stretch>
        </p:blipFill>
        <p:spPr bwMode="auto">
          <a:xfrm>
            <a:off x="997304" y="28564764"/>
            <a:ext cx="9644130" cy="493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 l="6716" t="6303" r="6717" b="11473"/>
          <a:stretch>
            <a:fillRect/>
          </a:stretch>
        </p:blipFill>
        <p:spPr bwMode="auto">
          <a:xfrm>
            <a:off x="1057200" y="20311786"/>
            <a:ext cx="963582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xmlns="" id="{62B1CD3B-7FB4-9214-B9A2-C90BBB5822CD}"/>
              </a:ext>
            </a:extLst>
          </p:cNvPr>
          <p:cNvSpPr txBox="1"/>
          <p:nvPr/>
        </p:nvSpPr>
        <p:spPr>
          <a:xfrm>
            <a:off x="1120331" y="16532109"/>
            <a:ext cx="9572692" cy="343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latin typeface="Montserrat"/>
              </a:rPr>
              <a:t>Trata-se de um sistema web desenvolvido em Hypertext </a:t>
            </a:r>
            <a:r>
              <a:rPr lang="pt-BR" sz="2800" dirty="0" err="1">
                <a:latin typeface="Montserrat"/>
              </a:rPr>
              <a:t>Preprocessor</a:t>
            </a:r>
            <a:r>
              <a:rPr lang="pt-BR" sz="2800" dirty="0">
                <a:latin typeface="Montserrat"/>
              </a:rPr>
              <a:t> 8.2 utilizando o framework </a:t>
            </a:r>
            <a:r>
              <a:rPr lang="pt-BR" sz="2800" dirty="0" err="1">
                <a:latin typeface="Montserrat"/>
              </a:rPr>
              <a:t>Laravel</a:t>
            </a:r>
            <a:r>
              <a:rPr lang="pt-BR" sz="2800" dirty="0">
                <a:latin typeface="Montserrat"/>
              </a:rPr>
              <a:t> 11.9, com banco de dados PostgreSQL 15 hospedado na Agência Estadual de Tecnologia da Informação. </a:t>
            </a:r>
            <a:endParaRPr dirty="0">
              <a:latin typeface="Montserrat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xmlns="" id="{FCF1A513-1D99-D15E-5705-5DE76FBECB08}"/>
              </a:ext>
            </a:extLst>
          </p:cNvPr>
          <p:cNvSpPr txBox="1"/>
          <p:nvPr/>
        </p:nvSpPr>
        <p:spPr>
          <a:xfrm>
            <a:off x="1137836" y="33642528"/>
            <a:ext cx="9572692" cy="343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>
                <a:latin typeface="Montserrat"/>
              </a:rPr>
              <a:t>Em agosto de 2025, o sistema foi implantado após evento de lançamento e mediante cadastro de profissionais dos serviços de saúde, tornando-se a partir de 15 de setembro, o sistema oficial de notificações dos óbitos em Pernambuco.</a:t>
            </a:r>
            <a:endParaRPr lang="pt-BR" sz="2800" dirty="0">
              <a:latin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491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luciana.frutuoso</cp:lastModifiedBy>
  <cp:revision>31</cp:revision>
  <dcterms:created xsi:type="dcterms:W3CDTF">2025-09-30T13:28:19Z</dcterms:created>
  <dcterms:modified xsi:type="dcterms:W3CDTF">2025-11-14T17:15:34Z</dcterms:modified>
</cp:coreProperties>
</file>