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3402925" cy="40325675"/>
  <p:notesSz cx="6858000" cy="9144000"/>
  <p:defaultTextStyle>
    <a:defPPr>
      <a:defRPr lang="pt-BR"/>
    </a:defPPr>
    <a:lvl1pPr marL="0" algn="l" defTabSz="3641598" rtl="0" eaLnBrk="1" latinLnBrk="0" hangingPunct="1">
      <a:defRPr sz="7200" kern="1200">
        <a:solidFill>
          <a:schemeClr val="tx1"/>
        </a:solidFill>
        <a:latin typeface="+mn-lt"/>
        <a:ea typeface="+mn-ea"/>
        <a:cs typeface="+mn-cs"/>
      </a:defRPr>
    </a:lvl1pPr>
    <a:lvl2pPr marL="1820799" algn="l" defTabSz="3641598" rtl="0" eaLnBrk="1" latinLnBrk="0" hangingPunct="1">
      <a:defRPr sz="7200" kern="1200">
        <a:solidFill>
          <a:schemeClr val="tx1"/>
        </a:solidFill>
        <a:latin typeface="+mn-lt"/>
        <a:ea typeface="+mn-ea"/>
        <a:cs typeface="+mn-cs"/>
      </a:defRPr>
    </a:lvl2pPr>
    <a:lvl3pPr marL="3641598" algn="l" defTabSz="3641598" rtl="0" eaLnBrk="1" latinLnBrk="0" hangingPunct="1">
      <a:defRPr sz="7200" kern="1200">
        <a:solidFill>
          <a:schemeClr val="tx1"/>
        </a:solidFill>
        <a:latin typeface="+mn-lt"/>
        <a:ea typeface="+mn-ea"/>
        <a:cs typeface="+mn-cs"/>
      </a:defRPr>
    </a:lvl3pPr>
    <a:lvl4pPr marL="5462397" algn="l" defTabSz="3641598" rtl="0" eaLnBrk="1" latinLnBrk="0" hangingPunct="1">
      <a:defRPr sz="7200" kern="1200">
        <a:solidFill>
          <a:schemeClr val="tx1"/>
        </a:solidFill>
        <a:latin typeface="+mn-lt"/>
        <a:ea typeface="+mn-ea"/>
        <a:cs typeface="+mn-cs"/>
      </a:defRPr>
    </a:lvl4pPr>
    <a:lvl5pPr marL="7283196" algn="l" defTabSz="3641598" rtl="0" eaLnBrk="1" latinLnBrk="0" hangingPunct="1">
      <a:defRPr sz="7200" kern="1200">
        <a:solidFill>
          <a:schemeClr val="tx1"/>
        </a:solidFill>
        <a:latin typeface="+mn-lt"/>
        <a:ea typeface="+mn-ea"/>
        <a:cs typeface="+mn-cs"/>
      </a:defRPr>
    </a:lvl5pPr>
    <a:lvl6pPr marL="9103995" algn="l" defTabSz="3641598" rtl="0" eaLnBrk="1" latinLnBrk="0" hangingPunct="1">
      <a:defRPr sz="7200" kern="1200">
        <a:solidFill>
          <a:schemeClr val="tx1"/>
        </a:solidFill>
        <a:latin typeface="+mn-lt"/>
        <a:ea typeface="+mn-ea"/>
        <a:cs typeface="+mn-cs"/>
      </a:defRPr>
    </a:lvl6pPr>
    <a:lvl7pPr marL="10924794" algn="l" defTabSz="3641598" rtl="0" eaLnBrk="1" latinLnBrk="0" hangingPunct="1">
      <a:defRPr sz="7200" kern="1200">
        <a:solidFill>
          <a:schemeClr val="tx1"/>
        </a:solidFill>
        <a:latin typeface="+mn-lt"/>
        <a:ea typeface="+mn-ea"/>
        <a:cs typeface="+mn-cs"/>
      </a:defRPr>
    </a:lvl7pPr>
    <a:lvl8pPr marL="12745593" algn="l" defTabSz="3641598" rtl="0" eaLnBrk="1" latinLnBrk="0" hangingPunct="1">
      <a:defRPr sz="7200" kern="1200">
        <a:solidFill>
          <a:schemeClr val="tx1"/>
        </a:solidFill>
        <a:latin typeface="+mn-lt"/>
        <a:ea typeface="+mn-ea"/>
        <a:cs typeface="+mn-cs"/>
      </a:defRPr>
    </a:lvl8pPr>
    <a:lvl9pPr marL="14566392" algn="l" defTabSz="3641598" rtl="0" eaLnBrk="1" latinLnBrk="0" hangingPunct="1">
      <a:defRPr sz="7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274" userDrawn="1">
          <p15:clr>
            <a:srgbClr val="A4A3A4"/>
          </p15:clr>
        </p15:guide>
        <p15:guide id="2" pos="737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9CD"/>
    <a:srgbClr val="3E40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3789" autoAdjust="0"/>
    <p:restoredTop sz="94674"/>
  </p:normalViewPr>
  <p:slideViewPr>
    <p:cSldViewPr>
      <p:cViewPr>
        <p:scale>
          <a:sx n="25" d="100"/>
          <a:sy n="25" d="100"/>
        </p:scale>
        <p:origin x="1820" y="-3560"/>
      </p:cViewPr>
      <p:guideLst>
        <p:guide orient="horz" pos="21274"/>
        <p:guide pos="737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583B95-1889-4E95-B91F-38F68485AE8B}" type="datetimeFigureOut">
              <a:rPr lang="pt-BR" smtClean="0"/>
              <a:t>04/11/2025</a:t>
            </a:fld>
            <a:endParaRPr lang="pt-BR"/>
          </a:p>
        </p:txBody>
      </p:sp>
      <p:sp>
        <p:nvSpPr>
          <p:cNvPr id="4" name="Espaço Reservado para Imagem de Slide 3"/>
          <p:cNvSpPr>
            <a:spLocks noGrp="1" noRot="1" noChangeAspect="1"/>
          </p:cNvSpPr>
          <p:nvPr>
            <p:ph type="sldImg" idx="2"/>
          </p:nvPr>
        </p:nvSpPr>
        <p:spPr>
          <a:xfrm>
            <a:off x="2533650" y="1143000"/>
            <a:ext cx="17907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069A1A-0EBD-47EF-98B9-0943AED3A7B3}" type="slidenum">
              <a:rPr lang="pt-BR" smtClean="0"/>
              <a:t>‹nº›</a:t>
            </a:fld>
            <a:endParaRPr lang="pt-BR"/>
          </a:p>
        </p:txBody>
      </p:sp>
    </p:spTree>
    <p:extLst>
      <p:ext uri="{BB962C8B-B14F-4D97-AF65-F5344CB8AC3E}">
        <p14:creationId xmlns:p14="http://schemas.microsoft.com/office/powerpoint/2010/main" val="2181402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FB069A1A-0EBD-47EF-98B9-0943AED3A7B3}" type="slidenum">
              <a:rPr lang="pt-BR" smtClean="0"/>
              <a:t>1</a:t>
            </a:fld>
            <a:endParaRPr lang="pt-BR"/>
          </a:p>
        </p:txBody>
      </p:sp>
    </p:spTree>
    <p:extLst>
      <p:ext uri="{BB962C8B-B14F-4D97-AF65-F5344CB8AC3E}">
        <p14:creationId xmlns:p14="http://schemas.microsoft.com/office/powerpoint/2010/main" val="57704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755220" y="12527099"/>
            <a:ext cx="19892486" cy="8643883"/>
          </a:xfrm>
        </p:spPr>
        <p:txBody>
          <a:bodyPr/>
          <a:lstStyle/>
          <a:p>
            <a:r>
              <a:rPr lang="pt-BR"/>
              <a:t>Clique para editar o estilo do título mestre</a:t>
            </a:r>
          </a:p>
        </p:txBody>
      </p:sp>
      <p:sp>
        <p:nvSpPr>
          <p:cNvPr id="3" name="Subtítulo 2"/>
          <p:cNvSpPr>
            <a:spLocks noGrp="1"/>
          </p:cNvSpPr>
          <p:nvPr>
            <p:ph type="subTitle" idx="1"/>
          </p:nvPr>
        </p:nvSpPr>
        <p:spPr>
          <a:xfrm>
            <a:off x="3510439" y="22851216"/>
            <a:ext cx="16382048" cy="10305450"/>
          </a:xfrm>
        </p:spPr>
        <p:txBody>
          <a:bodyPr/>
          <a:lstStyle>
            <a:lvl1pPr marL="0" indent="0" algn="ctr">
              <a:buNone/>
              <a:defRPr>
                <a:solidFill>
                  <a:schemeClr val="tx1">
                    <a:tint val="75000"/>
                  </a:schemeClr>
                </a:solidFill>
              </a:defRPr>
            </a:lvl1pPr>
            <a:lvl2pPr marL="1820799" indent="0" algn="ctr">
              <a:buNone/>
              <a:defRPr>
                <a:solidFill>
                  <a:schemeClr val="tx1">
                    <a:tint val="75000"/>
                  </a:schemeClr>
                </a:solidFill>
              </a:defRPr>
            </a:lvl2pPr>
            <a:lvl3pPr marL="3641598" indent="0" algn="ctr">
              <a:buNone/>
              <a:defRPr>
                <a:solidFill>
                  <a:schemeClr val="tx1">
                    <a:tint val="75000"/>
                  </a:schemeClr>
                </a:solidFill>
              </a:defRPr>
            </a:lvl3pPr>
            <a:lvl4pPr marL="5462397" indent="0" algn="ctr">
              <a:buNone/>
              <a:defRPr>
                <a:solidFill>
                  <a:schemeClr val="tx1">
                    <a:tint val="75000"/>
                  </a:schemeClr>
                </a:solidFill>
              </a:defRPr>
            </a:lvl4pPr>
            <a:lvl5pPr marL="7283196" indent="0" algn="ctr">
              <a:buNone/>
              <a:defRPr>
                <a:solidFill>
                  <a:schemeClr val="tx1">
                    <a:tint val="75000"/>
                  </a:schemeClr>
                </a:solidFill>
              </a:defRPr>
            </a:lvl5pPr>
            <a:lvl6pPr marL="9103995" indent="0" algn="ctr">
              <a:buNone/>
              <a:defRPr>
                <a:solidFill>
                  <a:schemeClr val="tx1">
                    <a:tint val="75000"/>
                  </a:schemeClr>
                </a:solidFill>
              </a:defRPr>
            </a:lvl6pPr>
            <a:lvl7pPr marL="10924794" indent="0" algn="ctr">
              <a:buNone/>
              <a:defRPr>
                <a:solidFill>
                  <a:schemeClr val="tx1">
                    <a:tint val="75000"/>
                  </a:schemeClr>
                </a:solidFill>
              </a:defRPr>
            </a:lvl7pPr>
            <a:lvl8pPr marL="12745593" indent="0" algn="ctr">
              <a:buNone/>
              <a:defRPr>
                <a:solidFill>
                  <a:schemeClr val="tx1">
                    <a:tint val="75000"/>
                  </a:schemeClr>
                </a:solidFill>
              </a:defRPr>
            </a:lvl8pPr>
            <a:lvl9pPr marL="14566392"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04/11/2025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04/11/2025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6967121" y="1614900"/>
            <a:ext cx="5265658" cy="34407509"/>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1170146" y="1614900"/>
            <a:ext cx="15406926" cy="34407509"/>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04/11/2025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04/11/2025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1848670" y="25912983"/>
            <a:ext cx="19892486" cy="8009127"/>
          </a:xfrm>
        </p:spPr>
        <p:txBody>
          <a:bodyPr anchor="t"/>
          <a:lstStyle>
            <a:lvl1pPr algn="l">
              <a:defRPr sz="15900" b="1" cap="all"/>
            </a:lvl1pPr>
          </a:lstStyle>
          <a:p>
            <a:r>
              <a:rPr lang="pt-BR"/>
              <a:t>Clique para editar o estilo do título mestre</a:t>
            </a:r>
          </a:p>
        </p:txBody>
      </p:sp>
      <p:sp>
        <p:nvSpPr>
          <p:cNvPr id="3" name="Espaço Reservado para Texto 2"/>
          <p:cNvSpPr>
            <a:spLocks noGrp="1"/>
          </p:cNvSpPr>
          <p:nvPr>
            <p:ph type="body" idx="1"/>
          </p:nvPr>
        </p:nvSpPr>
        <p:spPr>
          <a:xfrm>
            <a:off x="1848670" y="17091745"/>
            <a:ext cx="19892486" cy="8821238"/>
          </a:xfrm>
        </p:spPr>
        <p:txBody>
          <a:bodyPr anchor="b"/>
          <a:lstStyle>
            <a:lvl1pPr marL="0" indent="0">
              <a:buNone/>
              <a:defRPr sz="8000">
                <a:solidFill>
                  <a:schemeClr val="tx1">
                    <a:tint val="75000"/>
                  </a:schemeClr>
                </a:solidFill>
              </a:defRPr>
            </a:lvl1pPr>
            <a:lvl2pPr marL="1820799" indent="0">
              <a:buNone/>
              <a:defRPr sz="7200">
                <a:solidFill>
                  <a:schemeClr val="tx1">
                    <a:tint val="75000"/>
                  </a:schemeClr>
                </a:solidFill>
              </a:defRPr>
            </a:lvl2pPr>
            <a:lvl3pPr marL="3641598" indent="0">
              <a:buNone/>
              <a:defRPr sz="6400">
                <a:solidFill>
                  <a:schemeClr val="tx1">
                    <a:tint val="75000"/>
                  </a:schemeClr>
                </a:solidFill>
              </a:defRPr>
            </a:lvl3pPr>
            <a:lvl4pPr marL="5462397" indent="0">
              <a:buNone/>
              <a:defRPr sz="5600">
                <a:solidFill>
                  <a:schemeClr val="tx1">
                    <a:tint val="75000"/>
                  </a:schemeClr>
                </a:solidFill>
              </a:defRPr>
            </a:lvl4pPr>
            <a:lvl5pPr marL="7283196" indent="0">
              <a:buNone/>
              <a:defRPr sz="5600">
                <a:solidFill>
                  <a:schemeClr val="tx1">
                    <a:tint val="75000"/>
                  </a:schemeClr>
                </a:solidFill>
              </a:defRPr>
            </a:lvl5pPr>
            <a:lvl6pPr marL="9103995" indent="0">
              <a:buNone/>
              <a:defRPr sz="5600">
                <a:solidFill>
                  <a:schemeClr val="tx1">
                    <a:tint val="75000"/>
                  </a:schemeClr>
                </a:solidFill>
              </a:defRPr>
            </a:lvl6pPr>
            <a:lvl7pPr marL="10924794" indent="0">
              <a:buNone/>
              <a:defRPr sz="5600">
                <a:solidFill>
                  <a:schemeClr val="tx1">
                    <a:tint val="75000"/>
                  </a:schemeClr>
                </a:solidFill>
              </a:defRPr>
            </a:lvl7pPr>
            <a:lvl8pPr marL="12745593" indent="0">
              <a:buNone/>
              <a:defRPr sz="5600">
                <a:solidFill>
                  <a:schemeClr val="tx1">
                    <a:tint val="75000"/>
                  </a:schemeClr>
                </a:solidFill>
              </a:defRPr>
            </a:lvl8pPr>
            <a:lvl9pPr marL="14566392" indent="0">
              <a:buNone/>
              <a:defRPr sz="5600">
                <a:solidFill>
                  <a:schemeClr val="tx1">
                    <a:tint val="75000"/>
                  </a:schemeClr>
                </a:solidFill>
              </a:defRPr>
            </a:lvl9pPr>
          </a:lstStyle>
          <a:p>
            <a:pPr lvl="0"/>
            <a:r>
              <a:rPr lang="pt-BR"/>
              <a:t>Clique para editar os estilos do texto mestre</a:t>
            </a:r>
          </a:p>
        </p:txBody>
      </p:sp>
      <p:sp>
        <p:nvSpPr>
          <p:cNvPr id="4" name="Espaço Reservado para Data 3"/>
          <p:cNvSpPr>
            <a:spLocks noGrp="1"/>
          </p:cNvSpPr>
          <p:nvPr>
            <p:ph type="dt" sz="half" idx="10"/>
          </p:nvPr>
        </p:nvSpPr>
        <p:spPr/>
        <p:txBody>
          <a:bodyPr/>
          <a:lstStyle/>
          <a:p>
            <a:fld id="{E72F750F-035A-4D64-A3BE-CB9F7B801768}" type="datetimeFigureOut">
              <a:rPr lang="pt-BR" smtClean="0"/>
              <a:t>04/11/2025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1170146" y="9409327"/>
            <a:ext cx="10336292" cy="26613082"/>
          </a:xfrm>
        </p:spPr>
        <p:txBody>
          <a:bodyPr/>
          <a:lstStyle>
            <a:lvl1pPr>
              <a:defRPr sz="11200"/>
            </a:lvl1pPr>
            <a:lvl2pPr>
              <a:defRPr sz="9600"/>
            </a:lvl2pPr>
            <a:lvl3pPr>
              <a:defRPr sz="8000"/>
            </a:lvl3pPr>
            <a:lvl4pPr>
              <a:defRPr sz="7200"/>
            </a:lvl4pPr>
            <a:lvl5pPr>
              <a:defRPr sz="7200"/>
            </a:lvl5pPr>
            <a:lvl6pPr>
              <a:defRPr sz="7200"/>
            </a:lvl6pPr>
            <a:lvl7pPr>
              <a:defRPr sz="7200"/>
            </a:lvl7pPr>
            <a:lvl8pPr>
              <a:defRPr sz="7200"/>
            </a:lvl8pPr>
            <a:lvl9pPr>
              <a:defRPr sz="72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11896487" y="9409327"/>
            <a:ext cx="10336292" cy="26613082"/>
          </a:xfrm>
        </p:spPr>
        <p:txBody>
          <a:bodyPr/>
          <a:lstStyle>
            <a:lvl1pPr>
              <a:defRPr sz="11200"/>
            </a:lvl1pPr>
            <a:lvl2pPr>
              <a:defRPr sz="9600"/>
            </a:lvl2pPr>
            <a:lvl3pPr>
              <a:defRPr sz="8000"/>
            </a:lvl3pPr>
            <a:lvl4pPr>
              <a:defRPr sz="7200"/>
            </a:lvl4pPr>
            <a:lvl5pPr>
              <a:defRPr sz="7200"/>
            </a:lvl5pPr>
            <a:lvl6pPr>
              <a:defRPr sz="7200"/>
            </a:lvl6pPr>
            <a:lvl7pPr>
              <a:defRPr sz="7200"/>
            </a:lvl7pPr>
            <a:lvl8pPr>
              <a:defRPr sz="7200"/>
            </a:lvl8pPr>
            <a:lvl9pPr>
              <a:defRPr sz="72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E72F750F-035A-4D64-A3BE-CB9F7B801768}" type="datetimeFigureOut">
              <a:rPr lang="pt-BR" smtClean="0"/>
              <a:t>04/11/2025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1170146" y="9026606"/>
            <a:ext cx="10340356" cy="3761860"/>
          </a:xfrm>
        </p:spPr>
        <p:txBody>
          <a:bodyPr anchor="b"/>
          <a:lstStyle>
            <a:lvl1pPr marL="0" indent="0">
              <a:buNone/>
              <a:defRPr sz="9600" b="1"/>
            </a:lvl1pPr>
            <a:lvl2pPr marL="1820799" indent="0">
              <a:buNone/>
              <a:defRPr sz="8000" b="1"/>
            </a:lvl2pPr>
            <a:lvl3pPr marL="3641598" indent="0">
              <a:buNone/>
              <a:defRPr sz="7200" b="1"/>
            </a:lvl3pPr>
            <a:lvl4pPr marL="5462397" indent="0">
              <a:buNone/>
              <a:defRPr sz="6400" b="1"/>
            </a:lvl4pPr>
            <a:lvl5pPr marL="7283196" indent="0">
              <a:buNone/>
              <a:defRPr sz="6400" b="1"/>
            </a:lvl5pPr>
            <a:lvl6pPr marL="9103995" indent="0">
              <a:buNone/>
              <a:defRPr sz="6400" b="1"/>
            </a:lvl6pPr>
            <a:lvl7pPr marL="10924794" indent="0">
              <a:buNone/>
              <a:defRPr sz="6400" b="1"/>
            </a:lvl7pPr>
            <a:lvl8pPr marL="12745593" indent="0">
              <a:buNone/>
              <a:defRPr sz="6400" b="1"/>
            </a:lvl8pPr>
            <a:lvl9pPr marL="14566392" indent="0">
              <a:buNone/>
              <a:defRPr sz="6400" b="1"/>
            </a:lvl9pPr>
          </a:lstStyle>
          <a:p>
            <a:pPr lvl="0"/>
            <a:r>
              <a:rPr lang="pt-BR"/>
              <a:t>Clique para editar os estilos do texto mestre</a:t>
            </a:r>
          </a:p>
        </p:txBody>
      </p:sp>
      <p:sp>
        <p:nvSpPr>
          <p:cNvPr id="4" name="Espaço Reservado para Conteúdo 3"/>
          <p:cNvSpPr>
            <a:spLocks noGrp="1"/>
          </p:cNvSpPr>
          <p:nvPr>
            <p:ph sz="half" idx="2"/>
          </p:nvPr>
        </p:nvSpPr>
        <p:spPr>
          <a:xfrm>
            <a:off x="1170146" y="12788467"/>
            <a:ext cx="10340356" cy="23233939"/>
          </a:xfrm>
        </p:spPr>
        <p:txBody>
          <a:bodyPr/>
          <a:lstStyle>
            <a:lvl1pPr>
              <a:defRPr sz="9600"/>
            </a:lvl1pPr>
            <a:lvl2pPr>
              <a:defRPr sz="8000"/>
            </a:lvl2pPr>
            <a:lvl3pPr>
              <a:defRPr sz="7200"/>
            </a:lvl3pPr>
            <a:lvl4pPr>
              <a:defRPr sz="6400"/>
            </a:lvl4pPr>
            <a:lvl5pPr>
              <a:defRPr sz="6400"/>
            </a:lvl5pPr>
            <a:lvl6pPr>
              <a:defRPr sz="6400"/>
            </a:lvl6pPr>
            <a:lvl7pPr>
              <a:defRPr sz="6400"/>
            </a:lvl7pPr>
            <a:lvl8pPr>
              <a:defRPr sz="6400"/>
            </a:lvl8pPr>
            <a:lvl9pPr>
              <a:defRPr sz="64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11888362" y="9026606"/>
            <a:ext cx="10344418" cy="3761860"/>
          </a:xfrm>
        </p:spPr>
        <p:txBody>
          <a:bodyPr anchor="b"/>
          <a:lstStyle>
            <a:lvl1pPr marL="0" indent="0">
              <a:buNone/>
              <a:defRPr sz="9600" b="1"/>
            </a:lvl1pPr>
            <a:lvl2pPr marL="1820799" indent="0">
              <a:buNone/>
              <a:defRPr sz="8000" b="1"/>
            </a:lvl2pPr>
            <a:lvl3pPr marL="3641598" indent="0">
              <a:buNone/>
              <a:defRPr sz="7200" b="1"/>
            </a:lvl3pPr>
            <a:lvl4pPr marL="5462397" indent="0">
              <a:buNone/>
              <a:defRPr sz="6400" b="1"/>
            </a:lvl4pPr>
            <a:lvl5pPr marL="7283196" indent="0">
              <a:buNone/>
              <a:defRPr sz="6400" b="1"/>
            </a:lvl5pPr>
            <a:lvl6pPr marL="9103995" indent="0">
              <a:buNone/>
              <a:defRPr sz="6400" b="1"/>
            </a:lvl6pPr>
            <a:lvl7pPr marL="10924794" indent="0">
              <a:buNone/>
              <a:defRPr sz="6400" b="1"/>
            </a:lvl7pPr>
            <a:lvl8pPr marL="12745593" indent="0">
              <a:buNone/>
              <a:defRPr sz="6400" b="1"/>
            </a:lvl8pPr>
            <a:lvl9pPr marL="14566392" indent="0">
              <a:buNone/>
              <a:defRPr sz="6400" b="1"/>
            </a:lvl9pPr>
          </a:lstStyle>
          <a:p>
            <a:pPr lvl="0"/>
            <a:r>
              <a:rPr lang="pt-BR"/>
              <a:t>Clique para editar os estilos do texto mestre</a:t>
            </a:r>
          </a:p>
        </p:txBody>
      </p:sp>
      <p:sp>
        <p:nvSpPr>
          <p:cNvPr id="6" name="Espaço Reservado para Conteúdo 5"/>
          <p:cNvSpPr>
            <a:spLocks noGrp="1"/>
          </p:cNvSpPr>
          <p:nvPr>
            <p:ph sz="quarter" idx="4"/>
          </p:nvPr>
        </p:nvSpPr>
        <p:spPr>
          <a:xfrm>
            <a:off x="11888362" y="12788467"/>
            <a:ext cx="10344418" cy="23233939"/>
          </a:xfrm>
        </p:spPr>
        <p:txBody>
          <a:bodyPr/>
          <a:lstStyle>
            <a:lvl1pPr>
              <a:defRPr sz="9600"/>
            </a:lvl1pPr>
            <a:lvl2pPr>
              <a:defRPr sz="8000"/>
            </a:lvl2pPr>
            <a:lvl3pPr>
              <a:defRPr sz="7200"/>
            </a:lvl3pPr>
            <a:lvl4pPr>
              <a:defRPr sz="6400"/>
            </a:lvl4pPr>
            <a:lvl5pPr>
              <a:defRPr sz="6400"/>
            </a:lvl5pPr>
            <a:lvl6pPr>
              <a:defRPr sz="6400"/>
            </a:lvl6pPr>
            <a:lvl7pPr>
              <a:defRPr sz="6400"/>
            </a:lvl7pPr>
            <a:lvl8pPr>
              <a:defRPr sz="6400"/>
            </a:lvl8pPr>
            <a:lvl9pPr>
              <a:defRPr sz="64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E72F750F-035A-4D64-A3BE-CB9F7B801768}" type="datetimeFigureOut">
              <a:rPr lang="pt-BR" smtClean="0"/>
              <a:t>04/11/2025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2"/>
          <p:cNvSpPr>
            <a:spLocks noGrp="1"/>
          </p:cNvSpPr>
          <p:nvPr>
            <p:ph type="dt" sz="half" idx="10"/>
          </p:nvPr>
        </p:nvSpPr>
        <p:spPr/>
        <p:txBody>
          <a:bodyPr/>
          <a:lstStyle/>
          <a:p>
            <a:fld id="{E72F750F-035A-4D64-A3BE-CB9F7B801768}" type="datetimeFigureOut">
              <a:rPr lang="pt-BR" smtClean="0"/>
              <a:t>04/11/2025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72F750F-035A-4D64-A3BE-CB9F7B801768}" type="datetimeFigureOut">
              <a:rPr lang="pt-BR" smtClean="0"/>
              <a:t>04/11/2025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170148" y="1605559"/>
            <a:ext cx="7699401" cy="6832962"/>
          </a:xfrm>
        </p:spPr>
        <p:txBody>
          <a:bodyPr anchor="b"/>
          <a:lstStyle>
            <a:lvl1pPr algn="l">
              <a:defRPr sz="8000" b="1"/>
            </a:lvl1pPr>
          </a:lstStyle>
          <a:p>
            <a:r>
              <a:rPr lang="pt-BR"/>
              <a:t>Clique para editar o estilo do título mestre</a:t>
            </a:r>
          </a:p>
        </p:txBody>
      </p:sp>
      <p:sp>
        <p:nvSpPr>
          <p:cNvPr id="3" name="Espaço Reservado para Conteúdo 2"/>
          <p:cNvSpPr>
            <a:spLocks noGrp="1"/>
          </p:cNvSpPr>
          <p:nvPr>
            <p:ph idx="1"/>
          </p:nvPr>
        </p:nvSpPr>
        <p:spPr>
          <a:xfrm>
            <a:off x="9149894" y="1605562"/>
            <a:ext cx="13082885" cy="34416846"/>
          </a:xfrm>
        </p:spPr>
        <p:txBody>
          <a:bodyPr/>
          <a:lstStyle>
            <a:lvl1pPr>
              <a:defRPr sz="127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1170148" y="8438524"/>
            <a:ext cx="7699401" cy="27583885"/>
          </a:xfrm>
        </p:spPr>
        <p:txBody>
          <a:bodyPr/>
          <a:lstStyle>
            <a:lvl1pPr marL="0" indent="0">
              <a:buNone/>
              <a:defRPr sz="5600"/>
            </a:lvl1pPr>
            <a:lvl2pPr marL="1820799" indent="0">
              <a:buNone/>
              <a:defRPr sz="4800"/>
            </a:lvl2pPr>
            <a:lvl3pPr marL="3641598" indent="0">
              <a:buNone/>
              <a:defRPr sz="4000"/>
            </a:lvl3pPr>
            <a:lvl4pPr marL="5462397" indent="0">
              <a:buNone/>
              <a:defRPr sz="3600"/>
            </a:lvl4pPr>
            <a:lvl5pPr marL="7283196" indent="0">
              <a:buNone/>
              <a:defRPr sz="3600"/>
            </a:lvl5pPr>
            <a:lvl6pPr marL="9103995" indent="0">
              <a:buNone/>
              <a:defRPr sz="3600"/>
            </a:lvl6pPr>
            <a:lvl7pPr marL="10924794" indent="0">
              <a:buNone/>
              <a:defRPr sz="3600"/>
            </a:lvl7pPr>
            <a:lvl8pPr marL="12745593" indent="0">
              <a:buNone/>
              <a:defRPr sz="3600"/>
            </a:lvl8pPr>
            <a:lvl9pPr marL="14566392" indent="0">
              <a:buNone/>
              <a:defRPr sz="36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E72F750F-035A-4D64-A3BE-CB9F7B801768}" type="datetimeFigureOut">
              <a:rPr lang="pt-BR" smtClean="0"/>
              <a:t>04/11/2025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87137" y="28227972"/>
            <a:ext cx="14041755" cy="3332472"/>
          </a:xfrm>
        </p:spPr>
        <p:txBody>
          <a:bodyPr anchor="b"/>
          <a:lstStyle>
            <a:lvl1pPr algn="l">
              <a:defRPr sz="8000" b="1"/>
            </a:lvl1pPr>
          </a:lstStyle>
          <a:p>
            <a:r>
              <a:rPr lang="pt-BR"/>
              <a:t>Clique para editar o estilo do título mestre</a:t>
            </a:r>
          </a:p>
        </p:txBody>
      </p:sp>
      <p:sp>
        <p:nvSpPr>
          <p:cNvPr id="3" name="Espaço Reservado para Imagem 2"/>
          <p:cNvSpPr>
            <a:spLocks noGrp="1"/>
          </p:cNvSpPr>
          <p:nvPr>
            <p:ph type="pic" idx="1"/>
          </p:nvPr>
        </p:nvSpPr>
        <p:spPr>
          <a:xfrm>
            <a:off x="4587137" y="3603174"/>
            <a:ext cx="14041755" cy="24195405"/>
          </a:xfrm>
        </p:spPr>
        <p:txBody>
          <a:bodyPr/>
          <a:lstStyle>
            <a:lvl1pPr marL="0" indent="0">
              <a:buNone/>
              <a:defRPr sz="12700"/>
            </a:lvl1pPr>
            <a:lvl2pPr marL="1820799" indent="0">
              <a:buNone/>
              <a:defRPr sz="11200"/>
            </a:lvl2pPr>
            <a:lvl3pPr marL="3641598" indent="0">
              <a:buNone/>
              <a:defRPr sz="9600"/>
            </a:lvl3pPr>
            <a:lvl4pPr marL="5462397" indent="0">
              <a:buNone/>
              <a:defRPr sz="8000"/>
            </a:lvl4pPr>
            <a:lvl5pPr marL="7283196" indent="0">
              <a:buNone/>
              <a:defRPr sz="8000"/>
            </a:lvl5pPr>
            <a:lvl6pPr marL="9103995" indent="0">
              <a:buNone/>
              <a:defRPr sz="8000"/>
            </a:lvl6pPr>
            <a:lvl7pPr marL="10924794" indent="0">
              <a:buNone/>
              <a:defRPr sz="8000"/>
            </a:lvl7pPr>
            <a:lvl8pPr marL="12745593" indent="0">
              <a:buNone/>
              <a:defRPr sz="8000"/>
            </a:lvl8pPr>
            <a:lvl9pPr marL="14566392" indent="0">
              <a:buNone/>
              <a:defRPr sz="8000"/>
            </a:lvl9pPr>
          </a:lstStyle>
          <a:p>
            <a:endParaRPr lang="pt-BR"/>
          </a:p>
        </p:txBody>
      </p:sp>
      <p:sp>
        <p:nvSpPr>
          <p:cNvPr id="4" name="Espaço Reservado para Texto 3"/>
          <p:cNvSpPr>
            <a:spLocks noGrp="1"/>
          </p:cNvSpPr>
          <p:nvPr>
            <p:ph type="body" sz="half" idx="2"/>
          </p:nvPr>
        </p:nvSpPr>
        <p:spPr>
          <a:xfrm>
            <a:off x="4587137" y="31560444"/>
            <a:ext cx="14041755" cy="4732663"/>
          </a:xfrm>
        </p:spPr>
        <p:txBody>
          <a:bodyPr/>
          <a:lstStyle>
            <a:lvl1pPr marL="0" indent="0">
              <a:buNone/>
              <a:defRPr sz="5600"/>
            </a:lvl1pPr>
            <a:lvl2pPr marL="1820799" indent="0">
              <a:buNone/>
              <a:defRPr sz="4800"/>
            </a:lvl2pPr>
            <a:lvl3pPr marL="3641598" indent="0">
              <a:buNone/>
              <a:defRPr sz="4000"/>
            </a:lvl3pPr>
            <a:lvl4pPr marL="5462397" indent="0">
              <a:buNone/>
              <a:defRPr sz="3600"/>
            </a:lvl4pPr>
            <a:lvl5pPr marL="7283196" indent="0">
              <a:buNone/>
              <a:defRPr sz="3600"/>
            </a:lvl5pPr>
            <a:lvl6pPr marL="9103995" indent="0">
              <a:buNone/>
              <a:defRPr sz="3600"/>
            </a:lvl6pPr>
            <a:lvl7pPr marL="10924794" indent="0">
              <a:buNone/>
              <a:defRPr sz="3600"/>
            </a:lvl7pPr>
            <a:lvl8pPr marL="12745593" indent="0">
              <a:buNone/>
              <a:defRPr sz="3600"/>
            </a:lvl8pPr>
            <a:lvl9pPr marL="14566392" indent="0">
              <a:buNone/>
              <a:defRPr sz="36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E72F750F-035A-4D64-A3BE-CB9F7B801768}" type="datetimeFigureOut">
              <a:rPr lang="pt-BR" smtClean="0"/>
              <a:t>04/11/2025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406DC2B4-8465-4818-BCBB-389C51CB716D}"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170146" y="1614897"/>
            <a:ext cx="21062633" cy="6720946"/>
          </a:xfrm>
          <a:prstGeom prst="rect">
            <a:avLst/>
          </a:prstGeom>
        </p:spPr>
        <p:txBody>
          <a:bodyPr vert="horz" lIns="364160" tIns="182080" rIns="364160" bIns="182080"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1170146" y="9409327"/>
            <a:ext cx="21062633" cy="26613082"/>
          </a:xfrm>
          <a:prstGeom prst="rect">
            <a:avLst/>
          </a:prstGeom>
        </p:spPr>
        <p:txBody>
          <a:bodyPr vert="horz" lIns="364160" tIns="182080" rIns="364160" bIns="18208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1170146" y="37375929"/>
            <a:ext cx="5460683" cy="2146969"/>
          </a:xfrm>
          <a:prstGeom prst="rect">
            <a:avLst/>
          </a:prstGeom>
        </p:spPr>
        <p:txBody>
          <a:bodyPr vert="horz" lIns="364160" tIns="182080" rIns="364160" bIns="182080" rtlCol="0" anchor="ctr"/>
          <a:lstStyle>
            <a:lvl1pPr algn="l">
              <a:defRPr sz="4800">
                <a:solidFill>
                  <a:schemeClr val="tx1">
                    <a:tint val="75000"/>
                  </a:schemeClr>
                </a:solidFill>
              </a:defRPr>
            </a:lvl1pPr>
          </a:lstStyle>
          <a:p>
            <a:fld id="{E72F750F-035A-4D64-A3BE-CB9F7B801768}" type="datetimeFigureOut">
              <a:rPr lang="pt-BR" smtClean="0"/>
              <a:t>04/11/2025</a:t>
            </a:fld>
            <a:endParaRPr lang="pt-BR"/>
          </a:p>
        </p:txBody>
      </p:sp>
      <p:sp>
        <p:nvSpPr>
          <p:cNvPr id="5" name="Espaço Reservado para Rodapé 4"/>
          <p:cNvSpPr>
            <a:spLocks noGrp="1"/>
          </p:cNvSpPr>
          <p:nvPr>
            <p:ph type="ftr" sz="quarter" idx="3"/>
          </p:nvPr>
        </p:nvSpPr>
        <p:spPr>
          <a:xfrm>
            <a:off x="7996000" y="37375929"/>
            <a:ext cx="7410926" cy="2146969"/>
          </a:xfrm>
          <a:prstGeom prst="rect">
            <a:avLst/>
          </a:prstGeom>
        </p:spPr>
        <p:txBody>
          <a:bodyPr vert="horz" lIns="364160" tIns="182080" rIns="364160" bIns="182080" rtlCol="0" anchor="ctr"/>
          <a:lstStyle>
            <a:lvl1pPr algn="ctr">
              <a:defRPr sz="48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16772096" y="37375929"/>
            <a:ext cx="5460683" cy="2146969"/>
          </a:xfrm>
          <a:prstGeom prst="rect">
            <a:avLst/>
          </a:prstGeom>
        </p:spPr>
        <p:txBody>
          <a:bodyPr vert="horz" lIns="364160" tIns="182080" rIns="364160" bIns="182080" rtlCol="0" anchor="ctr"/>
          <a:lstStyle>
            <a:lvl1pPr algn="r">
              <a:defRPr sz="4800">
                <a:solidFill>
                  <a:schemeClr val="tx1">
                    <a:tint val="75000"/>
                  </a:schemeClr>
                </a:solidFill>
              </a:defRPr>
            </a:lvl1pPr>
          </a:lstStyle>
          <a:p>
            <a:fld id="{406DC2B4-8465-4818-BCBB-389C51CB716D}" type="slidenum">
              <a:rPr lang="pt-BR" smtClean="0"/>
              <a:t>‹nº›</a:t>
            </a:fld>
            <a:endParaRPr lang="pt-BR"/>
          </a:p>
        </p:txBody>
      </p:sp>
      <p:pic>
        <p:nvPicPr>
          <p:cNvPr id="1026" name="Picture 2" descr="C:\Users\rao656402\Desktop\banner.png"/>
          <p:cNvPicPr>
            <a:picLocks noChangeAspect="1" noChangeArrowheads="1"/>
          </p:cNvPicPr>
          <p:nvPr userDrawn="1"/>
        </p:nvPicPr>
        <p:blipFill>
          <a:blip r:embed="rId13" cstate="print"/>
          <a:stretch>
            <a:fillRect/>
          </a:stretch>
        </p:blipFill>
        <p:spPr bwMode="auto">
          <a:xfrm>
            <a:off x="1641" y="4763"/>
            <a:ext cx="23399643" cy="4031615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641598" rtl="0" eaLnBrk="1" latinLnBrk="0" hangingPunct="1">
        <a:spcBef>
          <a:spcPct val="0"/>
        </a:spcBef>
        <a:buNone/>
        <a:defRPr sz="17500" kern="1200">
          <a:solidFill>
            <a:schemeClr val="tx1"/>
          </a:solidFill>
          <a:latin typeface="+mj-lt"/>
          <a:ea typeface="+mj-ea"/>
          <a:cs typeface="+mj-cs"/>
        </a:defRPr>
      </a:lvl1pPr>
    </p:titleStyle>
    <p:bodyStyle>
      <a:lvl1pPr marL="1365599" indent="-1365599" algn="l" defTabSz="3641598" rtl="0" eaLnBrk="1" latinLnBrk="0" hangingPunct="1">
        <a:spcBef>
          <a:spcPct val="20000"/>
        </a:spcBef>
        <a:buFont typeface="Arial" pitchFamily="34" charset="0"/>
        <a:buChar char="•"/>
        <a:defRPr sz="12700" kern="1200">
          <a:solidFill>
            <a:schemeClr val="tx1"/>
          </a:solidFill>
          <a:latin typeface="+mn-lt"/>
          <a:ea typeface="+mn-ea"/>
          <a:cs typeface="+mn-cs"/>
        </a:defRPr>
      </a:lvl1pPr>
      <a:lvl2pPr marL="2958798" indent="-1137999" algn="l" defTabSz="3641598" rtl="0" eaLnBrk="1" latinLnBrk="0" hangingPunct="1">
        <a:spcBef>
          <a:spcPct val="20000"/>
        </a:spcBef>
        <a:buFont typeface="Arial" pitchFamily="34" charset="0"/>
        <a:buChar char="–"/>
        <a:defRPr sz="11200" kern="1200">
          <a:solidFill>
            <a:schemeClr val="tx1"/>
          </a:solidFill>
          <a:latin typeface="+mn-lt"/>
          <a:ea typeface="+mn-ea"/>
          <a:cs typeface="+mn-cs"/>
        </a:defRPr>
      </a:lvl2pPr>
      <a:lvl3pPr marL="4551998" indent="-910400" algn="l" defTabSz="3641598" rtl="0" eaLnBrk="1" latinLnBrk="0" hangingPunct="1">
        <a:spcBef>
          <a:spcPct val="20000"/>
        </a:spcBef>
        <a:buFont typeface="Arial" pitchFamily="34" charset="0"/>
        <a:buChar char="•"/>
        <a:defRPr sz="9600" kern="1200">
          <a:solidFill>
            <a:schemeClr val="tx1"/>
          </a:solidFill>
          <a:latin typeface="+mn-lt"/>
          <a:ea typeface="+mn-ea"/>
          <a:cs typeface="+mn-cs"/>
        </a:defRPr>
      </a:lvl3pPr>
      <a:lvl4pPr marL="6372797"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4pPr>
      <a:lvl5pPr marL="8193596"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5pPr>
      <a:lvl6pPr marL="10014395"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6pPr>
      <a:lvl7pPr marL="11835194"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7pPr>
      <a:lvl8pPr marL="13655993"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8pPr>
      <a:lvl9pPr marL="15476792" indent="-910400" algn="l" defTabSz="3641598" rtl="0" eaLnBrk="1" latinLnBrk="0" hangingPunct="1">
        <a:spcBef>
          <a:spcPct val="20000"/>
        </a:spcBef>
        <a:buFont typeface="Arial" pitchFamily="34" charset="0"/>
        <a:buChar char="•"/>
        <a:defRPr sz="8000" kern="1200">
          <a:solidFill>
            <a:schemeClr val="tx1"/>
          </a:solidFill>
          <a:latin typeface="+mn-lt"/>
          <a:ea typeface="+mn-ea"/>
          <a:cs typeface="+mn-cs"/>
        </a:defRPr>
      </a:lvl9pPr>
    </p:bodyStyle>
    <p:otherStyle>
      <a:defPPr>
        <a:defRPr lang="pt-BR"/>
      </a:defPPr>
      <a:lvl1pPr marL="0" algn="l" defTabSz="3641598" rtl="0" eaLnBrk="1" latinLnBrk="0" hangingPunct="1">
        <a:defRPr sz="7200" kern="1200">
          <a:solidFill>
            <a:schemeClr val="tx1"/>
          </a:solidFill>
          <a:latin typeface="+mn-lt"/>
          <a:ea typeface="+mn-ea"/>
          <a:cs typeface="+mn-cs"/>
        </a:defRPr>
      </a:lvl1pPr>
      <a:lvl2pPr marL="1820799" algn="l" defTabSz="3641598" rtl="0" eaLnBrk="1" latinLnBrk="0" hangingPunct="1">
        <a:defRPr sz="7200" kern="1200">
          <a:solidFill>
            <a:schemeClr val="tx1"/>
          </a:solidFill>
          <a:latin typeface="+mn-lt"/>
          <a:ea typeface="+mn-ea"/>
          <a:cs typeface="+mn-cs"/>
        </a:defRPr>
      </a:lvl2pPr>
      <a:lvl3pPr marL="3641598" algn="l" defTabSz="3641598" rtl="0" eaLnBrk="1" latinLnBrk="0" hangingPunct="1">
        <a:defRPr sz="7200" kern="1200">
          <a:solidFill>
            <a:schemeClr val="tx1"/>
          </a:solidFill>
          <a:latin typeface="+mn-lt"/>
          <a:ea typeface="+mn-ea"/>
          <a:cs typeface="+mn-cs"/>
        </a:defRPr>
      </a:lvl3pPr>
      <a:lvl4pPr marL="5462397" algn="l" defTabSz="3641598" rtl="0" eaLnBrk="1" latinLnBrk="0" hangingPunct="1">
        <a:defRPr sz="7200" kern="1200">
          <a:solidFill>
            <a:schemeClr val="tx1"/>
          </a:solidFill>
          <a:latin typeface="+mn-lt"/>
          <a:ea typeface="+mn-ea"/>
          <a:cs typeface="+mn-cs"/>
        </a:defRPr>
      </a:lvl4pPr>
      <a:lvl5pPr marL="7283196" algn="l" defTabSz="3641598" rtl="0" eaLnBrk="1" latinLnBrk="0" hangingPunct="1">
        <a:defRPr sz="7200" kern="1200">
          <a:solidFill>
            <a:schemeClr val="tx1"/>
          </a:solidFill>
          <a:latin typeface="+mn-lt"/>
          <a:ea typeface="+mn-ea"/>
          <a:cs typeface="+mn-cs"/>
        </a:defRPr>
      </a:lvl5pPr>
      <a:lvl6pPr marL="9103995" algn="l" defTabSz="3641598" rtl="0" eaLnBrk="1" latinLnBrk="0" hangingPunct="1">
        <a:defRPr sz="7200" kern="1200">
          <a:solidFill>
            <a:schemeClr val="tx1"/>
          </a:solidFill>
          <a:latin typeface="+mn-lt"/>
          <a:ea typeface="+mn-ea"/>
          <a:cs typeface="+mn-cs"/>
        </a:defRPr>
      </a:lvl6pPr>
      <a:lvl7pPr marL="10924794" algn="l" defTabSz="3641598" rtl="0" eaLnBrk="1" latinLnBrk="0" hangingPunct="1">
        <a:defRPr sz="7200" kern="1200">
          <a:solidFill>
            <a:schemeClr val="tx1"/>
          </a:solidFill>
          <a:latin typeface="+mn-lt"/>
          <a:ea typeface="+mn-ea"/>
          <a:cs typeface="+mn-cs"/>
        </a:defRPr>
      </a:lvl7pPr>
      <a:lvl8pPr marL="12745593" algn="l" defTabSz="3641598" rtl="0" eaLnBrk="1" latinLnBrk="0" hangingPunct="1">
        <a:defRPr sz="7200" kern="1200">
          <a:solidFill>
            <a:schemeClr val="tx1"/>
          </a:solidFill>
          <a:latin typeface="+mn-lt"/>
          <a:ea typeface="+mn-ea"/>
          <a:cs typeface="+mn-cs"/>
        </a:defRPr>
      </a:lvl8pPr>
      <a:lvl9pPr marL="14566392" algn="l" defTabSz="3641598"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6"/>
          <p:cNvSpPr txBox="1"/>
          <p:nvPr/>
        </p:nvSpPr>
        <p:spPr>
          <a:xfrm>
            <a:off x="725918" y="10606166"/>
            <a:ext cx="10440000" cy="6894195"/>
          </a:xfrm>
          <a:prstGeom prst="rect">
            <a:avLst/>
          </a:prstGeom>
        </p:spPr>
        <p:txBody>
          <a:bodyPr wrap="square" lIns="0" tIns="0" rIns="0" bIns="0" rtlCol="0" anchor="t">
            <a:spAutoFit/>
          </a:bodyPr>
          <a:lstStyle/>
          <a:p>
            <a:pPr algn="just"/>
            <a:r>
              <a:rPr lang="pt-PT" sz="2800" dirty="0">
                <a:solidFill>
                  <a:srgbClr val="000000"/>
                </a:solidFill>
                <a:effectLst/>
                <a:latin typeface="Montserrat" panose="00000500000000000000" pitchFamily="2" charset="0"/>
                <a:ea typeface="Times New Roman" panose="02020603050405020304" pitchFamily="18" charset="0"/>
              </a:rPr>
              <a:t>O relato de experiência aqui apresentado aborda </a:t>
            </a:r>
            <a:r>
              <a:rPr lang="pt-PT" sz="2800" dirty="0">
                <a:effectLst/>
                <a:latin typeface="Montserrat" panose="00000500000000000000" pitchFamily="2" charset="0"/>
                <a:ea typeface="Times New Roman" panose="02020603050405020304" pitchFamily="18" charset="0"/>
              </a:rPr>
              <a:t>os processos formativos dos estudantes do Curso Técnico em Enfermagem da Escola Técnica Estadual (ETE) Pedro Leão Leal quanto a superação dos desafios humanos e profisisonais relacionados ao envelhecimento</a:t>
            </a:r>
            <a:r>
              <a:rPr lang="pt-PT" sz="2800" dirty="0">
                <a:solidFill>
                  <a:srgbClr val="000000"/>
                </a:solidFill>
                <a:effectLst/>
                <a:latin typeface="Montserrat" panose="00000500000000000000" pitchFamily="2" charset="0"/>
                <a:ea typeface="Times New Roman" panose="02020603050405020304" pitchFamily="18" charset="0"/>
              </a:rPr>
              <a:t> humano desenvolvidos </a:t>
            </a:r>
            <a:r>
              <a:rPr lang="pt-PT" sz="2800" dirty="0">
                <a:effectLst/>
                <a:latin typeface="Montserrat" panose="00000500000000000000" pitchFamily="2" charset="0"/>
                <a:ea typeface="Times New Roman" panose="02020603050405020304" pitchFamily="18" charset="0"/>
              </a:rPr>
              <a:t>na disciplina Enfermagem em Saúde do Idoso, ministrada no IV módulo do referido curso. </a:t>
            </a:r>
            <a:r>
              <a:rPr lang="pt-BR" sz="2800" dirty="0">
                <a:effectLst/>
                <a:latin typeface="Montserrat" panose="00000500000000000000" pitchFamily="2" charset="0"/>
                <a:ea typeface="Calibri" panose="020F0502020204030204" pitchFamily="34" charset="0"/>
                <a:cs typeface="Arial" panose="020B0604020202020204" pitchFamily="34" charset="0"/>
              </a:rPr>
              <a:t>O presente relato tem como objetivo descrever as ações formativas desenvolvida na formação dos estudantes do Curso Técnicos em Enfermagem, fundamentada na didática sensível, de forma a possibilitar a compreensão, reconhecimento e diferenciação dos conceitos de senescência, de senilidade e dos processos intrínsecos ao envelhecimento, para promoção de uma velhice boa, feliz e preenchida de coragem de viver na comunidade que irão assistir. </a:t>
            </a:r>
            <a:endParaRPr sz="2800" dirty="0"/>
          </a:p>
        </p:txBody>
      </p:sp>
      <p:sp>
        <p:nvSpPr>
          <p:cNvPr id="10" name="TextBox 55"/>
          <p:cNvSpPr txBox="1"/>
          <p:nvPr/>
        </p:nvSpPr>
        <p:spPr>
          <a:xfrm>
            <a:off x="2844478" y="4177061"/>
            <a:ext cx="17754921" cy="1661993"/>
          </a:xfrm>
          <a:prstGeom prst="rect">
            <a:avLst/>
          </a:prstGeom>
        </p:spPr>
        <p:txBody>
          <a:bodyPr wrap="square" lIns="0" tIns="0" rIns="0" bIns="0" rtlCol="0" anchor="t">
            <a:spAutoFit/>
          </a:bodyPr>
          <a:lstStyle/>
          <a:p>
            <a:pPr algn="ctr"/>
            <a:r>
              <a:rPr lang="en-US" sz="5400" b="1" dirty="0">
                <a:solidFill>
                  <a:srgbClr val="0089CD"/>
                </a:solidFill>
                <a:latin typeface="Montserrat" pitchFamily="2" charset="0"/>
                <a:ea typeface="League Spartan"/>
                <a:cs typeface="League Spartan"/>
                <a:sym typeface="League Spartan"/>
              </a:rPr>
              <a:t>CONSTRUINDO A BELA VELHICE: </a:t>
            </a:r>
          </a:p>
          <a:p>
            <a:pPr algn="ctr"/>
            <a:r>
              <a:rPr lang="en-US" sz="5400" b="1" dirty="0">
                <a:solidFill>
                  <a:srgbClr val="0089CD"/>
                </a:solidFill>
                <a:latin typeface="Montserrat" pitchFamily="2" charset="0"/>
                <a:ea typeface="League Spartan"/>
                <a:cs typeface="League Spartan"/>
                <a:sym typeface="League Spartan"/>
              </a:rPr>
              <a:t>da </a:t>
            </a:r>
            <a:r>
              <a:rPr lang="en-US" sz="5400" b="1" dirty="0" err="1">
                <a:solidFill>
                  <a:srgbClr val="0089CD"/>
                </a:solidFill>
                <a:latin typeface="Montserrat" pitchFamily="2" charset="0"/>
                <a:ea typeface="League Spartan"/>
                <a:cs typeface="League Spartan"/>
                <a:sym typeface="League Spartan"/>
              </a:rPr>
              <a:t>sala</a:t>
            </a:r>
            <a:r>
              <a:rPr lang="en-US" sz="5400" b="1" dirty="0">
                <a:solidFill>
                  <a:srgbClr val="0089CD"/>
                </a:solidFill>
                <a:latin typeface="Montserrat" pitchFamily="2" charset="0"/>
                <a:ea typeface="League Spartan"/>
                <a:cs typeface="League Spartan"/>
                <a:sym typeface="League Spartan"/>
              </a:rPr>
              <a:t> de aula à </a:t>
            </a:r>
            <a:r>
              <a:rPr lang="en-US" sz="5400" b="1" dirty="0" err="1">
                <a:solidFill>
                  <a:srgbClr val="0089CD"/>
                </a:solidFill>
                <a:latin typeface="Montserrat" pitchFamily="2" charset="0"/>
                <a:ea typeface="League Spartan"/>
                <a:cs typeface="League Spartan"/>
                <a:sym typeface="League Spartan"/>
              </a:rPr>
              <a:t>prática</a:t>
            </a:r>
            <a:r>
              <a:rPr lang="en-US" sz="5400" b="1" dirty="0">
                <a:solidFill>
                  <a:srgbClr val="0089CD"/>
                </a:solidFill>
                <a:latin typeface="Montserrat" pitchFamily="2" charset="0"/>
                <a:ea typeface="League Spartan"/>
                <a:cs typeface="League Spartan"/>
                <a:sym typeface="League Spartan"/>
              </a:rPr>
              <a:t> </a:t>
            </a:r>
            <a:r>
              <a:rPr lang="en-US" sz="5400" b="1" dirty="0" err="1">
                <a:solidFill>
                  <a:srgbClr val="0089CD"/>
                </a:solidFill>
                <a:latin typeface="Montserrat" pitchFamily="2" charset="0"/>
                <a:ea typeface="League Spartan"/>
                <a:cs typeface="League Spartan"/>
                <a:sym typeface="League Spartan"/>
              </a:rPr>
              <a:t>comunitária</a:t>
            </a:r>
            <a:endParaRPr lang="en-US" sz="5400" b="1" dirty="0">
              <a:solidFill>
                <a:srgbClr val="0089CD"/>
              </a:solidFill>
              <a:latin typeface="Montserrat" pitchFamily="2" charset="0"/>
              <a:ea typeface="League Spartan"/>
              <a:cs typeface="League Spartan"/>
              <a:sym typeface="League Spartan"/>
            </a:endParaRPr>
          </a:p>
        </p:txBody>
      </p:sp>
      <p:sp>
        <p:nvSpPr>
          <p:cNvPr id="11" name="TextBox 56"/>
          <p:cNvSpPr txBox="1"/>
          <p:nvPr/>
        </p:nvSpPr>
        <p:spPr>
          <a:xfrm>
            <a:off x="1116286" y="5831662"/>
            <a:ext cx="20788722" cy="1033809"/>
          </a:xfrm>
          <a:prstGeom prst="rect">
            <a:avLst/>
          </a:prstGeom>
        </p:spPr>
        <p:txBody>
          <a:bodyPr wrap="square" lIns="0" tIns="0" rIns="0" bIns="0" rtlCol="0" anchor="t">
            <a:spAutoFit/>
          </a:bodyPr>
          <a:lstStyle/>
          <a:p>
            <a:pPr algn="ctr">
              <a:spcBef>
                <a:spcPct val="0"/>
              </a:spcBef>
            </a:pPr>
            <a:r>
              <a:rPr lang="en-US" sz="3918" dirty="0">
                <a:solidFill>
                  <a:srgbClr val="000000"/>
                </a:solidFill>
                <a:latin typeface="Montserrat" pitchFamily="2" charset="0"/>
                <a:ea typeface="Open Sans"/>
                <a:cs typeface="Open Sans"/>
                <a:sym typeface="Open Sans"/>
              </a:rPr>
              <a:t> </a:t>
            </a:r>
            <a:r>
              <a:rPr lang="en-US" sz="2800" b="1" dirty="0">
                <a:solidFill>
                  <a:srgbClr val="000000"/>
                </a:solidFill>
                <a:latin typeface="Montserrat" pitchFamily="2" charset="0"/>
                <a:ea typeface="Open Sans"/>
                <a:cs typeface="Open Sans"/>
                <a:sym typeface="Open Sans"/>
              </a:rPr>
              <a:t>Wislayane Gomes Milfont¹*, </a:t>
            </a:r>
            <a:r>
              <a:rPr lang="en-US" sz="2800" b="1" dirty="0" err="1">
                <a:solidFill>
                  <a:srgbClr val="000000"/>
                </a:solidFill>
                <a:latin typeface="Montserrat" pitchFamily="2" charset="0"/>
                <a:ea typeface="Open Sans"/>
                <a:cs typeface="Open Sans"/>
                <a:sym typeface="Open Sans"/>
              </a:rPr>
              <a:t>Joelma</a:t>
            </a:r>
            <a:r>
              <a:rPr lang="en-US" sz="2800" b="1" dirty="0">
                <a:solidFill>
                  <a:srgbClr val="000000"/>
                </a:solidFill>
                <a:latin typeface="Montserrat" pitchFamily="2" charset="0"/>
                <a:ea typeface="Open Sans"/>
                <a:cs typeface="Open Sans"/>
                <a:sym typeface="Open Sans"/>
              </a:rPr>
              <a:t> Pereira de Carvalho², </a:t>
            </a:r>
            <a:r>
              <a:rPr lang="en-US" sz="2800" b="1" dirty="0" err="1">
                <a:solidFill>
                  <a:srgbClr val="000000"/>
                </a:solidFill>
                <a:latin typeface="Montserrat" pitchFamily="2" charset="0"/>
                <a:ea typeface="Open Sans"/>
                <a:cs typeface="Open Sans"/>
                <a:sym typeface="Open Sans"/>
              </a:rPr>
              <a:t>Reginaldo</a:t>
            </a:r>
            <a:r>
              <a:rPr lang="en-US" sz="2800" b="1" dirty="0">
                <a:solidFill>
                  <a:srgbClr val="000000"/>
                </a:solidFill>
                <a:latin typeface="Montserrat" pitchFamily="2" charset="0"/>
                <a:ea typeface="Open Sans"/>
                <a:cs typeface="Open Sans"/>
                <a:sym typeface="Open Sans"/>
              </a:rPr>
              <a:t> Alves Lima Barros Filho³, Alex Sandra da Silva Moura</a:t>
            </a:r>
            <a:r>
              <a:rPr lang="en-US" sz="2800" b="1" baseline="30000" dirty="0">
                <a:solidFill>
                  <a:srgbClr val="000000"/>
                </a:solidFill>
                <a:latin typeface="Montserrat" pitchFamily="2" charset="0"/>
                <a:ea typeface="Open Sans"/>
                <a:cs typeface="Open Sans"/>
                <a:sym typeface="Open Sans"/>
              </a:rPr>
              <a:t>4</a:t>
            </a:r>
            <a:r>
              <a:rPr lang="en-US" sz="2800" b="1" dirty="0">
                <a:solidFill>
                  <a:srgbClr val="000000"/>
                </a:solidFill>
                <a:latin typeface="Montserrat" pitchFamily="2" charset="0"/>
                <a:ea typeface="Open Sans"/>
                <a:cs typeface="Open Sans"/>
                <a:sym typeface="Open Sans"/>
              </a:rPr>
              <a:t>, </a:t>
            </a:r>
            <a:r>
              <a:rPr lang="en-US" sz="2800" b="1" dirty="0" err="1">
                <a:solidFill>
                  <a:srgbClr val="000000"/>
                </a:solidFill>
                <a:latin typeface="Montserrat" pitchFamily="2" charset="0"/>
                <a:ea typeface="Open Sans"/>
                <a:cs typeface="Open Sans"/>
                <a:sym typeface="Open Sans"/>
              </a:rPr>
              <a:t>Olímpia</a:t>
            </a:r>
            <a:r>
              <a:rPr lang="en-US" sz="2800" b="1" dirty="0">
                <a:solidFill>
                  <a:srgbClr val="000000"/>
                </a:solidFill>
                <a:latin typeface="Montserrat" pitchFamily="2" charset="0"/>
                <a:ea typeface="Open Sans"/>
                <a:cs typeface="Open Sans"/>
                <a:sym typeface="Open Sans"/>
              </a:rPr>
              <a:t> de Carvalho Novaes</a:t>
            </a:r>
            <a:r>
              <a:rPr lang="en-US" sz="2800" b="1" baseline="30000" dirty="0">
                <a:solidFill>
                  <a:srgbClr val="000000"/>
                </a:solidFill>
                <a:latin typeface="Montserrat" pitchFamily="2" charset="0"/>
                <a:ea typeface="Open Sans"/>
                <a:cs typeface="Open Sans"/>
                <a:sym typeface="Open Sans"/>
              </a:rPr>
              <a:t>5</a:t>
            </a:r>
            <a:endParaRPr lang="en-US" sz="2800" b="1" dirty="0">
              <a:solidFill>
                <a:srgbClr val="000000"/>
              </a:solidFill>
              <a:latin typeface="Montserrat" pitchFamily="2" charset="0"/>
              <a:ea typeface="Open Sans"/>
              <a:cs typeface="Open Sans"/>
              <a:sym typeface="Open Sans"/>
            </a:endParaRPr>
          </a:p>
        </p:txBody>
      </p:sp>
      <p:sp>
        <p:nvSpPr>
          <p:cNvPr id="12" name="TextBox 57"/>
          <p:cNvSpPr txBox="1"/>
          <p:nvPr/>
        </p:nvSpPr>
        <p:spPr>
          <a:xfrm>
            <a:off x="884734" y="6992075"/>
            <a:ext cx="21674408" cy="2153538"/>
          </a:xfrm>
          <a:prstGeom prst="rect">
            <a:avLst/>
          </a:prstGeom>
        </p:spPr>
        <p:txBody>
          <a:bodyPr wrap="square" lIns="0" tIns="0" rIns="0" bIns="0" rtlCol="0" anchor="t">
            <a:spAutoFit/>
          </a:bodyPr>
          <a:lstStyle/>
          <a:p>
            <a:pPr algn="ctr">
              <a:lnSpc>
                <a:spcPct val="150000"/>
              </a:lnSpc>
              <a:spcBef>
                <a:spcPct val="0"/>
              </a:spcBef>
            </a:pPr>
            <a:r>
              <a:rPr lang="en-US" sz="2400" dirty="0">
                <a:solidFill>
                  <a:srgbClr val="000000"/>
                </a:solidFill>
                <a:latin typeface="Montserrat" panose="00000500000000000000" pitchFamily="2" charset="0"/>
                <a:ea typeface="Open Sans"/>
                <a:cs typeface="Open Sans"/>
                <a:sym typeface="Open Sans"/>
              </a:rPr>
              <a:t>¹Enfermeira, </a:t>
            </a:r>
            <a:r>
              <a:rPr lang="en-US" sz="2400" dirty="0" err="1">
                <a:solidFill>
                  <a:srgbClr val="000000"/>
                </a:solidFill>
                <a:latin typeface="Montserrat" panose="00000500000000000000" pitchFamily="2" charset="0"/>
                <a:ea typeface="Open Sans"/>
                <a:cs typeface="Open Sans"/>
                <a:sym typeface="Open Sans"/>
              </a:rPr>
              <a:t>Professora</a:t>
            </a:r>
            <a:r>
              <a:rPr lang="en-US" sz="2400" dirty="0">
                <a:solidFill>
                  <a:srgbClr val="000000"/>
                </a:solidFill>
                <a:latin typeface="Montserrat" panose="00000500000000000000" pitchFamily="2" charset="0"/>
                <a:ea typeface="Open Sans"/>
                <a:cs typeface="Open Sans"/>
                <a:sym typeface="Open Sans"/>
              </a:rPr>
              <a:t> do </a:t>
            </a:r>
            <a:r>
              <a:rPr lang="en-US" sz="2400" dirty="0" err="1">
                <a:solidFill>
                  <a:srgbClr val="000000"/>
                </a:solidFill>
                <a:latin typeface="Montserrat" panose="00000500000000000000" pitchFamily="2" charset="0"/>
                <a:ea typeface="Open Sans"/>
                <a:cs typeface="Open Sans"/>
                <a:sym typeface="Open Sans"/>
              </a:rPr>
              <a:t>curso</a:t>
            </a:r>
            <a:r>
              <a:rPr lang="en-US" sz="2400" dirty="0">
                <a:solidFill>
                  <a:srgbClr val="000000"/>
                </a:solidFill>
                <a:latin typeface="Montserrat" panose="00000500000000000000" pitchFamily="2" charset="0"/>
                <a:ea typeface="Open Sans"/>
                <a:cs typeface="Open Sans"/>
                <a:sym typeface="Open Sans"/>
              </a:rPr>
              <a:t> Técnico </a:t>
            </a:r>
            <a:r>
              <a:rPr lang="en-US" sz="2400" dirty="0" err="1">
                <a:solidFill>
                  <a:srgbClr val="000000"/>
                </a:solidFill>
                <a:latin typeface="Montserrat" panose="00000500000000000000" pitchFamily="2" charset="0"/>
                <a:ea typeface="Open Sans"/>
                <a:cs typeface="Open Sans"/>
                <a:sym typeface="Open Sans"/>
              </a:rPr>
              <a:t>em</a:t>
            </a:r>
            <a:r>
              <a:rPr lang="en-US" sz="2400" dirty="0">
                <a:solidFill>
                  <a:srgbClr val="000000"/>
                </a:solidFill>
                <a:latin typeface="Montserrat" panose="00000500000000000000" pitchFamily="2" charset="0"/>
                <a:ea typeface="Open Sans"/>
                <a:cs typeface="Open Sans"/>
                <a:sym typeface="Open Sans"/>
              </a:rPr>
              <a:t> </a:t>
            </a:r>
            <a:r>
              <a:rPr lang="en-US" sz="2400" dirty="0" err="1">
                <a:solidFill>
                  <a:srgbClr val="000000"/>
                </a:solidFill>
                <a:latin typeface="Montserrat" panose="00000500000000000000" pitchFamily="2" charset="0"/>
                <a:ea typeface="Open Sans"/>
                <a:cs typeface="Open Sans"/>
                <a:sym typeface="Open Sans"/>
              </a:rPr>
              <a:t>Enfermagem</a:t>
            </a:r>
            <a:r>
              <a:rPr lang="en-US" sz="2400" dirty="0">
                <a:solidFill>
                  <a:srgbClr val="000000"/>
                </a:solidFill>
                <a:latin typeface="Montserrat" panose="00000500000000000000" pitchFamily="2" charset="0"/>
                <a:ea typeface="Open Sans"/>
                <a:cs typeface="Open Sans"/>
                <a:sym typeface="Open Sans"/>
              </a:rPr>
              <a:t> (ETE Pedro </a:t>
            </a:r>
            <a:r>
              <a:rPr lang="en-US" sz="2400" dirty="0" err="1">
                <a:solidFill>
                  <a:srgbClr val="000000"/>
                </a:solidFill>
                <a:latin typeface="Montserrat" panose="00000500000000000000" pitchFamily="2" charset="0"/>
                <a:ea typeface="Open Sans"/>
                <a:cs typeface="Open Sans"/>
                <a:sym typeface="Open Sans"/>
              </a:rPr>
              <a:t>Leão</a:t>
            </a:r>
            <a:r>
              <a:rPr lang="en-US" sz="2400" dirty="0">
                <a:solidFill>
                  <a:srgbClr val="000000"/>
                </a:solidFill>
                <a:latin typeface="Montserrat" panose="00000500000000000000" pitchFamily="2" charset="0"/>
                <a:ea typeface="Open Sans"/>
                <a:cs typeface="Open Sans"/>
                <a:sym typeface="Open Sans"/>
              </a:rPr>
              <a:t> Leal). ² Técnica </a:t>
            </a:r>
            <a:r>
              <a:rPr lang="en-US" sz="2400" dirty="0" err="1">
                <a:solidFill>
                  <a:srgbClr val="000000"/>
                </a:solidFill>
                <a:latin typeface="Montserrat" panose="00000500000000000000" pitchFamily="2" charset="0"/>
                <a:ea typeface="Open Sans"/>
                <a:cs typeface="Open Sans"/>
                <a:sym typeface="Open Sans"/>
              </a:rPr>
              <a:t>em</a:t>
            </a:r>
            <a:r>
              <a:rPr lang="en-US" sz="2400" dirty="0">
                <a:solidFill>
                  <a:srgbClr val="000000"/>
                </a:solidFill>
                <a:latin typeface="Montserrat" panose="00000500000000000000" pitchFamily="2" charset="0"/>
                <a:ea typeface="Open Sans"/>
                <a:cs typeface="Open Sans"/>
                <a:sym typeface="Open Sans"/>
              </a:rPr>
              <a:t> </a:t>
            </a:r>
            <a:r>
              <a:rPr lang="en-US" sz="2400" dirty="0" err="1">
                <a:solidFill>
                  <a:srgbClr val="000000"/>
                </a:solidFill>
                <a:latin typeface="Montserrat" panose="00000500000000000000" pitchFamily="2" charset="0"/>
                <a:ea typeface="Open Sans"/>
                <a:cs typeface="Open Sans"/>
                <a:sym typeface="Open Sans"/>
              </a:rPr>
              <a:t>Enfermagem</a:t>
            </a:r>
            <a:r>
              <a:rPr lang="en-US" sz="2400" dirty="0">
                <a:solidFill>
                  <a:srgbClr val="000000"/>
                </a:solidFill>
                <a:latin typeface="Montserrat" panose="00000500000000000000" pitchFamily="2" charset="0"/>
                <a:ea typeface="Open Sans"/>
                <a:cs typeface="Open Sans"/>
                <a:sym typeface="Open Sans"/>
              </a:rPr>
              <a:t> (ETE Pedro </a:t>
            </a:r>
            <a:r>
              <a:rPr lang="en-US" sz="2400" dirty="0" err="1">
                <a:solidFill>
                  <a:srgbClr val="000000"/>
                </a:solidFill>
                <a:latin typeface="Montserrat" panose="00000500000000000000" pitchFamily="2" charset="0"/>
                <a:ea typeface="Open Sans"/>
                <a:cs typeface="Open Sans"/>
                <a:sym typeface="Open Sans"/>
              </a:rPr>
              <a:t>Leão</a:t>
            </a:r>
            <a:r>
              <a:rPr lang="en-US" sz="2400" dirty="0">
                <a:solidFill>
                  <a:srgbClr val="000000"/>
                </a:solidFill>
                <a:latin typeface="Montserrat" panose="00000500000000000000" pitchFamily="2" charset="0"/>
                <a:ea typeface="Open Sans"/>
                <a:cs typeface="Open Sans"/>
                <a:sym typeface="Open Sans"/>
              </a:rPr>
              <a:t> Leal). ³Técnico </a:t>
            </a:r>
            <a:r>
              <a:rPr lang="en-US" sz="2400" dirty="0" err="1">
                <a:solidFill>
                  <a:srgbClr val="000000"/>
                </a:solidFill>
                <a:latin typeface="Montserrat" panose="00000500000000000000" pitchFamily="2" charset="0"/>
                <a:ea typeface="Open Sans"/>
                <a:cs typeface="Open Sans"/>
                <a:sym typeface="Open Sans"/>
              </a:rPr>
              <a:t>em</a:t>
            </a:r>
            <a:r>
              <a:rPr lang="en-US" sz="2400" dirty="0">
                <a:solidFill>
                  <a:srgbClr val="000000"/>
                </a:solidFill>
                <a:latin typeface="Montserrat" panose="00000500000000000000" pitchFamily="2" charset="0"/>
                <a:ea typeface="Open Sans"/>
                <a:cs typeface="Open Sans"/>
                <a:sym typeface="Open Sans"/>
              </a:rPr>
              <a:t> </a:t>
            </a:r>
            <a:r>
              <a:rPr lang="en-US" sz="2400" dirty="0" err="1">
                <a:solidFill>
                  <a:srgbClr val="000000"/>
                </a:solidFill>
                <a:latin typeface="Montserrat" panose="00000500000000000000" pitchFamily="2" charset="0"/>
                <a:ea typeface="Open Sans"/>
                <a:cs typeface="Open Sans"/>
                <a:sym typeface="Open Sans"/>
              </a:rPr>
              <a:t>Enfermagem</a:t>
            </a:r>
            <a:r>
              <a:rPr lang="en-US" sz="2400" dirty="0">
                <a:solidFill>
                  <a:srgbClr val="000000"/>
                </a:solidFill>
                <a:latin typeface="Montserrat" panose="00000500000000000000" pitchFamily="2" charset="0"/>
                <a:ea typeface="Open Sans"/>
                <a:cs typeface="Open Sans"/>
                <a:sym typeface="Open Sans"/>
              </a:rPr>
              <a:t> (ETE Pedro </a:t>
            </a:r>
            <a:r>
              <a:rPr lang="en-US" sz="2400" dirty="0" err="1">
                <a:solidFill>
                  <a:srgbClr val="000000"/>
                </a:solidFill>
                <a:latin typeface="Montserrat" panose="00000500000000000000" pitchFamily="2" charset="0"/>
                <a:ea typeface="Open Sans"/>
                <a:cs typeface="Open Sans"/>
                <a:sym typeface="Open Sans"/>
              </a:rPr>
              <a:t>Leão</a:t>
            </a:r>
            <a:r>
              <a:rPr lang="en-US" sz="2400" dirty="0">
                <a:solidFill>
                  <a:srgbClr val="000000"/>
                </a:solidFill>
                <a:latin typeface="Montserrat" panose="00000500000000000000" pitchFamily="2" charset="0"/>
                <a:ea typeface="Open Sans"/>
                <a:cs typeface="Open Sans"/>
                <a:sym typeface="Open Sans"/>
              </a:rPr>
              <a:t> Leal). </a:t>
            </a:r>
            <a:r>
              <a:rPr lang="pt-BR" sz="2400" baseline="30000" dirty="0">
                <a:solidFill>
                  <a:srgbClr val="000000"/>
                </a:solidFill>
                <a:latin typeface="Montserrat" panose="00000500000000000000" pitchFamily="2" charset="0"/>
                <a:ea typeface="Open Sans"/>
                <a:cs typeface="Open Sans"/>
                <a:sym typeface="Open Sans"/>
              </a:rPr>
              <a:t>4 </a:t>
            </a:r>
            <a:r>
              <a:rPr lang="pt-BR" sz="2400" b="0" i="0" dirty="0">
                <a:solidFill>
                  <a:srgbClr val="000000"/>
                </a:solidFill>
                <a:effectLst/>
                <a:latin typeface="Montserrat" panose="00000500000000000000" pitchFamily="2" charset="0"/>
              </a:rPr>
              <a:t>Doutora em letras pela UERN e Professora do Ensino Fundamental e Médio na escola Professor Manoel de Queiroz, Educadora de Apoio na ETE Pedro Leão Leal.</a:t>
            </a:r>
            <a:r>
              <a:rPr lang="pt-BR" sz="2400" baseline="30000" dirty="0">
                <a:solidFill>
                  <a:srgbClr val="000000"/>
                </a:solidFill>
                <a:latin typeface="Montserrat" panose="00000500000000000000" pitchFamily="2" charset="0"/>
                <a:ea typeface="Open Sans"/>
                <a:cs typeface="Open Sans"/>
                <a:sym typeface="Open Sans"/>
              </a:rPr>
              <a:t> 5</a:t>
            </a:r>
            <a:r>
              <a:rPr lang="pt-BR" sz="2400" dirty="0">
                <a:solidFill>
                  <a:srgbClr val="000000"/>
                </a:solidFill>
                <a:latin typeface="Montserrat" panose="00000500000000000000" pitchFamily="2" charset="0"/>
                <a:ea typeface="Open Sans"/>
                <a:cs typeface="Open Sans"/>
                <a:sym typeface="Open Sans"/>
              </a:rPr>
              <a:t> Diretora do Grupo III Horizonte de São José do Belmonte - PE</a:t>
            </a:r>
            <a:endParaRPr lang="en-US" sz="2400" dirty="0">
              <a:solidFill>
                <a:srgbClr val="000000"/>
              </a:solidFill>
              <a:latin typeface="Montserrat" pitchFamily="2" charset="0"/>
              <a:ea typeface="Open Sans"/>
              <a:cs typeface="Open Sans"/>
              <a:sym typeface="Open Sans"/>
            </a:endParaRPr>
          </a:p>
          <a:p>
            <a:pPr algn="ctr">
              <a:lnSpc>
                <a:spcPct val="150000"/>
              </a:lnSpc>
              <a:spcBef>
                <a:spcPct val="0"/>
              </a:spcBef>
            </a:pPr>
            <a:r>
              <a:rPr lang="en-US" sz="2400" dirty="0">
                <a:solidFill>
                  <a:srgbClr val="000000"/>
                </a:solidFill>
                <a:latin typeface="Montserrat" pitchFamily="2" charset="0"/>
                <a:ea typeface="Open Sans"/>
                <a:cs typeface="Open Sans"/>
                <a:sym typeface="Open Sans"/>
              </a:rPr>
              <a:t>*Wislayane G. </a:t>
            </a:r>
            <a:r>
              <a:rPr lang="en-US" sz="2400" dirty="0" err="1">
                <a:solidFill>
                  <a:srgbClr val="000000"/>
                </a:solidFill>
                <a:latin typeface="Montserrat" pitchFamily="2" charset="0"/>
                <a:ea typeface="Open Sans"/>
                <a:cs typeface="Open Sans"/>
                <a:sym typeface="Open Sans"/>
              </a:rPr>
              <a:t>Milfont</a:t>
            </a:r>
            <a:r>
              <a:rPr lang="en-US" sz="2400" dirty="0">
                <a:solidFill>
                  <a:srgbClr val="000000"/>
                </a:solidFill>
                <a:latin typeface="Montserrat" pitchFamily="2" charset="0"/>
                <a:ea typeface="Open Sans"/>
                <a:cs typeface="Open Sans"/>
                <a:sym typeface="Open Sans"/>
              </a:rPr>
              <a:t>: wis_layane@hotmail.com</a:t>
            </a:r>
          </a:p>
        </p:txBody>
      </p:sp>
      <p:sp>
        <p:nvSpPr>
          <p:cNvPr id="15" name="Freeform 14"/>
          <p:cNvSpPr/>
          <p:nvPr/>
        </p:nvSpPr>
        <p:spPr>
          <a:xfrm>
            <a:off x="725918" y="17694170"/>
            <a:ext cx="10440000"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txBody>
          <a:bodyPr/>
          <a:lstStyle/>
          <a:p>
            <a:pPr algn="ctr">
              <a:lnSpc>
                <a:spcPts val="6400"/>
              </a:lnSpc>
            </a:pPr>
            <a:r>
              <a:rPr lang="en-US" sz="4000" dirty="0">
                <a:solidFill>
                  <a:srgbClr val="FFFFFF"/>
                </a:solidFill>
                <a:latin typeface="Montserrat" panose="00000500000000000000" pitchFamily="2" charset="0"/>
                <a:ea typeface="Open Sans"/>
                <a:cs typeface="Open Sans"/>
                <a:sym typeface="Open Sans"/>
              </a:rPr>
              <a:t>DESCRIÇÃO DA EXPERIÊNCIA</a:t>
            </a:r>
          </a:p>
        </p:txBody>
      </p:sp>
      <p:sp>
        <p:nvSpPr>
          <p:cNvPr id="16" name="TextBox 16"/>
          <p:cNvSpPr txBox="1"/>
          <p:nvPr/>
        </p:nvSpPr>
        <p:spPr>
          <a:xfrm>
            <a:off x="725918" y="18938701"/>
            <a:ext cx="10440000" cy="15511939"/>
          </a:xfrm>
          <a:prstGeom prst="rect">
            <a:avLst/>
          </a:prstGeom>
        </p:spPr>
        <p:txBody>
          <a:bodyPr wrap="square" lIns="0" tIns="0" rIns="0" bIns="0" rtlCol="0" anchor="t">
            <a:spAutoFit/>
          </a:bodyPr>
          <a:lstStyle/>
          <a:p>
            <a:pPr indent="450215" algn="just"/>
            <a:r>
              <a:rPr lang="pt-BR" sz="2800" dirty="0">
                <a:solidFill>
                  <a:srgbClr val="000000"/>
                </a:solidFill>
                <a:effectLst/>
                <a:latin typeface="Montserrat" panose="00000500000000000000" pitchFamily="2" charset="0"/>
                <a:ea typeface="Times New Roman" panose="02020603050405020304" pitchFamily="18" charset="0"/>
                <a:cs typeface="Arial" panose="020B0604020202020204" pitchFamily="34" charset="0"/>
              </a:rPr>
              <a:t>Tendo em vista a</a:t>
            </a:r>
            <a:r>
              <a:rPr lang="pt-BR" sz="2800" dirty="0">
                <a:effectLst/>
                <a:latin typeface="Montserrat" panose="00000500000000000000" pitchFamily="2" charset="0"/>
                <a:ea typeface="Times New Roman" panose="02020603050405020304" pitchFamily="18" charset="0"/>
                <a:cs typeface="Arial" panose="020B0604020202020204" pitchFamily="34" charset="0"/>
              </a:rPr>
              <a:t> aprendizagem sensível, tal como explicita D`Ávila (2022), metodologicamente foi associado, a cada bloco teórico uma vivência prática. Neste sentido, os estudantes assistiram o documentário “Envelhecência”, cuja narrativa poética sobre longevidade contribuiu para o debate sobre estereótipos, sexualidade na terceira idade, síndromes geriátricas, e a fragilidade que aumentam o risco de quedas na pessoa idosa, o idoso polifarmácia e violência na velhice. Simulações em laboratório de primeiros socorros e administração de medicamentos ao idoso permitiram trabalhar conceitos de farmacologia </a:t>
            </a:r>
            <a:r>
              <a:rPr lang="pt-BR" sz="2800" dirty="0" err="1">
                <a:effectLst/>
                <a:latin typeface="Montserrat" panose="00000500000000000000" pitchFamily="2" charset="0"/>
                <a:ea typeface="Times New Roman" panose="02020603050405020304" pitchFamily="18" charset="0"/>
                <a:cs typeface="Arial" panose="020B0604020202020204" pitchFamily="34" charset="0"/>
              </a:rPr>
              <a:t>gerontologica</a:t>
            </a:r>
            <a:r>
              <a:rPr lang="pt-BR" sz="2800" dirty="0">
                <a:effectLst/>
                <a:latin typeface="Montserrat" panose="00000500000000000000" pitchFamily="2" charset="0"/>
                <a:ea typeface="Times New Roman" panose="02020603050405020304" pitchFamily="18" charset="0"/>
                <a:cs typeface="Arial" panose="020B0604020202020204" pitchFamily="34" charset="0"/>
              </a:rPr>
              <a:t>, enquanto painéis de casos clínicos reais extraídos do estágio hospitalar ampliaram o olhar para a terminalidade, demências avançadas, curativos complexos e iatrogenias, como a traqueostomia realizada em uma idosa de 98 anos que padecia de um câncer já em metástase</a:t>
            </a:r>
            <a:r>
              <a:rPr lang="pt-BR" sz="2800">
                <a:effectLst/>
                <a:latin typeface="Montserrat" panose="00000500000000000000" pitchFamily="2" charset="0"/>
                <a:ea typeface="Times New Roman" panose="02020603050405020304" pitchFamily="18" charset="0"/>
                <a:cs typeface="Arial" panose="020B0604020202020204" pitchFamily="34" charset="0"/>
              </a:rPr>
              <a:t>. </a:t>
            </a:r>
          </a:p>
          <a:p>
            <a:pPr indent="450215" algn="just"/>
            <a:r>
              <a:rPr lang="pt-BR" sz="2800">
                <a:effectLst/>
                <a:latin typeface="Montserrat" panose="00000500000000000000" pitchFamily="2" charset="0"/>
                <a:ea typeface="Times New Roman" panose="02020603050405020304" pitchFamily="18" charset="0"/>
                <a:cs typeface="Arial" panose="020B0604020202020204" pitchFamily="34" charset="0"/>
              </a:rPr>
              <a:t>Os </a:t>
            </a:r>
            <a:r>
              <a:rPr lang="pt-BR" sz="2800" dirty="0">
                <a:effectLst/>
                <a:latin typeface="Montserrat" panose="00000500000000000000" pitchFamily="2" charset="0"/>
                <a:ea typeface="Times New Roman" panose="02020603050405020304" pitchFamily="18" charset="0"/>
                <a:cs typeface="Arial" panose="020B0604020202020204" pitchFamily="34" charset="0"/>
              </a:rPr>
              <a:t>estágios evidenciaram lacunas na assistência hospitalar ao idoso, reforçando a necessidade de profissionais com competências </a:t>
            </a:r>
            <a:r>
              <a:rPr lang="pt-BR" sz="2800" dirty="0" err="1">
                <a:effectLst/>
                <a:latin typeface="Montserrat" panose="00000500000000000000" pitchFamily="2" charset="0"/>
                <a:ea typeface="Times New Roman" panose="02020603050405020304" pitchFamily="18" charset="0"/>
                <a:cs typeface="Arial" panose="020B0604020202020204" pitchFamily="34" charset="0"/>
              </a:rPr>
              <a:t>gerontogeriátricas</a:t>
            </a:r>
            <a:r>
              <a:rPr lang="pt-BR" sz="2800" dirty="0">
                <a:effectLst/>
                <a:latin typeface="Montserrat" panose="00000500000000000000" pitchFamily="2" charset="0"/>
                <a:ea typeface="Times New Roman" panose="02020603050405020304" pitchFamily="18" charset="0"/>
                <a:cs typeface="Arial" panose="020B0604020202020204" pitchFamily="34" charset="0"/>
              </a:rPr>
              <a:t> sólidas. Para além do ambiente hospitalar, os estudantes da disciplina participaram de uma visita técnica num abrigo de referência no Ceará. Na visita, os alunos aplicaram escalas funcionais, registraram dados na Caderneta da Pessoa Idosa e conduziram rodas de conversas lúdicas, fundamentada na escuta sensível conforme explicita </a:t>
            </a:r>
            <a:r>
              <a:rPr lang="pt-BR" sz="2800" dirty="0" err="1">
                <a:effectLst/>
                <a:latin typeface="Montserrat" panose="00000500000000000000" pitchFamily="2" charset="0"/>
                <a:ea typeface="Times New Roman" panose="02020603050405020304" pitchFamily="18" charset="0"/>
                <a:cs typeface="Arial" panose="020B0604020202020204" pitchFamily="34" charset="0"/>
              </a:rPr>
              <a:t>Barbier</a:t>
            </a:r>
            <a:r>
              <a:rPr lang="pt-BR" sz="2800" dirty="0">
                <a:effectLst/>
                <a:latin typeface="Montserrat" panose="00000500000000000000" pitchFamily="2" charset="0"/>
                <a:ea typeface="Times New Roman" panose="02020603050405020304" pitchFamily="18" charset="0"/>
                <a:cs typeface="Arial" panose="020B0604020202020204" pitchFamily="34" charset="0"/>
              </a:rPr>
              <a:t> (1998). Com isso os estudantes puderam perceber na prática a importância da manutenção da capacidade funcional e da integração sociofamiliar.</a:t>
            </a:r>
          </a:p>
          <a:p>
            <a:pPr indent="450215" algn="just"/>
            <a:r>
              <a:rPr lang="pt-BR" sz="2800" dirty="0">
                <a:effectLst/>
                <a:latin typeface="Montserrat" panose="00000500000000000000" pitchFamily="2" charset="0"/>
                <a:ea typeface="Times New Roman" panose="02020603050405020304" pitchFamily="18" charset="0"/>
                <a:cs typeface="Arial" panose="020B0604020202020204" pitchFamily="34" charset="0"/>
              </a:rPr>
              <a:t>De forma a desenvolver a sensibilidade e empatia, promoveu-se a oficina </a:t>
            </a:r>
            <a:r>
              <a:rPr lang="pt-BR" sz="2800" b="0" dirty="0">
                <a:effectLst/>
                <a:latin typeface="Montserrat" panose="00000500000000000000" pitchFamily="2" charset="0"/>
                <a:ea typeface="Times New Roman" panose="02020603050405020304" pitchFamily="18" charset="0"/>
                <a:cs typeface="Arial" panose="020B0604020202020204" pitchFamily="34" charset="0"/>
              </a:rPr>
              <a:t>A Bela Velhice</a:t>
            </a:r>
            <a:r>
              <a:rPr lang="pt-BR" sz="2800" dirty="0">
                <a:effectLst/>
                <a:latin typeface="Montserrat" panose="00000500000000000000" pitchFamily="2" charset="0"/>
                <a:ea typeface="Times New Roman" panose="02020603050405020304" pitchFamily="18" charset="0"/>
                <a:cs typeface="Arial" panose="020B0604020202020204" pitchFamily="34" charset="0"/>
              </a:rPr>
              <a:t>, onde os estudantes experienciaram limitações sensoriais por meio de trajes simuladores de envelhecimento, identificaram fatores de risco e elaboraram cartazes educativos com a frase - </a:t>
            </a:r>
            <a:r>
              <a:rPr lang="pt-BR" sz="2800" b="0" dirty="0">
                <a:effectLst/>
                <a:latin typeface="Montserrat" panose="00000500000000000000" pitchFamily="2" charset="0"/>
                <a:ea typeface="Times New Roman" panose="02020603050405020304" pitchFamily="18" charset="0"/>
                <a:cs typeface="Arial" panose="020B0604020202020204" pitchFamily="34" charset="0"/>
              </a:rPr>
              <a:t>Acrescente vida aos anos</a:t>
            </a:r>
            <a:r>
              <a:rPr lang="pt-BR" sz="2800" dirty="0">
                <a:latin typeface="Montserrat" panose="00000500000000000000" pitchFamily="2" charset="0"/>
                <a:ea typeface="Times New Roman" panose="02020603050405020304" pitchFamily="18" charset="0"/>
                <a:cs typeface="Arial" panose="020B0604020202020204" pitchFamily="34" charset="0"/>
              </a:rPr>
              <a:t>.</a:t>
            </a:r>
            <a:endParaRPr lang="pt-BR" sz="2800" dirty="0">
              <a:effectLst/>
              <a:latin typeface="Montserrat" panose="00000500000000000000" pitchFamily="2" charset="0"/>
              <a:ea typeface="Times New Roman" panose="02020603050405020304" pitchFamily="18" charset="0"/>
              <a:cs typeface="Arial" panose="020B0604020202020204" pitchFamily="34" charset="0"/>
            </a:endParaRPr>
          </a:p>
        </p:txBody>
      </p:sp>
      <p:sp>
        <p:nvSpPr>
          <p:cNvPr id="4" name="Freeform 14"/>
          <p:cNvSpPr/>
          <p:nvPr/>
        </p:nvSpPr>
        <p:spPr>
          <a:xfrm>
            <a:off x="725918" y="9361636"/>
            <a:ext cx="10440000"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txBody>
          <a:bodyPr anchor="ctr"/>
          <a:lstStyle/>
          <a:p>
            <a:pPr algn="ctr">
              <a:lnSpc>
                <a:spcPts val="6400"/>
              </a:lnSpc>
            </a:pPr>
            <a:r>
              <a:rPr lang="en-US" sz="4000" dirty="0">
                <a:solidFill>
                  <a:srgbClr val="FFFFFF"/>
                </a:solidFill>
                <a:latin typeface="Montserrat" pitchFamily="2" charset="0"/>
                <a:ea typeface="Open Sans"/>
                <a:cs typeface="Open Sans"/>
                <a:sym typeface="Open Sans"/>
              </a:rPr>
              <a:t>OBJETO DA EXPERIÊNCIA</a:t>
            </a:r>
          </a:p>
        </p:txBody>
      </p:sp>
      <p:sp>
        <p:nvSpPr>
          <p:cNvPr id="18" name="Freeform 14"/>
          <p:cNvSpPr/>
          <p:nvPr/>
        </p:nvSpPr>
        <p:spPr>
          <a:xfrm>
            <a:off x="12237007" y="9361636"/>
            <a:ext cx="10440000"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txBody>
          <a:bodyPr anchor="ctr"/>
          <a:lstStyle/>
          <a:p>
            <a:pPr algn="ctr"/>
            <a:r>
              <a:rPr lang="en-US" sz="4000" dirty="0">
                <a:solidFill>
                  <a:srgbClr val="FFFFFF"/>
                </a:solidFill>
                <a:latin typeface="Montserrat" panose="00000500000000000000" pitchFamily="2" charset="0"/>
                <a:ea typeface="Open Sans"/>
                <a:cs typeface="Open Sans"/>
                <a:sym typeface="Open Sans"/>
              </a:rPr>
              <a:t>APRENDIZADO E ANÁLISE CRÍTICA</a:t>
            </a:r>
          </a:p>
        </p:txBody>
      </p:sp>
      <p:sp>
        <p:nvSpPr>
          <p:cNvPr id="19" name="TextBox 16"/>
          <p:cNvSpPr txBox="1"/>
          <p:nvPr/>
        </p:nvSpPr>
        <p:spPr>
          <a:xfrm>
            <a:off x="12237007" y="10488219"/>
            <a:ext cx="10440000" cy="7755969"/>
          </a:xfrm>
          <a:prstGeom prst="rect">
            <a:avLst/>
          </a:prstGeom>
        </p:spPr>
        <p:txBody>
          <a:bodyPr wrap="square" lIns="0" tIns="0" rIns="0" bIns="0" rtlCol="0" anchor="t">
            <a:spAutoFit/>
          </a:bodyPr>
          <a:lstStyle/>
          <a:p>
            <a:pPr indent="450215" algn="just"/>
            <a:r>
              <a:rPr lang="pt-BR" sz="2800" dirty="0">
                <a:latin typeface="Montserrat" panose="00000500000000000000" pitchFamily="2" charset="0"/>
                <a:ea typeface="Times New Roman" panose="02020603050405020304" pitchFamily="18" charset="0"/>
              </a:rPr>
              <a:t>A</a:t>
            </a:r>
            <a:r>
              <a:rPr lang="pt-BR" sz="2800" dirty="0">
                <a:effectLst/>
                <a:latin typeface="Montserrat" panose="00000500000000000000" pitchFamily="2" charset="0"/>
                <a:ea typeface="Times New Roman" panose="02020603050405020304" pitchFamily="18" charset="0"/>
              </a:rPr>
              <a:t> culminância do módulo se deu com a realização do evento comunitário: </a:t>
            </a:r>
            <a:r>
              <a:rPr lang="pt-BR" sz="2800" b="0" dirty="0">
                <a:effectLst/>
                <a:latin typeface="Montserrat" panose="00000500000000000000" pitchFamily="2" charset="0"/>
                <a:ea typeface="Times New Roman" panose="02020603050405020304" pitchFamily="18" charset="0"/>
              </a:rPr>
              <a:t>A BELA VELHICE - o envelhecer feliz</a:t>
            </a:r>
            <a:r>
              <a:rPr lang="pt-BR" sz="2800" dirty="0">
                <a:effectLst/>
                <a:latin typeface="Montserrat" panose="00000500000000000000" pitchFamily="2" charset="0"/>
                <a:ea typeface="Times New Roman" panose="02020603050405020304" pitchFamily="18" charset="0"/>
              </a:rPr>
              <a:t>, realizado no salão paroquial de São José. </a:t>
            </a:r>
            <a:r>
              <a:rPr lang="pt-BR" sz="2800" dirty="0">
                <a:latin typeface="Montserrat" panose="00000500000000000000" pitchFamily="2" charset="0"/>
                <a:ea typeface="Times New Roman" panose="02020603050405020304" pitchFamily="18" charset="0"/>
                <a:cs typeface="Arial" panose="020B0604020202020204" pitchFamily="34" charset="0"/>
              </a:rPr>
              <a:t>Organizado pelos próprios alunos, o evento reuniu idosos, familiares e profissionais em quatro ateliês temáticos: 1º - Cuidar do corpo e da mente (palestras com uma psicóloga); 2º- Lapidar as Relações Humanas com</a:t>
            </a:r>
            <a:r>
              <a:rPr lang="pt-BR" sz="2800" b="1" dirty="0">
                <a:latin typeface="Montserrat" panose="00000500000000000000" pitchFamily="2" charset="0"/>
                <a:ea typeface="Times New Roman" panose="02020603050405020304" pitchFamily="18" charset="0"/>
                <a:cs typeface="Arial" panose="020B0604020202020204" pitchFamily="34" charset="0"/>
              </a:rPr>
              <a:t> </a:t>
            </a:r>
            <a:r>
              <a:rPr lang="pt-BR" sz="2800" dirty="0">
                <a:latin typeface="Montserrat" panose="00000500000000000000" pitchFamily="2" charset="0"/>
                <a:ea typeface="Times New Roman" panose="02020603050405020304" pitchFamily="18" charset="0"/>
                <a:cs typeface="Arial" panose="020B0604020202020204" pitchFamily="34" charset="0"/>
              </a:rPr>
              <a:t>rodas de conversa e leitura de poema sobre relações humanas;</a:t>
            </a:r>
            <a:r>
              <a:rPr lang="pt-BR" sz="2800" b="1" dirty="0">
                <a:latin typeface="Montserrat" panose="00000500000000000000" pitchFamily="2" charset="0"/>
                <a:ea typeface="Times New Roman" panose="02020603050405020304" pitchFamily="18" charset="0"/>
                <a:cs typeface="Arial" panose="020B0604020202020204" pitchFamily="34" charset="0"/>
              </a:rPr>
              <a:t> </a:t>
            </a:r>
            <a:r>
              <a:rPr lang="pt-BR" sz="2800" dirty="0">
                <a:latin typeface="Montserrat" panose="00000500000000000000" pitchFamily="2" charset="0"/>
                <a:ea typeface="Times New Roman" panose="02020603050405020304" pitchFamily="18" charset="0"/>
                <a:cs typeface="Arial" panose="020B0604020202020204" pitchFamily="34" charset="0"/>
              </a:rPr>
              <a:t>3º – Cultivar boas lembranças com a construção de um varal contendo as memórias afetivas com fotos trazidas pelos idosos; 4º – Encontrar o sentido da existência palestra sobre sentidos de existência, propósito, depoimentos inspiradores, musicalidade e a dinâmica do retalho. Ao final, foram tecidas reflexões sensíveis e coletivas, entrega de lembranças artesanais e confraternização com lanche saudável. Paralelamente </a:t>
            </a:r>
            <a:r>
              <a:rPr lang="pt-BR" sz="2800" dirty="0">
                <a:effectLst/>
                <a:latin typeface="Montserrat" panose="00000500000000000000" pitchFamily="2" charset="0"/>
                <a:ea typeface="Times New Roman" panose="02020603050405020304" pitchFamily="18" charset="0"/>
                <a:cs typeface="Arial" panose="020B0604020202020204" pitchFamily="34" charset="0"/>
              </a:rPr>
              <a:t>iniciou-se a pesquisa Construindo a Bela Velhice: da sala de aula à prática comunitária.</a:t>
            </a:r>
            <a:endParaRPr lang="pt-BR" sz="2800" dirty="0"/>
          </a:p>
        </p:txBody>
      </p:sp>
      <p:sp>
        <p:nvSpPr>
          <p:cNvPr id="54" name="Freeform 14"/>
          <p:cNvSpPr/>
          <p:nvPr/>
        </p:nvSpPr>
        <p:spPr>
          <a:xfrm>
            <a:off x="12237007" y="27619136"/>
            <a:ext cx="10440000"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txBody>
          <a:bodyPr anchor="ctr"/>
          <a:lstStyle/>
          <a:p>
            <a:pPr algn="ctr"/>
            <a:r>
              <a:rPr lang="en-US" sz="4000" dirty="0">
                <a:solidFill>
                  <a:srgbClr val="FFFFFF"/>
                </a:solidFill>
                <a:latin typeface="Montserrat" panose="00000500000000000000" pitchFamily="2" charset="0"/>
                <a:ea typeface="Open Sans"/>
                <a:cs typeface="Open Sans"/>
                <a:sym typeface="Open Sans"/>
              </a:rPr>
              <a:t>CONCLUSÃO E/OU RECOMENDAÇÕES</a:t>
            </a:r>
          </a:p>
        </p:txBody>
      </p:sp>
      <p:sp>
        <p:nvSpPr>
          <p:cNvPr id="55" name="TextBox 16"/>
          <p:cNvSpPr txBox="1"/>
          <p:nvPr/>
        </p:nvSpPr>
        <p:spPr>
          <a:xfrm>
            <a:off x="12237007" y="28745719"/>
            <a:ext cx="10440000" cy="5170646"/>
          </a:xfrm>
          <a:prstGeom prst="rect">
            <a:avLst/>
          </a:prstGeom>
        </p:spPr>
        <p:txBody>
          <a:bodyPr wrap="square" lIns="0" tIns="0" rIns="0" bIns="0" rtlCol="0" anchor="t">
            <a:spAutoFit/>
          </a:bodyPr>
          <a:lstStyle/>
          <a:p>
            <a:pPr algn="just"/>
            <a:r>
              <a:rPr lang="pt-BR" sz="2800" dirty="0">
                <a:effectLst/>
                <a:latin typeface="Montserrat" panose="00000500000000000000" pitchFamily="2" charset="0"/>
                <a:ea typeface="Calibri" panose="020F0502020204030204" pitchFamily="34" charset="0"/>
                <a:cs typeface="Arial" panose="020B0604020202020204" pitchFamily="34" charset="0"/>
              </a:rPr>
              <a:t>Os resultados demonstram que a didática sensível contribuiu para a realização de práticas intergeracionais assim como contribuiu para a formação fundamentado numa perspectiva positiva sobre o envelhecimento, fortalecimento de vínculos comunitários, promoção da justiça socioambiental</a:t>
            </a:r>
            <a:r>
              <a:rPr lang="pt-BR" sz="2800" dirty="0">
                <a:effectLst/>
                <a:latin typeface="Arial" panose="020B0604020202020204" pitchFamily="34" charset="0"/>
                <a:ea typeface="Calibri" panose="020F0502020204030204" pitchFamily="34" charset="0"/>
                <a:cs typeface="Arial" panose="020B0604020202020204" pitchFamily="34" charset="0"/>
              </a:rPr>
              <a:t>. </a:t>
            </a:r>
            <a:r>
              <a:rPr lang="pt-PT" sz="2800" b="0" dirty="0">
                <a:effectLst/>
                <a:latin typeface="Montserrat" panose="00000500000000000000" pitchFamily="2" charset="0"/>
                <a:ea typeface="Times New Roman" panose="02020603050405020304" pitchFamily="18" charset="0"/>
              </a:rPr>
              <a:t>Ressalta-se a relevância das ações didáticas e pedagógicas, uma vez que estas foram fundamentais para a compreensão do cuidado sensivel que os futuros técnicos de enfermagem deve ter em relação aos idodos. Recomenda‑se a expansão do projeto para outras escolas e espaços de convivência, bem como o aprofundamento de análises qualitativas futuras.</a:t>
            </a:r>
            <a:endParaRPr sz="2800" dirty="0">
              <a:latin typeface="Arial" panose="020B0604020202020204" pitchFamily="34" charset="0"/>
              <a:cs typeface="Arial" panose="020B0604020202020204" pitchFamily="34" charset="0"/>
            </a:endParaRPr>
          </a:p>
        </p:txBody>
      </p:sp>
      <p:sp>
        <p:nvSpPr>
          <p:cNvPr id="57" name="TextBox 58"/>
          <p:cNvSpPr txBox="1"/>
          <p:nvPr/>
        </p:nvSpPr>
        <p:spPr>
          <a:xfrm>
            <a:off x="4306491" y="34492429"/>
            <a:ext cx="14830893" cy="778350"/>
          </a:xfrm>
          <a:prstGeom prst="rect">
            <a:avLst/>
          </a:prstGeom>
        </p:spPr>
        <p:txBody>
          <a:bodyPr lIns="0" tIns="0" rIns="0" bIns="0" rtlCol="0" anchor="t">
            <a:spAutoFit/>
          </a:bodyPr>
          <a:lstStyle/>
          <a:p>
            <a:pPr algn="ctr">
              <a:lnSpc>
                <a:spcPts val="6400"/>
              </a:lnSpc>
            </a:pPr>
            <a:r>
              <a:rPr lang="en-US" sz="4572" b="1" dirty="0" err="1">
                <a:solidFill>
                  <a:srgbClr val="000000"/>
                </a:solidFill>
                <a:latin typeface="Montserrat" pitchFamily="2" charset="0"/>
                <a:ea typeface="League Spartan"/>
                <a:cs typeface="League Spartan"/>
                <a:sym typeface="League Spartan"/>
              </a:rPr>
              <a:t>Referências</a:t>
            </a:r>
            <a:endParaRPr lang="en-US" sz="4572" b="1" dirty="0">
              <a:solidFill>
                <a:srgbClr val="000000"/>
              </a:solidFill>
              <a:latin typeface="Montserrat" pitchFamily="2" charset="0"/>
              <a:ea typeface="League Spartan"/>
              <a:cs typeface="League Spartan"/>
              <a:sym typeface="League Spartan"/>
            </a:endParaRPr>
          </a:p>
        </p:txBody>
      </p:sp>
      <p:sp>
        <p:nvSpPr>
          <p:cNvPr id="58" name="TextBox 59"/>
          <p:cNvSpPr txBox="1"/>
          <p:nvPr/>
        </p:nvSpPr>
        <p:spPr>
          <a:xfrm>
            <a:off x="725918" y="35526090"/>
            <a:ext cx="10440000" cy="1846659"/>
          </a:xfrm>
          <a:prstGeom prst="rect">
            <a:avLst/>
          </a:prstGeom>
        </p:spPr>
        <p:txBody>
          <a:bodyPr wrap="square" lIns="0" tIns="0" rIns="0" bIns="0" rtlCol="0" anchor="t">
            <a:spAutoFit/>
          </a:bodyPr>
          <a:lstStyle/>
          <a:p>
            <a:pPr algn="just">
              <a:spcBef>
                <a:spcPct val="0"/>
              </a:spcBef>
            </a:pPr>
            <a:r>
              <a:rPr lang="pt-PT" sz="2400" b="0" dirty="0">
                <a:effectLst/>
                <a:latin typeface="Montserrat" panose="00000500000000000000" pitchFamily="2" charset="0"/>
                <a:ea typeface="Times New Roman" panose="02020603050405020304" pitchFamily="18" charset="0"/>
              </a:rPr>
              <a:t>BARBIER, René. A escuta sensível na abordagem transversal. In: BARBOSA, Joaquimc (Coord.). </a:t>
            </a:r>
            <a:r>
              <a:rPr lang="pt-PT" sz="2400" b="1" dirty="0">
                <a:effectLst/>
                <a:latin typeface="Montserrat" panose="00000500000000000000" pitchFamily="2" charset="0"/>
                <a:ea typeface="Times New Roman" panose="02020603050405020304" pitchFamily="18" charset="0"/>
              </a:rPr>
              <a:t>Multirreferencialidade nas ciências e na educação</a:t>
            </a:r>
            <a:r>
              <a:rPr lang="pt-PT" sz="2400" b="0" dirty="0">
                <a:effectLst/>
                <a:latin typeface="Montserrat" panose="00000500000000000000" pitchFamily="2" charset="0"/>
                <a:ea typeface="Times New Roman" panose="02020603050405020304" pitchFamily="18" charset="0"/>
              </a:rPr>
              <a:t>. São Carlos: Editora dacUFSCar, 1998, P. 168-99. </a:t>
            </a:r>
            <a:endParaRPr lang="pt-BR" sz="2400" b="1" dirty="0">
              <a:effectLst/>
              <a:latin typeface="Montserrat" panose="00000500000000000000" pitchFamily="2" charset="0"/>
              <a:ea typeface="Times New Roman" panose="02020603050405020304" pitchFamily="18" charset="0"/>
            </a:endParaRPr>
          </a:p>
          <a:p>
            <a:pPr algn="just">
              <a:spcBef>
                <a:spcPct val="0"/>
              </a:spcBef>
            </a:pPr>
            <a:r>
              <a:rPr lang="pt-BR" sz="2400" dirty="0">
                <a:effectLst/>
                <a:latin typeface="Montserrat" panose="00000500000000000000" pitchFamily="2" charset="0"/>
                <a:ea typeface="Times New Roman" panose="02020603050405020304" pitchFamily="18" charset="0"/>
              </a:rPr>
              <a:t>D`ÁVILA, Cristina. </a:t>
            </a:r>
            <a:r>
              <a:rPr lang="pt-BR" sz="2400" b="1" dirty="0">
                <a:effectLst/>
                <a:latin typeface="Montserrat" panose="00000500000000000000" pitchFamily="2" charset="0"/>
                <a:ea typeface="Times New Roman" panose="02020603050405020304" pitchFamily="18" charset="0"/>
              </a:rPr>
              <a:t>Didática Sensível – contribuições para a Didática para a Educação Superior</a:t>
            </a:r>
            <a:r>
              <a:rPr lang="pt-BR" sz="2400" dirty="0">
                <a:effectLst/>
                <a:latin typeface="Montserrat" panose="00000500000000000000" pitchFamily="2" charset="0"/>
                <a:ea typeface="Times New Roman" panose="02020603050405020304" pitchFamily="18" charset="0"/>
              </a:rPr>
              <a:t>. São Paulo: Cortez, 2022. </a:t>
            </a:r>
            <a:endParaRPr sz="2400" dirty="0">
              <a:latin typeface="Montserrat" pitchFamily="2" charset="0"/>
            </a:endParaRPr>
          </a:p>
        </p:txBody>
      </p:sp>
      <p:sp>
        <p:nvSpPr>
          <p:cNvPr id="48" name="Freeform 14"/>
          <p:cNvSpPr/>
          <p:nvPr/>
        </p:nvSpPr>
        <p:spPr>
          <a:xfrm>
            <a:off x="12237007" y="18320050"/>
            <a:ext cx="10440000"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txBody>
          <a:bodyPr anchor="ctr"/>
          <a:lstStyle/>
          <a:p>
            <a:pPr algn="ctr"/>
            <a:r>
              <a:rPr lang="pt-BR" sz="4000" dirty="0">
                <a:solidFill>
                  <a:schemeClr val="bg1"/>
                </a:solidFill>
                <a:latin typeface="Montserrat" panose="00000500000000000000" pitchFamily="2" charset="0"/>
              </a:rPr>
              <a:t>OBJETIVOS</a:t>
            </a:r>
            <a:endParaRPr lang="pt-BR" dirty="0">
              <a:solidFill>
                <a:schemeClr val="bg1"/>
              </a:solidFill>
              <a:latin typeface="Montserrat" panose="00000500000000000000" pitchFamily="2" charset="0"/>
            </a:endParaRPr>
          </a:p>
        </p:txBody>
      </p:sp>
      <p:sp>
        <p:nvSpPr>
          <p:cNvPr id="7" name="TextBox 16">
            <a:extLst>
              <a:ext uri="{FF2B5EF4-FFF2-40B4-BE49-F238E27FC236}">
                <a16:creationId xmlns:a16="http://schemas.microsoft.com/office/drawing/2014/main" id="{35DA688F-FE7B-16A8-03F7-67ACC4370F0E}"/>
              </a:ext>
            </a:extLst>
          </p:cNvPr>
          <p:cNvSpPr txBox="1"/>
          <p:nvPr/>
        </p:nvSpPr>
        <p:spPr>
          <a:xfrm>
            <a:off x="12237007" y="19446633"/>
            <a:ext cx="10440000" cy="3447098"/>
          </a:xfrm>
          <a:prstGeom prst="rect">
            <a:avLst/>
          </a:prstGeom>
        </p:spPr>
        <p:txBody>
          <a:bodyPr wrap="square" lIns="0" tIns="0" rIns="0" bIns="0" rtlCol="0" anchor="t">
            <a:spAutoFit/>
          </a:bodyPr>
          <a:lstStyle/>
          <a:p>
            <a:pPr algn="just"/>
            <a:r>
              <a:rPr lang="pt-PT" sz="2800" dirty="0">
                <a:effectLst/>
                <a:latin typeface="Montserrat" panose="00000500000000000000" pitchFamily="2" charset="0"/>
                <a:ea typeface="Times New Roman" panose="02020603050405020304" pitchFamily="18" charset="0"/>
                <a:cs typeface="Arial" panose="020B0604020202020204" pitchFamily="34" charset="0"/>
              </a:rPr>
              <a:t>De forma específica, tem-se com objetivo: relatar as vivências dos alunos na construção de uma percepção positiva da velhice, o fomento a justiça socioambiental no Sertão Central no contexto do envelhecimento; identificar como a formação sensível pode contribuir para o estudante chegar mais preparado à velhice, de modo a conduzir e cuidar dignamente daqueles que já vivem nessa etapa da vida.</a:t>
            </a:r>
            <a:endParaRPr sz="2800" dirty="0">
              <a:latin typeface="Montserrat" panose="00000500000000000000" pitchFamily="2" charset="0"/>
              <a:cs typeface="Arial" panose="020B0604020202020204" pitchFamily="34" charset="0"/>
            </a:endParaRPr>
          </a:p>
        </p:txBody>
      </p:sp>
      <p:sp>
        <p:nvSpPr>
          <p:cNvPr id="51" name="Freeform 14"/>
          <p:cNvSpPr/>
          <p:nvPr/>
        </p:nvSpPr>
        <p:spPr>
          <a:xfrm>
            <a:off x="12237007" y="22969593"/>
            <a:ext cx="10440000" cy="1050721"/>
          </a:xfrm>
          <a:custGeom>
            <a:avLst/>
            <a:gdLst/>
            <a:ahLst/>
            <a:cxnLst/>
            <a:rect l="l" t="t" r="r" b="b"/>
            <a:pathLst>
              <a:path w="788275" h="115581">
                <a:moveTo>
                  <a:pt x="0" y="0"/>
                </a:moveTo>
                <a:lnTo>
                  <a:pt x="788275" y="0"/>
                </a:lnTo>
                <a:lnTo>
                  <a:pt x="788275" y="115581"/>
                </a:lnTo>
                <a:lnTo>
                  <a:pt x="0" y="115581"/>
                </a:lnTo>
                <a:close/>
              </a:path>
            </a:pathLst>
          </a:custGeom>
          <a:solidFill>
            <a:srgbClr val="3E4094"/>
          </a:solidFill>
        </p:spPr>
        <p:txBody>
          <a:bodyPr anchor="ctr"/>
          <a:lstStyle/>
          <a:p>
            <a:pPr algn="ctr"/>
            <a:r>
              <a:rPr lang="pt-BR" sz="4000" dirty="0">
                <a:solidFill>
                  <a:schemeClr val="bg1"/>
                </a:solidFill>
                <a:latin typeface="Montserrat" panose="00000500000000000000" pitchFamily="2" charset="0"/>
              </a:rPr>
              <a:t>RESULTADOS</a:t>
            </a:r>
            <a:endParaRPr lang="pt-BR" dirty="0">
              <a:solidFill>
                <a:schemeClr val="bg1"/>
              </a:solidFill>
              <a:latin typeface="Montserrat" panose="00000500000000000000" pitchFamily="2" charset="0"/>
            </a:endParaRPr>
          </a:p>
        </p:txBody>
      </p:sp>
      <p:sp>
        <p:nvSpPr>
          <p:cNvPr id="13" name="TextBox 16">
            <a:extLst>
              <a:ext uri="{FF2B5EF4-FFF2-40B4-BE49-F238E27FC236}">
                <a16:creationId xmlns:a16="http://schemas.microsoft.com/office/drawing/2014/main" id="{4096FCCE-2E44-F751-59E7-D3BABB3E23A0}"/>
              </a:ext>
            </a:extLst>
          </p:cNvPr>
          <p:cNvSpPr txBox="1"/>
          <p:nvPr/>
        </p:nvSpPr>
        <p:spPr>
          <a:xfrm>
            <a:off x="12237007" y="24096176"/>
            <a:ext cx="10440000" cy="3447098"/>
          </a:xfrm>
          <a:prstGeom prst="rect">
            <a:avLst/>
          </a:prstGeom>
        </p:spPr>
        <p:txBody>
          <a:bodyPr wrap="square" lIns="0" tIns="0" rIns="0" bIns="0" rtlCol="0" anchor="t">
            <a:spAutoFit/>
          </a:bodyPr>
          <a:lstStyle/>
          <a:p>
            <a:pPr algn="just"/>
            <a:r>
              <a:rPr lang="pt-BR" sz="2800" dirty="0">
                <a:effectLst/>
                <a:latin typeface="Montserrat" panose="00000500000000000000" pitchFamily="2" charset="0"/>
                <a:ea typeface="Calibri" panose="020F0502020204030204" pitchFamily="34" charset="0"/>
                <a:cs typeface="Arial" panose="020B0604020202020204" pitchFamily="34" charset="0"/>
              </a:rPr>
              <a:t>O conjunto articulado de ações, legislação à prática comunitária, do hospital ao abrigo, do cinema-debate à intervenção coletiva consolidou-se uma experiência pedagógica sensível, o que promoveu na formação dos futuros técnicos em Enfermagem a capacidade de reconhecer a complexidade do envelhecer, diferenciando senescência de senilidade e atuação como agentes de promoção de uma velhice digna, feliz e socialmente justa.</a:t>
            </a:r>
            <a:endParaRPr sz="2800" dirty="0"/>
          </a:p>
        </p:txBody>
      </p:sp>
      <p:sp>
        <p:nvSpPr>
          <p:cNvPr id="14" name="TextBox 59">
            <a:extLst>
              <a:ext uri="{FF2B5EF4-FFF2-40B4-BE49-F238E27FC236}">
                <a16:creationId xmlns:a16="http://schemas.microsoft.com/office/drawing/2014/main" id="{FADB19A9-6041-958D-D161-053D9DFFA037}"/>
              </a:ext>
            </a:extLst>
          </p:cNvPr>
          <p:cNvSpPr txBox="1"/>
          <p:nvPr/>
        </p:nvSpPr>
        <p:spPr>
          <a:xfrm>
            <a:off x="12237007" y="35526090"/>
            <a:ext cx="10440000" cy="1477328"/>
          </a:xfrm>
          <a:prstGeom prst="rect">
            <a:avLst/>
          </a:prstGeom>
        </p:spPr>
        <p:txBody>
          <a:bodyPr wrap="square" lIns="0" tIns="0" rIns="0" bIns="0" rtlCol="0" anchor="t">
            <a:spAutoFit/>
          </a:bodyPr>
          <a:lstStyle/>
          <a:p>
            <a:pPr algn="just">
              <a:spcBef>
                <a:spcPct val="0"/>
              </a:spcBef>
            </a:pPr>
            <a:r>
              <a:rPr lang="pt-BR" sz="2400" b="0" dirty="0">
                <a:effectLst/>
                <a:latin typeface="Montserrat" panose="00000500000000000000" pitchFamily="2" charset="0"/>
                <a:ea typeface="Times New Roman" panose="02020603050405020304" pitchFamily="18" charset="0"/>
              </a:rPr>
              <a:t>ENVELHESCÊNCIA. Direção de Gabriel Martínez. São Paulo, 2013. </a:t>
            </a:r>
            <a:r>
              <a:rPr lang="pt-BR" sz="2400" b="1" dirty="0">
                <a:effectLst/>
                <a:latin typeface="Montserrat" panose="00000500000000000000" pitchFamily="2" charset="0"/>
                <a:ea typeface="Times New Roman" panose="02020603050405020304" pitchFamily="18" charset="0"/>
              </a:rPr>
              <a:t>Documentário</a:t>
            </a:r>
            <a:r>
              <a:rPr lang="pt-BR" sz="2400" b="0" dirty="0">
                <a:effectLst/>
                <a:latin typeface="Montserrat" panose="00000500000000000000" pitchFamily="2" charset="0"/>
                <a:ea typeface="Times New Roman" panose="02020603050405020304" pitchFamily="18" charset="0"/>
              </a:rPr>
              <a:t> (52 min). Disponível em: https://www.youtube.com/</a:t>
            </a:r>
            <a:r>
              <a:rPr lang="pt-BR" sz="2400" b="0" dirty="0" err="1">
                <a:effectLst/>
                <a:latin typeface="Montserrat" panose="00000500000000000000" pitchFamily="2" charset="0"/>
                <a:ea typeface="Times New Roman" panose="02020603050405020304" pitchFamily="18" charset="0"/>
              </a:rPr>
              <a:t>watcch?v</a:t>
            </a:r>
            <a:r>
              <a:rPr lang="pt-BR" sz="2400" b="0" dirty="0">
                <a:effectLst/>
                <a:latin typeface="Montserrat" panose="00000500000000000000" pitchFamily="2" charset="0"/>
                <a:ea typeface="Times New Roman" panose="02020603050405020304" pitchFamily="18" charset="0"/>
              </a:rPr>
              <a:t>=EeT6PX1zR4g. Acesso em 4 de nov.2025.</a:t>
            </a:r>
          </a:p>
        </p:txBody>
      </p:sp>
    </p:spTree>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6709</TotalTime>
  <Words>1051</Words>
  <Application>Microsoft Office PowerPoint</Application>
  <PresentationFormat>Personalizar</PresentationFormat>
  <Paragraphs>24</Paragraphs>
  <Slides>1</Slides>
  <Notes>1</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vt:i4>
      </vt:variant>
    </vt:vector>
  </HeadingPairs>
  <TitlesOfParts>
    <vt:vector size="5" baseType="lpstr">
      <vt:lpstr>Arial</vt:lpstr>
      <vt:lpstr>Calibri</vt:lpstr>
      <vt:lpstr>Montserrat</vt:lpstr>
      <vt:lpstr>Tema do Office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rao656402</dc:creator>
  <cp:lastModifiedBy>wislayane gomes</cp:lastModifiedBy>
  <cp:revision>23</cp:revision>
  <dcterms:created xsi:type="dcterms:W3CDTF">2025-09-30T13:28:19Z</dcterms:created>
  <dcterms:modified xsi:type="dcterms:W3CDTF">2025-11-05T00:17:21Z</dcterms:modified>
</cp:coreProperties>
</file>