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3" d="100"/>
          <a:sy n="33" d="100"/>
        </p:scale>
        <p:origin x="1430" y="19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êsa Florêncio" userId="d7fd5b0e1ea4f0d0" providerId="LiveId" clId="{CA5DE0D0-DE46-47E3-BF44-8C48DC1745B0}"/>
    <pc:docChg chg="modSld">
      <pc:chgData name="Andrêsa Florêncio" userId="d7fd5b0e1ea4f0d0" providerId="LiveId" clId="{CA5DE0D0-DE46-47E3-BF44-8C48DC1745B0}" dt="2025-11-09T20:42:02.941" v="1" actId="1076"/>
      <pc:docMkLst>
        <pc:docMk/>
      </pc:docMkLst>
      <pc:sldChg chg="modSp mod">
        <pc:chgData name="Andrêsa Florêncio" userId="d7fd5b0e1ea4f0d0" providerId="LiveId" clId="{CA5DE0D0-DE46-47E3-BF44-8C48DC1745B0}" dt="2025-11-09T20:42:02.941" v="1" actId="1076"/>
        <pc:sldMkLst>
          <pc:docMk/>
          <pc:sldMk cId="0" sldId="256"/>
        </pc:sldMkLst>
        <pc:spChg chg="mod">
          <ac:chgData name="Andrêsa Florêncio" userId="d7fd5b0e1ea4f0d0" providerId="LiveId" clId="{CA5DE0D0-DE46-47E3-BF44-8C48DC1745B0}" dt="2025-11-09T20:42:02.941" v="1" actId="1076"/>
          <ac:spMkLst>
            <pc:docMk/>
            <pc:sldMk cId="0" sldId="256"/>
            <ac:spMk id="1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09/11/2025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 dirty="0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br-pt.fastheroes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" name="TextBox 16"/>
          <p:cNvSpPr txBox="1"/>
          <p:nvPr/>
        </p:nvSpPr>
        <p:spPr>
          <a:xfrm>
            <a:off x="1060044" y="12449254"/>
            <a:ext cx="9649072" cy="35009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4800" dirty="0"/>
              <a:t>Intervenções após matriciamento sobre o cuidado ao AVC, realizadas para equipes de Saúde da Família e eMulti.</a:t>
            </a:r>
            <a:endParaRPr lang="en-US" sz="4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sz="4800"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0" y="4388356"/>
            <a:ext cx="23150734" cy="25621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800" dirty="0"/>
              <a:t>A atuação da eMulti no fortalecimento da linha de atenção ao Acidente Vascular Cerebral (AVC): a integração entre Atenção Primária e Terciária no Município do Recife (PE)</a:t>
            </a:r>
          </a:p>
          <a:p>
            <a:pPr algn="ctr">
              <a:lnSpc>
                <a:spcPts val="9509"/>
              </a:lnSpc>
            </a:pPr>
            <a:endParaRPr lang="en-US" sz="5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682860" y="5878620"/>
            <a:ext cx="22034447" cy="941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Andrêsa Florêncio Gomes¹*, Letícia Karinne Muniz Moura², Luana Padilha da Rocha³, Amanda Gomes Peixoto de Oliveira</a:t>
            </a:r>
            <a:r>
              <a:rPr lang="en-US" sz="22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 </a:t>
            </a:r>
            <a:r>
              <a:rPr lang="en-US" sz="2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Catarina de Melo Barros</a:t>
            </a:r>
            <a:r>
              <a:rPr lang="en-US" sz="22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5</a:t>
            </a:r>
            <a:r>
              <a:rPr lang="en-US" sz="2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Suzana de Melo Padilha</a:t>
            </a:r>
            <a:r>
              <a:rPr lang="en-US" sz="22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6</a:t>
            </a:r>
            <a:r>
              <a:rPr lang="en-US" sz="2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Manuela Barbosa Maranhão</a:t>
            </a:r>
            <a:r>
              <a:rPr lang="en-US" sz="22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7</a:t>
            </a:r>
            <a:r>
              <a:rPr lang="en-US" sz="2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Camila Neves da Silva</a:t>
            </a:r>
            <a:r>
              <a:rPr lang="en-US" sz="22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8</a:t>
            </a:r>
            <a:r>
              <a:rPr lang="en-US" sz="2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Kettlen Lorena da Silva Santos</a:t>
            </a:r>
            <a:r>
              <a:rPr lang="en-US" sz="22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9</a:t>
            </a:r>
            <a:r>
              <a:rPr lang="en-US" sz="2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Ana Cláudia Serra da Silva</a:t>
            </a:r>
            <a:r>
              <a:rPr lang="en-US" sz="2200" b="1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10</a:t>
            </a:r>
            <a:endParaRPr lang="en-US" sz="22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252191" y="7045760"/>
            <a:ext cx="22898543" cy="27998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de </a:t>
            </a:r>
            <a:r>
              <a:rPr lang="pt-BR" sz="2000" noProof="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Recife (SESAU), Recife, Pernambuco. ²Residência Multiprofissional em Saúde da Família (SESAU), Recife, Pernambuco. ³Secretaria de Saúde do Recife (SESAU), Recife, Pernambuco. </a:t>
            </a:r>
            <a:r>
              <a:rPr lang="en-US" sz="20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en-US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Residência Multiprofissional em Saúde da Família (SESAU), Recife, Pernambuco. </a:t>
            </a:r>
            <a:r>
              <a:rPr lang="en-US" sz="20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5</a:t>
            </a:r>
            <a:r>
              <a:rPr lang="en-US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de Saúde do Recife (SESAU), Recife, Pernambuco. </a:t>
            </a:r>
            <a:r>
              <a:rPr lang="en-US" sz="20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6</a:t>
            </a:r>
            <a:r>
              <a:rPr lang="en-US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Residência Multiprofissional em Saúde da Família (SESAU), Recife, Pernambuco. </a:t>
            </a:r>
            <a:r>
              <a:rPr lang="en-US" sz="20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7</a:t>
            </a:r>
            <a:r>
              <a:rPr lang="en-US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Residência Multiprofissional em Saúde da Família (SESAU), Recife, Pernambuco. </a:t>
            </a:r>
            <a:r>
              <a:rPr lang="en-US" sz="20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8</a:t>
            </a:r>
            <a:r>
              <a:rPr lang="en-US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Residência Multiprofissional em Saúde da Família (SESAU), Recife, Pernambuco. </a:t>
            </a:r>
            <a:r>
              <a:rPr lang="en-US" sz="20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9</a:t>
            </a:r>
            <a:r>
              <a:rPr lang="en-US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Graduanda em Fonoaudiologia Universidade Federal de Pernambuco (UFPE), Recife, Pernambuco. </a:t>
            </a:r>
            <a:r>
              <a:rPr lang="en-US" sz="20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10</a:t>
            </a:r>
            <a:r>
              <a:rPr lang="en-US" sz="2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de Saúde do Recife (SESAU), Recife, Pernambuco.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*Andrêsa Florêncio Gomes: andresaflorencio@yahoo.com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44575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dirty="0"/>
              <a:t>A oficina “Linha de Atenção em AVC: dos fatores de risco, aos sinais de alerta e cuidado continuado na APS”, foi conduzida por uma médica neurologista vinculada ao Hospital da Restauração (HR). O matriciamento contemplou equipes das regiões de Santo Amaro e Bairro do Recife, em dois encontros por equipe. A ação foi viabilizada por meio da articulação entre a eMulti, responsável pela solicitação, e a Atenção Terciária</a:t>
            </a:r>
            <a:r>
              <a:rPr lang="pt-BR" sz="2000" dirty="0"/>
              <a:t>.</a:t>
            </a:r>
            <a:endParaRPr sz="2000" dirty="0"/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7534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49" name="TextBox 16"/>
          <p:cNvSpPr txBox="1"/>
          <p:nvPr/>
        </p:nvSpPr>
        <p:spPr>
          <a:xfrm>
            <a:off x="12493550" y="11736085"/>
            <a:ext cx="9649072" cy="48500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200" dirty="0"/>
              <a:t>Qualificar equipes da Estratégia de Saúde da Família do Distrito Sanitário I do Recife para o cuidado integral ao AVC. </a:t>
            </a:r>
          </a:p>
          <a:p>
            <a:pPr algn="just">
              <a:lnSpc>
                <a:spcPts val="5486"/>
              </a:lnSpc>
            </a:pPr>
            <a:r>
              <a:rPr lang="pt-BR" sz="3200" dirty="0"/>
              <a:t>Fortalecer o manejo dos fatores de risco, favorecer o reconhecimento dos sinais de alerta e promover a articulação entre os níveis de atenção.</a:t>
            </a:r>
            <a:endParaRPr lang="en-US" sz="3200" dirty="0">
              <a:solidFill>
                <a:srgbClr val="000000"/>
              </a:solidFill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sz="3200"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sz="4572" b="1" noProof="0" dirty="0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972270" y="32293772"/>
            <a:ext cx="9445466" cy="2585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Lemos, J. P. M., Lopes, M. L. S., Almeida, L. A. R., Paula, G. M. de, &amp; Figueiredo Júnior, H. S. de. (2025). FATORES DE RISCO E ESTRATÉGIAS DE PREVENÇÃO DE ACIDENTE VASCULAR CEREBRAL (AVC) EM IDOSOS, UMA REVISÃO DE LITERATURA. Revista Ibero-Americana De Humanidades, Ciências E Educação, 11(3), 1696–1703. https://doi.org/10.51891/rease.v11i3.18472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E14F467-2C03-1C8F-29C8-DC69475B55B9}"/>
              </a:ext>
            </a:extLst>
          </p:cNvPr>
          <p:cNvSpPr txBox="1"/>
          <p:nvPr/>
        </p:nvSpPr>
        <p:spPr>
          <a:xfrm>
            <a:off x="972270" y="24811914"/>
            <a:ext cx="9577064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</a:rPr>
              <a:t>O AVC é uma das principais causas de incapacidade e mortalidade no mundo, sendo em grande parte evitável por meio do controle dos fatores de risco. Diante disto, a articulação entre atores da atenção primária e terciária, impulsionada pela eMulti, evidencia-se essencial para o trabalho preventivo, reforçando os princípios do Sistema Único de Saúde e a função de coordenadora do cuidado da APS. Dessa forma, espera-se a multiplicação dessas ações dentro do território.</a:t>
            </a:r>
            <a:endParaRPr lang="pt-BR" sz="2800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DB40471C-801C-1D0E-9699-DCE0020C377D}"/>
              </a:ext>
            </a:extLst>
          </p:cNvPr>
          <p:cNvSpPr txBox="1"/>
          <p:nvPr/>
        </p:nvSpPr>
        <p:spPr>
          <a:xfrm>
            <a:off x="12493550" y="18532495"/>
            <a:ext cx="10081120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700" b="0" i="0" dirty="0">
                <a:solidFill>
                  <a:srgbClr val="495057"/>
                </a:solidFill>
                <a:effectLst/>
              </a:rPr>
              <a:t>Após matriciamento das equipes, foram desenvolvidas ações educativas sobre o AVC, com a construção de folders sobre prevenção, sinais de alerta e orientações acerca da conduta adequada diante da suspeita. A temática foi inserida na agenda de atividades coletivas da eMulti, incluindo a ação voltada para as crianças do Galpão de Meninos e Meninas de Santo Amaro, onde o tema foi apresentado através da produção e recitação de um cordel sobre o tema, produzido por uma residente.</a:t>
            </a:r>
            <a:endParaRPr lang="pt-BR" sz="2700" dirty="0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2B35085E-5C51-4A9D-3553-8736CD5D3E88}"/>
              </a:ext>
            </a:extLst>
          </p:cNvPr>
          <p:cNvSpPr txBox="1"/>
          <p:nvPr/>
        </p:nvSpPr>
        <p:spPr>
          <a:xfrm>
            <a:off x="12405776" y="24735207"/>
            <a:ext cx="9001000" cy="51961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800" b="0" i="0" dirty="0">
                <a:solidFill>
                  <a:srgbClr val="495057"/>
                </a:solidFill>
                <a:effectLst/>
              </a:rPr>
              <a:t>A experiência reforça a importância do matriciamento como ferramenta de Educação Permanente em Saúde na linha de cuidado ao AVC, tendo papel relevante no fortalecimento das ações preventivas, educativas e multiprofissionais. Recomenda-se, portanto, a continuidade das atividades e a replicação das oficinas em outras regiões, visando ao fortalecimento da articulação entre os níveis de atenção e a garantia da integralidade do cuidado.</a:t>
            </a:r>
            <a:endParaRPr lang="pt-BR" sz="2800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FF1D33CD-9570-A472-6382-F9BD2C64778E}"/>
              </a:ext>
            </a:extLst>
          </p:cNvPr>
          <p:cNvSpPr txBox="1"/>
          <p:nvPr/>
        </p:nvSpPr>
        <p:spPr>
          <a:xfrm>
            <a:off x="12405776" y="34683345"/>
            <a:ext cx="944546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World Stroke Organization. Fast Heroes Brasil. Disponível em: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http://br-pt.fastheroes.com/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Acesso em 20/05/2025.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B6240F86-80B2-3E0D-A66A-0051567B9FAC}"/>
              </a:ext>
            </a:extLst>
          </p:cNvPr>
          <p:cNvSpPr txBox="1"/>
          <p:nvPr/>
        </p:nvSpPr>
        <p:spPr>
          <a:xfrm>
            <a:off x="12405776" y="32253905"/>
            <a:ext cx="95775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</a:rPr>
              <a:t>Rodrigues, B. G., Vieira, G. M., Calixto, G. de S., Araújo, I. C. de, Martins, I. da S., Martins, I. P., … Gregório Neto, J. (2024). PROJETO DE EXTENSÃO UNIVERSITÁRIA: PROMOÇÃO DA SAÚDE E PREVENÇÃO DO ACIDENTE VASCULAR CEREBRAL ISQUÊMICO. International Journal of Health Management Review, 10(1), e361. https://doi.org/10.47172/ijhmreview.v10i1.361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818</Words>
  <Application>Microsoft Office PowerPoint</Application>
  <PresentationFormat>Personalizar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Andrêsa Florêncio</cp:lastModifiedBy>
  <cp:revision>12</cp:revision>
  <dcterms:created xsi:type="dcterms:W3CDTF">2025-09-30T13:28:19Z</dcterms:created>
  <dcterms:modified xsi:type="dcterms:W3CDTF">2025-11-09T20:42:13Z</dcterms:modified>
</cp:coreProperties>
</file>