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50" d="100"/>
          <a:sy n="50" d="100"/>
        </p:scale>
        <p:origin x="1110" y="-396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t>04/11/2025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60044" y="9775379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60045" y="10999516"/>
            <a:ext cx="9649072" cy="3674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400" dirty="0">
                <a:latin typeface="Montserrat" pitchFamily="2" charset="0"/>
              </a:rPr>
              <a:t>Apresentar uma prática intersetorial entre saúde e educação, desenvolvida pelo município de Capoeiras-PE, que ampliou o acesso à saúde bucal de crianças e adolescentes por meio do uso do consultório odontológico portátil e da Unidade Odontológica Móvel (UOM) no âmbito do Programa Saúde na Escola (PSE).</a:t>
            </a:r>
          </a:p>
          <a:p>
            <a:pPr algn="just">
              <a:lnSpc>
                <a:spcPts val="5486"/>
              </a:lnSpc>
            </a:pP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6" name="TextBox 17"/>
          <p:cNvSpPr txBox="1"/>
          <p:nvPr/>
        </p:nvSpPr>
        <p:spPr>
          <a:xfrm>
            <a:off x="1060044" y="9847388"/>
            <a:ext cx="94892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 DA EXPERIÊNCIA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860036" y="4818045"/>
            <a:ext cx="2167440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 err="1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Inovação</a:t>
            </a:r>
            <a:r>
              <a:rPr 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 e </a:t>
            </a:r>
            <a:r>
              <a:rPr lang="en-US" sz="4800" b="1" dirty="0" err="1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Integração</a:t>
            </a:r>
            <a:r>
              <a:rPr 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4800" b="1" dirty="0" err="1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em</a:t>
            </a:r>
            <a:r>
              <a:rPr 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4800" b="1" dirty="0" err="1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Saúde</a:t>
            </a:r>
            <a:r>
              <a:rPr 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 Bucal Escolar: O Impacto do </a:t>
            </a:r>
            <a:r>
              <a:rPr lang="en-US" sz="4800" b="1" dirty="0" err="1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Consultório</a:t>
            </a:r>
            <a:r>
              <a:rPr 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4800" b="1" dirty="0" err="1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Portátil</a:t>
            </a:r>
            <a:r>
              <a:rPr 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 e da </a:t>
            </a:r>
            <a:r>
              <a:rPr lang="en-US" sz="4800" b="1" dirty="0" err="1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Unidade</a:t>
            </a:r>
            <a:r>
              <a:rPr 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4800" b="1" dirty="0" err="1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Odontológica</a:t>
            </a:r>
            <a:r>
              <a:rPr 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4800" b="1" dirty="0" err="1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Móvel</a:t>
            </a:r>
            <a:r>
              <a:rPr 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 no PSE de </a:t>
            </a:r>
            <a:r>
              <a:rPr lang="en-US" sz="4800" b="1" dirty="0" err="1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Capoeiras</a:t>
            </a:r>
            <a:r>
              <a:rPr lang="en-US" sz="48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-PE</a:t>
            </a:r>
          </a:p>
        </p:txBody>
      </p:sp>
      <p:sp>
        <p:nvSpPr>
          <p:cNvPr id="11" name="TextBox 56"/>
          <p:cNvSpPr txBox="1"/>
          <p:nvPr/>
        </p:nvSpPr>
        <p:spPr>
          <a:xfrm>
            <a:off x="213912" y="6344470"/>
            <a:ext cx="22936822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918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800" b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Eduardo 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Daniel Carneiro de 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Lima¹, </a:t>
            </a:r>
            <a:r>
              <a:rPr lang="en-US" sz="28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Anna Heloisa de Barros Barbosa², Gabriel Alves Vitor³, Lygia Fernanda Almeida Galvão³</a:t>
            </a:r>
          </a:p>
        </p:txBody>
      </p:sp>
      <p:sp>
        <p:nvSpPr>
          <p:cNvPr id="12" name="TextBox 57"/>
          <p:cNvSpPr txBox="1"/>
          <p:nvPr/>
        </p:nvSpPr>
        <p:spPr>
          <a:xfrm>
            <a:off x="860036" y="7158653"/>
            <a:ext cx="21674408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¹Secretaria 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Capoeiras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Capoeiras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Pernambuco. 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²Secretaria 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Capoeiras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Capoeiras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Pernambuco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 ³Secretaria 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Capoeiras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Capoeiras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Pernambuco.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*Autor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eduardocarneiro.dr@gmail.com</a:t>
            </a:r>
          </a:p>
        </p:txBody>
      </p:sp>
      <p:sp>
        <p:nvSpPr>
          <p:cNvPr id="15" name="Freeform 14"/>
          <p:cNvSpPr/>
          <p:nvPr/>
        </p:nvSpPr>
        <p:spPr>
          <a:xfrm>
            <a:off x="1044278" y="13902778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6" name="TextBox 16"/>
          <p:cNvSpPr txBox="1"/>
          <p:nvPr/>
        </p:nvSpPr>
        <p:spPr>
          <a:xfrm>
            <a:off x="1044279" y="15126915"/>
            <a:ext cx="9649072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 projeto foi iniciado em janeiro de 2025 pela Secretaria de Saúde de Capoeiras, em parceria com a Secretaria de Educação. Financiado inicialmente com recursos municipais, adquiriu-se um consultório portátil para atendimentos básicos nas escolas. Com o êxito da ação, o município ampliou a iniciativa por meio de parceria com o Governo Federal, integrando ao projeto a Unidade Odontológica Móvel (UOM), vinculada ao programa Brasil Sorridente, garantindo maior resolutividade. Atualmente, o programa contempla 4.072 alunos de 11 escolas pactuadas, entre públicas e privadas, realizando triagens, atendimentos, escovação supervisionada, aplicação de flúor, palestras educativas e entrega de kits de higiene bucal. O início do ensino integral permitiu incluir a higiene bucal diária na rotina escolar, consolidando a prática preventiva de forma permanente.</a:t>
            </a:r>
            <a:endParaRPr sz="6600" dirty="0"/>
          </a:p>
        </p:txBody>
      </p:sp>
      <p:sp>
        <p:nvSpPr>
          <p:cNvPr id="17" name="TextBox 17"/>
          <p:cNvSpPr txBox="1"/>
          <p:nvPr/>
        </p:nvSpPr>
        <p:spPr>
          <a:xfrm>
            <a:off x="1044278" y="13974787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972270" y="20387270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9" name="TextBox 16"/>
          <p:cNvSpPr txBox="1"/>
          <p:nvPr/>
        </p:nvSpPr>
        <p:spPr>
          <a:xfrm>
            <a:off x="972271" y="21539398"/>
            <a:ext cx="9649072" cy="4816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400" dirty="0">
                <a:latin typeface="Montserrat" pitchFamily="2" charset="0"/>
              </a:rPr>
              <a:t>A experiência evidenciou que a integração entre saúde e educação é essencial para o sucesso de políticas públicas sustentáveis. A logística da UOM exigiu planejamento intersetorial, rotas otimizadas e envolvimento da comunidade escolar. Os desafios, como adequação de horários e infraestrutura, foram superados com diálogo e comprometimento das equipes. O projeto destacou a importância da escuta ativa de professores e famílias, demonstrando que o cuidado em saúde bucal vai além do atendimento clínico: é uma ação educativa e social transformadora.</a:t>
            </a: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20" name="TextBox 17"/>
          <p:cNvSpPr txBox="1"/>
          <p:nvPr/>
        </p:nvSpPr>
        <p:spPr>
          <a:xfrm>
            <a:off x="972270" y="20459279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12493550" y="9801018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12477784" y="10969270"/>
            <a:ext cx="9577537" cy="3708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Fortalecer a integração entre Atenção Primária e rede escolar;</a:t>
            </a:r>
          </a:p>
          <a:p>
            <a:pPr marL="457200" indent="-457200" algn="just"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Levar atendimento odontológico preventivo e curativo às escolas;</a:t>
            </a:r>
          </a:p>
          <a:p>
            <a:pPr marL="457200" indent="-457200" algn="just"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Reduzir agravos bucais e queixas de dor de dente;</a:t>
            </a:r>
          </a:p>
          <a:p>
            <a:pPr marL="457200" indent="-457200" algn="just"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Promover hábitos saudáveis desde a infância;</a:t>
            </a:r>
          </a:p>
          <a:p>
            <a:pPr marL="457200" indent="-457200" algn="just">
              <a:buFontTx/>
              <a:buChar char="-"/>
            </a:pP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Consolidar a gestão intersetorial como ferramenta de transformação social e equidade em saúde.</a:t>
            </a:r>
            <a:endParaRPr lang="en-US" sz="24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50" name="TextBox 17"/>
          <p:cNvSpPr txBox="1"/>
          <p:nvPr/>
        </p:nvSpPr>
        <p:spPr>
          <a:xfrm>
            <a:off x="12493550" y="9873027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477784" y="13830770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2" name="TextBox 16"/>
          <p:cNvSpPr txBox="1"/>
          <p:nvPr/>
        </p:nvSpPr>
        <p:spPr>
          <a:xfrm>
            <a:off x="12477785" y="15054907"/>
            <a:ext cx="9649072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400" dirty="0">
                <a:latin typeface="Montserrat"/>
              </a:rPr>
              <a:t>Até outubro de 2025, </a:t>
            </a:r>
            <a:r>
              <a:rPr lang="pt-BR" sz="2400" b="1" dirty="0">
                <a:latin typeface="Montserrat"/>
              </a:rPr>
              <a:t>2.362 alunos</a:t>
            </a:r>
            <a:r>
              <a:rPr lang="pt-BR" sz="2400" dirty="0">
                <a:latin typeface="Montserrat"/>
              </a:rPr>
              <a:t> foram atendidos pelas equipes </a:t>
            </a:r>
            <a:r>
              <a:rPr lang="pt-BR" sz="2400" dirty="0" smtClean="0">
                <a:latin typeface="Montserrat"/>
              </a:rPr>
              <a:t>odontológicas. Durante </a:t>
            </a:r>
            <a:r>
              <a:rPr lang="pt-BR" sz="2400" dirty="0">
                <a:latin typeface="Montserrat"/>
              </a:rPr>
              <a:t>a anamnese inicial, </a:t>
            </a:r>
            <a:r>
              <a:rPr lang="pt-BR" sz="2400" b="1" dirty="0">
                <a:latin typeface="Montserrat"/>
              </a:rPr>
              <a:t>63,17% das crianças</a:t>
            </a:r>
            <a:r>
              <a:rPr lang="pt-BR" sz="2400" dirty="0">
                <a:latin typeface="Montserrat"/>
              </a:rPr>
              <a:t> relataram dor de dente; após as intervenções, no segundo quadrimestre de 2025, esse índice caiu para </a:t>
            </a:r>
            <a:r>
              <a:rPr lang="pt-BR" sz="2400" b="1" dirty="0">
                <a:latin typeface="Montserrat"/>
              </a:rPr>
              <a:t>41%</a:t>
            </a:r>
            <a:r>
              <a:rPr lang="pt-BR" sz="2400" dirty="0">
                <a:latin typeface="Montserrat"/>
              </a:rPr>
              <a:t>, representando uma </a:t>
            </a:r>
            <a:r>
              <a:rPr lang="pt-BR" sz="2400" b="1" dirty="0">
                <a:latin typeface="Montserrat"/>
              </a:rPr>
              <a:t>redução de 22 pontos </a:t>
            </a:r>
            <a:r>
              <a:rPr lang="pt-BR" sz="2400" b="1" dirty="0" smtClean="0">
                <a:latin typeface="Montserrat"/>
              </a:rPr>
              <a:t>percentuais</a:t>
            </a:r>
            <a:r>
              <a:rPr lang="pt-BR" sz="2400" dirty="0" smtClean="0">
                <a:latin typeface="Montserrat"/>
              </a:rPr>
              <a:t>. Houve </a:t>
            </a:r>
            <a:r>
              <a:rPr lang="pt-BR" sz="2400" dirty="0">
                <a:latin typeface="Montserrat"/>
              </a:rPr>
              <a:t>ainda ampliação do diagnóstico precoce de cáries, aumento da adesão familiar às práticas preventivas e melhoria geral dos hábitos de higiene </a:t>
            </a:r>
            <a:r>
              <a:rPr lang="pt-BR" sz="2400" dirty="0" smtClean="0">
                <a:latin typeface="Montserrat"/>
              </a:rPr>
              <a:t>bucal. O </a:t>
            </a:r>
            <a:r>
              <a:rPr lang="pt-BR" sz="2400" dirty="0">
                <a:latin typeface="Montserrat"/>
              </a:rPr>
              <a:t>projeto também consolidou parcerias com o </a:t>
            </a:r>
            <a:r>
              <a:rPr lang="pt-BR" sz="2400" b="1" dirty="0">
                <a:latin typeface="Montserrat"/>
              </a:rPr>
              <a:t>CRO-PE</a:t>
            </a:r>
            <a:r>
              <a:rPr lang="pt-BR" sz="2400" dirty="0">
                <a:latin typeface="Montserrat"/>
              </a:rPr>
              <a:t> e instituições locais, fortalecendo as ações educativas e a oferta de insumos.</a:t>
            </a:r>
            <a:endParaRPr sz="6600" dirty="0">
              <a:latin typeface="Montserrat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12477784" y="13902779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405776" y="20412909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5" name="TextBox 16"/>
          <p:cNvSpPr txBox="1"/>
          <p:nvPr/>
        </p:nvSpPr>
        <p:spPr>
          <a:xfrm>
            <a:off x="12405777" y="21565037"/>
            <a:ext cx="9649072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400" dirty="0">
                <a:latin typeface="Montserrat" pitchFamily="2" charset="0"/>
              </a:rPr>
              <a:t>O projeto consolidou um modelo inovador de atenção integral à saúde bucal escolar, promovendo acesso equitativo, resolutividade e impacto social. O uso combinado do consultório portátil e da UOM mostrou-se eficiente e replicável, especialmente em municípios de pequeno porte. Recomenda-se a manutenção da ação, o registro contínuo dos indicadores, a capacitação permanente das equipes e a ampliação de parcerias institucionais para garantir sustentabilidade e expansão do modelo.</a:t>
            </a:r>
            <a:endParaRPr sz="6600" dirty="0">
              <a:latin typeface="Montserrat" pitchFamily="2" charset="0"/>
            </a:endParaRPr>
          </a:p>
        </p:txBody>
      </p:sp>
      <p:sp>
        <p:nvSpPr>
          <p:cNvPr id="56" name="TextBox 17"/>
          <p:cNvSpPr txBox="1"/>
          <p:nvPr/>
        </p:nvSpPr>
        <p:spPr>
          <a:xfrm>
            <a:off x="12405776" y="20484918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4281793" y="34348413"/>
            <a:ext cx="14830893" cy="778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2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2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1924390" y="35437843"/>
            <a:ext cx="943304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dirty="0">
                <a:latin typeface="Montserrat" pitchFamily="2" charset="0"/>
              </a:rPr>
              <a:t>BRASIL. Ministério da Saúde. </a:t>
            </a:r>
            <a:r>
              <a:rPr lang="pt-BR" sz="2400" i="1" dirty="0">
                <a:latin typeface="Montserrat" pitchFamily="2" charset="0"/>
              </a:rPr>
              <a:t>Programa Saúde na Escola: estratégias para integração e intersetorialidade.</a:t>
            </a:r>
            <a:r>
              <a:rPr lang="pt-BR" sz="2400" dirty="0">
                <a:latin typeface="Montserrat" pitchFamily="2" charset="0"/>
              </a:rPr>
              <a:t> Brasília: MS, 2023.</a:t>
            </a:r>
          </a:p>
          <a:p>
            <a:endParaRPr lang="pt-BR" sz="2400" dirty="0">
              <a:latin typeface="Montserrat" pitchFamily="2" charset="0"/>
            </a:endParaRPr>
          </a:p>
          <a:p>
            <a:r>
              <a:rPr lang="pt-BR" sz="2400" dirty="0">
                <a:latin typeface="Montserrat" pitchFamily="2" charset="0"/>
              </a:rPr>
              <a:t>BRASIL. Ministério da Saúde. </a:t>
            </a:r>
            <a:r>
              <a:rPr lang="pt-BR" sz="2400" i="1" dirty="0">
                <a:latin typeface="Montserrat" pitchFamily="2" charset="0"/>
              </a:rPr>
              <a:t>Brasil Sorridente: Política Nacional de Saúde Bucal.</a:t>
            </a:r>
            <a:r>
              <a:rPr lang="pt-BR" sz="2400" dirty="0">
                <a:latin typeface="Montserrat" pitchFamily="2" charset="0"/>
              </a:rPr>
              <a:t> Brasília: MS, 2022.</a:t>
            </a:r>
          </a:p>
        </p:txBody>
      </p:sp>
      <p:sp>
        <p:nvSpPr>
          <p:cNvPr id="13" name="TextBox 59">
            <a:extLst>
              <a:ext uri="{FF2B5EF4-FFF2-40B4-BE49-F238E27FC236}">
                <a16:creationId xmlns:a16="http://schemas.microsoft.com/office/drawing/2014/main" id="{D033EBCB-6061-D53F-BBE7-5BC722AB1A19}"/>
              </a:ext>
            </a:extLst>
          </p:cNvPr>
          <p:cNvSpPr txBox="1"/>
          <p:nvPr/>
        </p:nvSpPr>
        <p:spPr>
          <a:xfrm>
            <a:off x="12405776" y="35437843"/>
            <a:ext cx="943304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t-BR" sz="2400" dirty="0">
                <a:latin typeface="Montserrat" pitchFamily="2" charset="0"/>
              </a:rPr>
              <a:t>CONSELHO REGIONAL DE ODONTOLOGIA DE PERNAMBUCO (CRO-PE). </a:t>
            </a:r>
            <a:r>
              <a:rPr lang="pt-BR" sz="2400" i="1" dirty="0">
                <a:latin typeface="Montserrat" pitchFamily="2" charset="0"/>
              </a:rPr>
              <a:t>Relatório de ações integradas com municípios parceiros.</a:t>
            </a:r>
            <a:r>
              <a:rPr lang="pt-BR" sz="2400" dirty="0">
                <a:latin typeface="Montserrat" pitchFamily="2" charset="0"/>
              </a:rPr>
              <a:t> Recife, 2025.</a:t>
            </a:r>
          </a:p>
          <a:p>
            <a:endParaRPr lang="pt-BR" sz="2400" dirty="0">
              <a:latin typeface="Montserrat" pitchFamily="2" charset="0"/>
            </a:endParaRPr>
          </a:p>
          <a:p>
            <a:r>
              <a:rPr lang="pt-BR" sz="2400" dirty="0">
                <a:latin typeface="Montserrat" pitchFamily="2" charset="0"/>
              </a:rPr>
              <a:t>PREFEITURA DE CAPOEIRAS. Secretaria Municipal de Saúde. </a:t>
            </a:r>
            <a:r>
              <a:rPr lang="pt-BR" sz="2400" i="1" dirty="0">
                <a:latin typeface="Montserrat" pitchFamily="2" charset="0"/>
              </a:rPr>
              <a:t>Relatório de Ações do PSE 2025.</a:t>
            </a:r>
            <a:r>
              <a:rPr lang="pt-BR" sz="2400" dirty="0">
                <a:latin typeface="Montserrat" pitchFamily="2" charset="0"/>
              </a:rPr>
              <a:t> Capoeiras, 2025.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ED29989-9B36-B0A2-9CA9-E4D5C8CE7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696" y="25452832"/>
            <a:ext cx="6298862" cy="7873578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6E56FAAA-AE75-767C-B752-B09E1E652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292" y="25452833"/>
            <a:ext cx="6298862" cy="7873578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C4D9A298-B94C-ECB9-73E6-AD1001DB26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14" y="25419421"/>
            <a:ext cx="6298862" cy="78735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684</Words>
  <Application>Microsoft Office PowerPoint</Application>
  <PresentationFormat>Personalizar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League Spartan</vt:lpstr>
      <vt:lpstr>Montserrat</vt:lpstr>
      <vt:lpstr>Open Sans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edudaniel3456@gmail.com</cp:lastModifiedBy>
  <cp:revision>18</cp:revision>
  <dcterms:created xsi:type="dcterms:W3CDTF">2025-09-30T13:28:19Z</dcterms:created>
  <dcterms:modified xsi:type="dcterms:W3CDTF">2025-11-04T22:42:14Z</dcterms:modified>
</cp:coreProperties>
</file>