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23402925" cy="40325675"/>
  <p:notesSz cx="6858000" cy="9144000"/>
  <p:defaultTextStyle>
    <a:defPPr>
      <a:defRPr lang="pt-BR"/>
    </a:defPPr>
    <a:lvl1pPr marL="0" algn="l" defTabSz="364159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1pPr>
    <a:lvl2pPr marL="1820799" algn="l" defTabSz="364159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2pPr>
    <a:lvl3pPr marL="3641598" algn="l" defTabSz="364159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3pPr>
    <a:lvl4pPr marL="5462397" algn="l" defTabSz="364159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4pPr>
    <a:lvl5pPr marL="7283196" algn="l" defTabSz="364159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5pPr>
    <a:lvl6pPr marL="9103995" algn="l" defTabSz="364159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6pPr>
    <a:lvl7pPr marL="10924794" algn="l" defTabSz="364159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7pPr>
    <a:lvl8pPr marL="12745593" algn="l" defTabSz="364159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8pPr>
    <a:lvl9pPr marL="14566392" algn="l" defTabSz="364159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01">
          <p15:clr>
            <a:srgbClr val="A4A3A4"/>
          </p15:clr>
        </p15:guide>
        <p15:guide id="2" pos="73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9CD"/>
    <a:srgbClr val="3E4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21" d="100"/>
          <a:sy n="21" d="100"/>
        </p:scale>
        <p:origin x="3848" y="192"/>
      </p:cViewPr>
      <p:guideLst>
        <p:guide orient="horz" pos="12701"/>
        <p:guide pos="737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55220" y="12527099"/>
            <a:ext cx="19892486" cy="8643883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10439" y="22851216"/>
            <a:ext cx="16382048" cy="10305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20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641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462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283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103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92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745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4566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750F-035A-4D64-A3BE-CB9F7B801768}" type="datetimeFigureOut">
              <a:rPr lang="pt-BR" smtClean="0"/>
              <a:t>12/11/2025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750F-035A-4D64-A3BE-CB9F7B801768}" type="datetimeFigureOut">
              <a:rPr lang="pt-BR" smtClean="0"/>
              <a:t>12/11/2025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6967121" y="1614900"/>
            <a:ext cx="5265658" cy="34407509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70146" y="1614900"/>
            <a:ext cx="15406926" cy="34407509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750F-035A-4D64-A3BE-CB9F7B801768}" type="datetimeFigureOut">
              <a:rPr lang="pt-BR" smtClean="0"/>
              <a:t>12/11/2025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750F-035A-4D64-A3BE-CB9F7B801768}" type="datetimeFigureOut">
              <a:rPr lang="pt-BR" smtClean="0"/>
              <a:t>12/11/2025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8670" y="25912983"/>
            <a:ext cx="19892486" cy="8009127"/>
          </a:xfrm>
        </p:spPr>
        <p:txBody>
          <a:bodyPr anchor="t"/>
          <a:lstStyle>
            <a:lvl1pPr algn="l">
              <a:defRPr sz="159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848670" y="17091745"/>
            <a:ext cx="19892486" cy="8821238"/>
          </a:xfrm>
        </p:spPr>
        <p:txBody>
          <a:bodyPr anchor="b"/>
          <a:lstStyle>
            <a:lvl1pPr marL="0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1pPr>
            <a:lvl2pPr marL="1820799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64159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3pPr>
            <a:lvl4pPr marL="5462397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4pPr>
            <a:lvl5pPr marL="7283196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5pPr>
            <a:lvl6pPr marL="9103995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6pPr>
            <a:lvl7pPr marL="10924794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7pPr>
            <a:lvl8pPr marL="1274559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8pPr>
            <a:lvl9pPr marL="14566392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750F-035A-4D64-A3BE-CB9F7B801768}" type="datetimeFigureOut">
              <a:rPr lang="pt-BR" smtClean="0"/>
              <a:t>12/11/2025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70146" y="9409327"/>
            <a:ext cx="10336292" cy="26613082"/>
          </a:xfrm>
        </p:spPr>
        <p:txBody>
          <a:bodyPr/>
          <a:lstStyle>
            <a:lvl1pPr>
              <a:defRPr sz="11200"/>
            </a:lvl1pPr>
            <a:lvl2pPr>
              <a:defRPr sz="9600"/>
            </a:lvl2pPr>
            <a:lvl3pPr>
              <a:defRPr sz="80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1896487" y="9409327"/>
            <a:ext cx="10336292" cy="26613082"/>
          </a:xfrm>
        </p:spPr>
        <p:txBody>
          <a:bodyPr/>
          <a:lstStyle>
            <a:lvl1pPr>
              <a:defRPr sz="11200"/>
            </a:lvl1pPr>
            <a:lvl2pPr>
              <a:defRPr sz="9600"/>
            </a:lvl2pPr>
            <a:lvl3pPr>
              <a:defRPr sz="80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750F-035A-4D64-A3BE-CB9F7B801768}" type="datetimeFigureOut">
              <a:rPr lang="pt-BR" smtClean="0"/>
              <a:t>12/11/2025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70146" y="9026606"/>
            <a:ext cx="10340356" cy="3761860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0799" indent="0">
              <a:buNone/>
              <a:defRPr sz="8000" b="1"/>
            </a:lvl2pPr>
            <a:lvl3pPr marL="3641598" indent="0">
              <a:buNone/>
              <a:defRPr sz="7200" b="1"/>
            </a:lvl3pPr>
            <a:lvl4pPr marL="5462397" indent="0">
              <a:buNone/>
              <a:defRPr sz="6400" b="1"/>
            </a:lvl4pPr>
            <a:lvl5pPr marL="7283196" indent="0">
              <a:buNone/>
              <a:defRPr sz="6400" b="1"/>
            </a:lvl5pPr>
            <a:lvl6pPr marL="9103995" indent="0">
              <a:buNone/>
              <a:defRPr sz="6400" b="1"/>
            </a:lvl6pPr>
            <a:lvl7pPr marL="10924794" indent="0">
              <a:buNone/>
              <a:defRPr sz="6400" b="1"/>
            </a:lvl7pPr>
            <a:lvl8pPr marL="12745593" indent="0">
              <a:buNone/>
              <a:defRPr sz="6400" b="1"/>
            </a:lvl8pPr>
            <a:lvl9pPr marL="14566392" indent="0">
              <a:buNone/>
              <a:defRPr sz="64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170146" y="12788467"/>
            <a:ext cx="10340356" cy="23233939"/>
          </a:xfrm>
        </p:spPr>
        <p:txBody>
          <a:bodyPr/>
          <a:lstStyle>
            <a:lvl1pPr>
              <a:defRPr sz="9600"/>
            </a:lvl1pPr>
            <a:lvl2pPr>
              <a:defRPr sz="8000"/>
            </a:lvl2pPr>
            <a:lvl3pPr>
              <a:defRPr sz="720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11888362" y="9026606"/>
            <a:ext cx="10344418" cy="3761860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0799" indent="0">
              <a:buNone/>
              <a:defRPr sz="8000" b="1"/>
            </a:lvl2pPr>
            <a:lvl3pPr marL="3641598" indent="0">
              <a:buNone/>
              <a:defRPr sz="7200" b="1"/>
            </a:lvl3pPr>
            <a:lvl4pPr marL="5462397" indent="0">
              <a:buNone/>
              <a:defRPr sz="6400" b="1"/>
            </a:lvl4pPr>
            <a:lvl5pPr marL="7283196" indent="0">
              <a:buNone/>
              <a:defRPr sz="6400" b="1"/>
            </a:lvl5pPr>
            <a:lvl6pPr marL="9103995" indent="0">
              <a:buNone/>
              <a:defRPr sz="6400" b="1"/>
            </a:lvl6pPr>
            <a:lvl7pPr marL="10924794" indent="0">
              <a:buNone/>
              <a:defRPr sz="6400" b="1"/>
            </a:lvl7pPr>
            <a:lvl8pPr marL="12745593" indent="0">
              <a:buNone/>
              <a:defRPr sz="6400" b="1"/>
            </a:lvl8pPr>
            <a:lvl9pPr marL="14566392" indent="0">
              <a:buNone/>
              <a:defRPr sz="64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11888362" y="12788467"/>
            <a:ext cx="10344418" cy="23233939"/>
          </a:xfrm>
        </p:spPr>
        <p:txBody>
          <a:bodyPr/>
          <a:lstStyle>
            <a:lvl1pPr>
              <a:defRPr sz="9600"/>
            </a:lvl1pPr>
            <a:lvl2pPr>
              <a:defRPr sz="8000"/>
            </a:lvl2pPr>
            <a:lvl3pPr>
              <a:defRPr sz="720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750F-035A-4D64-A3BE-CB9F7B801768}" type="datetimeFigureOut">
              <a:rPr lang="pt-BR" smtClean="0"/>
              <a:t>12/11/2025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750F-035A-4D64-A3BE-CB9F7B801768}" type="datetimeFigureOut">
              <a:rPr lang="pt-BR" smtClean="0"/>
              <a:t>12/11/2025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750F-035A-4D64-A3BE-CB9F7B801768}" type="datetimeFigureOut">
              <a:rPr lang="pt-BR" smtClean="0"/>
              <a:t>12/11/2025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0148" y="1605559"/>
            <a:ext cx="7699401" cy="6832962"/>
          </a:xfrm>
        </p:spPr>
        <p:txBody>
          <a:bodyPr anchor="b"/>
          <a:lstStyle>
            <a:lvl1pPr algn="l">
              <a:defRPr sz="8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49894" y="1605562"/>
            <a:ext cx="13082885" cy="34416846"/>
          </a:xfrm>
        </p:spPr>
        <p:txBody>
          <a:bodyPr/>
          <a:lstStyle>
            <a:lvl1pPr>
              <a:defRPr sz="12700"/>
            </a:lvl1pPr>
            <a:lvl2pPr>
              <a:defRPr sz="11200"/>
            </a:lvl2pPr>
            <a:lvl3pPr>
              <a:defRPr sz="96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70148" y="8438524"/>
            <a:ext cx="7699401" cy="27583885"/>
          </a:xfrm>
        </p:spPr>
        <p:txBody>
          <a:bodyPr/>
          <a:lstStyle>
            <a:lvl1pPr marL="0" indent="0">
              <a:buNone/>
              <a:defRPr sz="5600"/>
            </a:lvl1pPr>
            <a:lvl2pPr marL="1820799" indent="0">
              <a:buNone/>
              <a:defRPr sz="4800"/>
            </a:lvl2pPr>
            <a:lvl3pPr marL="3641598" indent="0">
              <a:buNone/>
              <a:defRPr sz="4000"/>
            </a:lvl3pPr>
            <a:lvl4pPr marL="5462397" indent="0">
              <a:buNone/>
              <a:defRPr sz="3600"/>
            </a:lvl4pPr>
            <a:lvl5pPr marL="7283196" indent="0">
              <a:buNone/>
              <a:defRPr sz="3600"/>
            </a:lvl5pPr>
            <a:lvl6pPr marL="9103995" indent="0">
              <a:buNone/>
              <a:defRPr sz="3600"/>
            </a:lvl6pPr>
            <a:lvl7pPr marL="10924794" indent="0">
              <a:buNone/>
              <a:defRPr sz="3600"/>
            </a:lvl7pPr>
            <a:lvl8pPr marL="12745593" indent="0">
              <a:buNone/>
              <a:defRPr sz="3600"/>
            </a:lvl8pPr>
            <a:lvl9pPr marL="14566392" indent="0">
              <a:buNone/>
              <a:defRPr sz="36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750F-035A-4D64-A3BE-CB9F7B801768}" type="datetimeFigureOut">
              <a:rPr lang="pt-BR" smtClean="0"/>
              <a:t>12/11/2025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87137" y="28227972"/>
            <a:ext cx="14041755" cy="3332472"/>
          </a:xfrm>
        </p:spPr>
        <p:txBody>
          <a:bodyPr anchor="b"/>
          <a:lstStyle>
            <a:lvl1pPr algn="l">
              <a:defRPr sz="8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587137" y="3603174"/>
            <a:ext cx="14041755" cy="24195405"/>
          </a:xfrm>
        </p:spPr>
        <p:txBody>
          <a:bodyPr/>
          <a:lstStyle>
            <a:lvl1pPr marL="0" indent="0">
              <a:buNone/>
              <a:defRPr sz="12700"/>
            </a:lvl1pPr>
            <a:lvl2pPr marL="1820799" indent="0">
              <a:buNone/>
              <a:defRPr sz="11200"/>
            </a:lvl2pPr>
            <a:lvl3pPr marL="3641598" indent="0">
              <a:buNone/>
              <a:defRPr sz="9600"/>
            </a:lvl3pPr>
            <a:lvl4pPr marL="5462397" indent="0">
              <a:buNone/>
              <a:defRPr sz="8000"/>
            </a:lvl4pPr>
            <a:lvl5pPr marL="7283196" indent="0">
              <a:buNone/>
              <a:defRPr sz="8000"/>
            </a:lvl5pPr>
            <a:lvl6pPr marL="9103995" indent="0">
              <a:buNone/>
              <a:defRPr sz="8000"/>
            </a:lvl6pPr>
            <a:lvl7pPr marL="10924794" indent="0">
              <a:buNone/>
              <a:defRPr sz="8000"/>
            </a:lvl7pPr>
            <a:lvl8pPr marL="12745593" indent="0">
              <a:buNone/>
              <a:defRPr sz="8000"/>
            </a:lvl8pPr>
            <a:lvl9pPr marL="14566392" indent="0">
              <a:buNone/>
              <a:defRPr sz="8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87137" y="31560444"/>
            <a:ext cx="14041755" cy="4732663"/>
          </a:xfrm>
        </p:spPr>
        <p:txBody>
          <a:bodyPr/>
          <a:lstStyle>
            <a:lvl1pPr marL="0" indent="0">
              <a:buNone/>
              <a:defRPr sz="5600"/>
            </a:lvl1pPr>
            <a:lvl2pPr marL="1820799" indent="0">
              <a:buNone/>
              <a:defRPr sz="4800"/>
            </a:lvl2pPr>
            <a:lvl3pPr marL="3641598" indent="0">
              <a:buNone/>
              <a:defRPr sz="4000"/>
            </a:lvl3pPr>
            <a:lvl4pPr marL="5462397" indent="0">
              <a:buNone/>
              <a:defRPr sz="3600"/>
            </a:lvl4pPr>
            <a:lvl5pPr marL="7283196" indent="0">
              <a:buNone/>
              <a:defRPr sz="3600"/>
            </a:lvl5pPr>
            <a:lvl6pPr marL="9103995" indent="0">
              <a:buNone/>
              <a:defRPr sz="3600"/>
            </a:lvl6pPr>
            <a:lvl7pPr marL="10924794" indent="0">
              <a:buNone/>
              <a:defRPr sz="3600"/>
            </a:lvl7pPr>
            <a:lvl8pPr marL="12745593" indent="0">
              <a:buNone/>
              <a:defRPr sz="3600"/>
            </a:lvl8pPr>
            <a:lvl9pPr marL="14566392" indent="0">
              <a:buNone/>
              <a:defRPr sz="36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750F-035A-4D64-A3BE-CB9F7B801768}" type="datetimeFigureOut">
              <a:rPr lang="pt-BR" smtClean="0"/>
              <a:t>12/11/2025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170146" y="1614897"/>
            <a:ext cx="21062633" cy="6720946"/>
          </a:xfrm>
          <a:prstGeom prst="rect">
            <a:avLst/>
          </a:prstGeom>
        </p:spPr>
        <p:txBody>
          <a:bodyPr vert="horz" lIns="364160" tIns="182080" rIns="364160" bIns="18208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70146" y="9409327"/>
            <a:ext cx="21062633" cy="26613082"/>
          </a:xfrm>
          <a:prstGeom prst="rect">
            <a:avLst/>
          </a:prstGeom>
        </p:spPr>
        <p:txBody>
          <a:bodyPr vert="horz" lIns="364160" tIns="182080" rIns="364160" bIns="18208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170146" y="37375929"/>
            <a:ext cx="5460683" cy="2146969"/>
          </a:xfrm>
          <a:prstGeom prst="rect">
            <a:avLst/>
          </a:prstGeom>
        </p:spPr>
        <p:txBody>
          <a:bodyPr vert="horz" lIns="364160" tIns="182080" rIns="364160" bIns="18208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F750F-035A-4D64-A3BE-CB9F7B801768}" type="datetimeFigureOut">
              <a:rPr lang="pt-BR" smtClean="0"/>
              <a:t>12/11/2025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7996000" y="37375929"/>
            <a:ext cx="7410926" cy="2146969"/>
          </a:xfrm>
          <a:prstGeom prst="rect">
            <a:avLst/>
          </a:prstGeom>
        </p:spPr>
        <p:txBody>
          <a:bodyPr vert="horz" lIns="364160" tIns="182080" rIns="364160" bIns="18208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6772096" y="37375929"/>
            <a:ext cx="5460683" cy="2146969"/>
          </a:xfrm>
          <a:prstGeom prst="rect">
            <a:avLst/>
          </a:prstGeom>
        </p:spPr>
        <p:txBody>
          <a:bodyPr vert="horz" lIns="364160" tIns="182080" rIns="364160" bIns="18208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  <p:pic>
        <p:nvPicPr>
          <p:cNvPr id="1026" name="Picture 2" descr="C:\Users\rao656402\Desktop\banner.png"/>
          <p:cNvPicPr>
            <a:picLocks noChangeAspect="1" noChangeArrowheads="1"/>
          </p:cNvPicPr>
          <p:nvPr userDrawn="1"/>
        </p:nvPicPr>
        <p:blipFill>
          <a:blip r:embed="rId13" cstate="print"/>
          <a:stretch>
            <a:fillRect/>
          </a:stretch>
        </p:blipFill>
        <p:spPr bwMode="auto">
          <a:xfrm>
            <a:off x="1641" y="4763"/>
            <a:ext cx="23399643" cy="403161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641598" rtl="0" eaLnBrk="1" latinLnBrk="0" hangingPunct="1">
        <a:spcBef>
          <a:spcPct val="0"/>
        </a:spcBef>
        <a:buNone/>
        <a:defRPr sz="17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65599" indent="-1365599" algn="l" defTabSz="3641598" rtl="0" eaLnBrk="1" latinLnBrk="0" hangingPunct="1">
        <a:spcBef>
          <a:spcPct val="20000"/>
        </a:spcBef>
        <a:buFont typeface="Arial" pitchFamily="34" charset="0"/>
        <a:buChar char="•"/>
        <a:defRPr sz="12700" kern="1200">
          <a:solidFill>
            <a:schemeClr val="tx1"/>
          </a:solidFill>
          <a:latin typeface="+mn-lt"/>
          <a:ea typeface="+mn-ea"/>
          <a:cs typeface="+mn-cs"/>
        </a:defRPr>
      </a:lvl1pPr>
      <a:lvl2pPr marL="2958798" indent="-1137999" algn="l" defTabSz="3641598" rtl="0" eaLnBrk="1" latinLnBrk="0" hangingPunct="1">
        <a:spcBef>
          <a:spcPct val="20000"/>
        </a:spcBef>
        <a:buFont typeface="Arial" pitchFamily="34" charset="0"/>
        <a:buChar char="–"/>
        <a:defRPr sz="11200" kern="1200">
          <a:solidFill>
            <a:schemeClr val="tx1"/>
          </a:solidFill>
          <a:latin typeface="+mn-lt"/>
          <a:ea typeface="+mn-ea"/>
          <a:cs typeface="+mn-cs"/>
        </a:defRPr>
      </a:lvl2pPr>
      <a:lvl3pPr marL="4551998" indent="-910400" algn="l" defTabSz="3641598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6372797" indent="-910400" algn="l" defTabSz="3641598" rtl="0" eaLnBrk="1" latinLnBrk="0" hangingPunct="1">
        <a:spcBef>
          <a:spcPct val="20000"/>
        </a:spcBef>
        <a:buFont typeface="Arial" pitchFamily="34" charset="0"/>
        <a:buChar char="–"/>
        <a:defRPr sz="8000" kern="1200">
          <a:solidFill>
            <a:schemeClr val="tx1"/>
          </a:solidFill>
          <a:latin typeface="+mn-lt"/>
          <a:ea typeface="+mn-ea"/>
          <a:cs typeface="+mn-cs"/>
        </a:defRPr>
      </a:lvl4pPr>
      <a:lvl5pPr marL="8193596" indent="-910400" algn="l" defTabSz="3641598" rtl="0" eaLnBrk="1" latinLnBrk="0" hangingPunct="1">
        <a:spcBef>
          <a:spcPct val="20000"/>
        </a:spcBef>
        <a:buFont typeface="Arial" pitchFamily="34" charset="0"/>
        <a:buChar char="»"/>
        <a:defRPr sz="8000" kern="1200">
          <a:solidFill>
            <a:schemeClr val="tx1"/>
          </a:solidFill>
          <a:latin typeface="+mn-lt"/>
          <a:ea typeface="+mn-ea"/>
          <a:cs typeface="+mn-cs"/>
        </a:defRPr>
      </a:lvl5pPr>
      <a:lvl6pPr marL="10014395" indent="-910400" algn="l" defTabSz="364159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6pPr>
      <a:lvl7pPr marL="11835194" indent="-910400" algn="l" defTabSz="364159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7pPr>
      <a:lvl8pPr marL="13655993" indent="-910400" algn="l" defTabSz="364159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8pPr>
      <a:lvl9pPr marL="15476792" indent="-910400" algn="l" defTabSz="364159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364159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0799" algn="l" defTabSz="364159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41598" algn="l" defTabSz="364159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62397" algn="l" defTabSz="364159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283196" algn="l" defTabSz="364159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03995" algn="l" defTabSz="364159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24794" algn="l" defTabSz="364159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745593" algn="l" defTabSz="364159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566392" algn="l" defTabSz="364159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4"/>
          <p:cNvSpPr/>
          <p:nvPr/>
        </p:nvSpPr>
        <p:spPr>
          <a:xfrm>
            <a:off x="1060044" y="9865692"/>
            <a:ext cx="9577538" cy="1050721"/>
          </a:xfrm>
          <a:custGeom>
            <a:avLst/>
            <a:gdLst/>
            <a:ahLst/>
            <a:cxnLst/>
            <a:rect l="l" t="t" r="r" b="b"/>
            <a:pathLst>
              <a:path w="788275" h="115581">
                <a:moveTo>
                  <a:pt x="0" y="0"/>
                </a:moveTo>
                <a:lnTo>
                  <a:pt x="788275" y="0"/>
                </a:lnTo>
                <a:lnTo>
                  <a:pt x="788275" y="115581"/>
                </a:lnTo>
                <a:lnTo>
                  <a:pt x="0" y="115581"/>
                </a:lnTo>
                <a:close/>
              </a:path>
            </a:pathLst>
          </a:custGeom>
          <a:solidFill>
            <a:srgbClr val="3E4094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TextBox 16"/>
          <p:cNvSpPr txBox="1"/>
          <p:nvPr/>
        </p:nvSpPr>
        <p:spPr>
          <a:xfrm>
            <a:off x="1147817" y="11342993"/>
            <a:ext cx="9401517" cy="6662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/>
              <a:t>A experiência teve como objetivo avaliar a percepção de atendimentos na Unidade de Pronto Atendimento e dos profissionais de saúde à veiculação de vídeos educativos em redes sociais, voltados à prevenção de acidentes de trânsito envolvendo motociclistas. Sabe-se que são temas sensíveis e muitas vezes silenciados, como o excesso de velocidade, o avanço de sinal vermelho, as ultrapassagens em locais proibidos, o uso de corredores e outras condutas de risco. Além disso, procurou-se observar se, após a ação, houve variação nos atendimentos de urgência e nos casos que demandaram transferência hospitalar para maior complexidade. Também foi aplicado um questionário aos profissionais da unidade, com o intuito de identificar percepções, atitudes e práticas relacionadas à segurança no trânsito e ao papel da educação em saúde na mudança de comportamento.</a:t>
            </a:r>
          </a:p>
          <a:p>
            <a:r>
              <a:rPr lang="pt-BR" sz="24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Com isso, conclui-se que os atos visaram uma </a:t>
            </a:r>
            <a:r>
              <a:rPr lang="pt-BR" sz="2400" dirty="0"/>
              <a:t>Intervenção educativa voltada à prevenção de acidentes de trânsito, articulando vigilância, educação permanente e segurança do trabalho em unidade hospitalar.</a:t>
            </a:r>
          </a:p>
          <a:p>
            <a:endParaRPr lang="en-US" sz="2400" dirty="0">
              <a:solidFill>
                <a:srgbClr val="000000"/>
              </a:solidFill>
              <a:ea typeface="Open Sans"/>
              <a:cs typeface="Open Sans"/>
              <a:sym typeface="Open Sans"/>
            </a:endParaRPr>
          </a:p>
          <a:p>
            <a:pPr algn="ctr">
              <a:lnSpc>
                <a:spcPts val="5337"/>
              </a:lnSpc>
            </a:pPr>
            <a:endParaRPr dirty="0"/>
          </a:p>
        </p:txBody>
      </p:sp>
      <p:sp>
        <p:nvSpPr>
          <p:cNvPr id="6" name="TextBox 17"/>
          <p:cNvSpPr txBox="1"/>
          <p:nvPr/>
        </p:nvSpPr>
        <p:spPr>
          <a:xfrm>
            <a:off x="1060044" y="9937701"/>
            <a:ext cx="948929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4000" dirty="0">
                <a:solidFill>
                  <a:srgbClr val="FFFFFF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OBJETIVO DA EXPERIÊNCIA</a:t>
            </a:r>
          </a:p>
        </p:txBody>
      </p:sp>
      <p:sp>
        <p:nvSpPr>
          <p:cNvPr id="10" name="TextBox 55"/>
          <p:cNvSpPr txBox="1"/>
          <p:nvPr/>
        </p:nvSpPr>
        <p:spPr>
          <a:xfrm>
            <a:off x="546833" y="4168926"/>
            <a:ext cx="22306502" cy="3521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09"/>
              </a:lnSpc>
            </a:pPr>
            <a:r>
              <a:rPr lang="pt-BR" sz="5400" b="1" dirty="0">
                <a:solidFill>
                  <a:srgbClr val="0089CD"/>
                </a:solidFill>
                <a:latin typeface="Montserrat" pitchFamily="2" charset="0"/>
                <a:ea typeface="League Spartan"/>
                <a:cs typeface="League Spartan"/>
                <a:sym typeface="League Spartan"/>
              </a:rPr>
              <a:t>AÇÃO EDUCATIVA EM TRÂNSITO: IMPACTO INSTITUCIONAL NA REDUÇÃO DE SINISTROS E FORTALECIMENTO DA VIGILÂNCIA EM SAÚDE. </a:t>
            </a:r>
            <a:endParaRPr lang="en-US" sz="5400" b="1" dirty="0">
              <a:solidFill>
                <a:srgbClr val="0089CD"/>
              </a:solidFill>
              <a:latin typeface="Montserrat" pitchFamily="2" charset="0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1" name="TextBox 56"/>
          <p:cNvSpPr txBox="1"/>
          <p:nvPr/>
        </p:nvSpPr>
        <p:spPr>
          <a:xfrm>
            <a:off x="934888" y="7563610"/>
            <a:ext cx="21530391" cy="1323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6"/>
              </a:lnSpc>
              <a:spcBef>
                <a:spcPct val="0"/>
              </a:spcBef>
            </a:pPr>
            <a:r>
              <a:rPr lang="en-US" sz="3918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Maria Eduarda Valadares Santos Lins</a:t>
            </a:r>
            <a:r>
              <a:rPr lang="en-US" sz="2800" b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¹, </a:t>
            </a:r>
            <a:r>
              <a:rPr lang="pt-BR" sz="2800" b="1" dirty="0" err="1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Robesia</a:t>
            </a:r>
            <a:r>
              <a:rPr lang="pt-BR" sz="2800" b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 Cândido de Alencar Correia de Araújo</a:t>
            </a:r>
            <a:r>
              <a:rPr lang="pt-BR" sz="2800" b="1" baseline="300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1</a:t>
            </a:r>
            <a:r>
              <a:rPr lang="en-US" sz="2800" b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, </a:t>
            </a:r>
            <a:r>
              <a:rPr lang="pt-BR" sz="2800" b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Ana Patricia Pereira da Silva</a:t>
            </a:r>
            <a:r>
              <a:rPr lang="pt-BR" sz="2800" b="1" baseline="300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1</a:t>
            </a:r>
            <a:r>
              <a:rPr lang="en-US" sz="2800" b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, </a:t>
            </a:r>
            <a:r>
              <a:rPr lang="pt-BR" sz="2800" b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Tony </a:t>
            </a:r>
            <a:r>
              <a:rPr lang="pt-BR" sz="2800" b="1" dirty="0" err="1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Gleuber</a:t>
            </a:r>
            <a:r>
              <a:rPr lang="pt-BR" sz="2800" b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 Pereira da Silva</a:t>
            </a:r>
            <a:r>
              <a:rPr lang="pt-BR" sz="2800" b="1" baseline="300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1</a:t>
            </a:r>
            <a:r>
              <a:rPr lang="pt-BR" sz="2800" b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, Natalia de Fátima de Lima Silva</a:t>
            </a:r>
            <a:r>
              <a:rPr lang="pt-BR" sz="2800" b="1" baseline="300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1</a:t>
            </a:r>
            <a:r>
              <a:rPr lang="pt-BR" sz="2800" b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, Maria Eduarda Barbosa da Silva</a:t>
            </a:r>
            <a:r>
              <a:rPr lang="pt-BR" sz="2800" b="1" baseline="300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1</a:t>
            </a:r>
            <a:endParaRPr lang="en-US" sz="2800" b="1" dirty="0">
              <a:solidFill>
                <a:srgbClr val="000000"/>
              </a:solidFill>
              <a:latin typeface="Montserrat" pitchFamily="2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12" name="TextBox 57"/>
          <p:cNvSpPr txBox="1"/>
          <p:nvPr/>
        </p:nvSpPr>
        <p:spPr>
          <a:xfrm>
            <a:off x="308432" y="8943615"/>
            <a:ext cx="21674408" cy="566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20"/>
              </a:lnSpc>
              <a:spcBef>
                <a:spcPct val="0"/>
              </a:spcBef>
            </a:pPr>
            <a:r>
              <a:rPr lang="pt-BR" sz="24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1Unidade de Pronto Atendimento São Lourenço da Mata</a:t>
            </a:r>
            <a:endParaRPr lang="en-US" sz="2400" dirty="0">
              <a:solidFill>
                <a:srgbClr val="000000"/>
              </a:solidFill>
              <a:latin typeface="Montserrat" pitchFamily="2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044278" y="17354525"/>
            <a:ext cx="9577538" cy="1050721"/>
          </a:xfrm>
          <a:custGeom>
            <a:avLst/>
            <a:gdLst/>
            <a:ahLst/>
            <a:cxnLst/>
            <a:rect l="l" t="t" r="r" b="b"/>
            <a:pathLst>
              <a:path w="788275" h="115581">
                <a:moveTo>
                  <a:pt x="0" y="0"/>
                </a:moveTo>
                <a:lnTo>
                  <a:pt x="788275" y="0"/>
                </a:lnTo>
                <a:lnTo>
                  <a:pt x="788275" y="115581"/>
                </a:lnTo>
                <a:lnTo>
                  <a:pt x="0" y="115581"/>
                </a:lnTo>
                <a:close/>
              </a:path>
            </a:pathLst>
          </a:custGeom>
          <a:solidFill>
            <a:srgbClr val="3E4094"/>
          </a:solidFill>
        </p:spPr>
        <p:txBody>
          <a:bodyPr/>
          <a:lstStyle/>
          <a:p>
            <a:endParaRPr lang="pt-BR"/>
          </a:p>
        </p:txBody>
      </p:sp>
      <p:sp>
        <p:nvSpPr>
          <p:cNvPr id="16" name="TextBox 16"/>
          <p:cNvSpPr txBox="1"/>
          <p:nvPr/>
        </p:nvSpPr>
        <p:spPr>
          <a:xfrm>
            <a:off x="3862534" y="18629764"/>
            <a:ext cx="6377172" cy="5554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/>
              <a:t>A experiência foi realizada na UPA de São Lourenço, diante do elevado número de vítimas de acidentes </a:t>
            </a:r>
            <a:r>
              <a:rPr lang="pt-BR" sz="2400" dirty="0" err="1"/>
              <a:t>motociclísticos</a:t>
            </a:r>
            <a:r>
              <a:rPr lang="pt-BR" sz="2400" dirty="0"/>
              <a:t> transferidas a hospitais de referência. Em maio/2025, desenvolveu-se ação educativa sobre distração no trânsito, uso do capacete e prevenção de lesões durante o trajeto, envolvendo equipes assistenciais e usuários. Participaram 19 profissionais, de um total de 250 da unidade, com aplicação do questionário de Conhecimento, Atitudes e Práticas (CAP) validado no Brasil, voltado à educação e segurança no trânsito.</a:t>
            </a:r>
          </a:p>
          <a:p>
            <a:endParaRPr lang="en-US" sz="2400" dirty="0">
              <a:solidFill>
                <a:srgbClr val="000000"/>
              </a:solidFill>
              <a:ea typeface="Open Sans"/>
              <a:cs typeface="Open Sans"/>
              <a:sym typeface="Open Sans"/>
            </a:endParaRPr>
          </a:p>
          <a:p>
            <a:pPr algn="ctr">
              <a:lnSpc>
                <a:spcPts val="5337"/>
              </a:lnSpc>
            </a:pPr>
            <a:endParaRPr dirty="0"/>
          </a:p>
        </p:txBody>
      </p:sp>
      <p:sp>
        <p:nvSpPr>
          <p:cNvPr id="17" name="TextBox 17"/>
          <p:cNvSpPr txBox="1"/>
          <p:nvPr/>
        </p:nvSpPr>
        <p:spPr>
          <a:xfrm>
            <a:off x="1044278" y="17426534"/>
            <a:ext cx="9849330" cy="760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4000" dirty="0">
                <a:solidFill>
                  <a:srgbClr val="FFFFFF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DESCRIÇÃO DA EXPERIÊNCIA</a:t>
            </a:r>
          </a:p>
        </p:txBody>
      </p:sp>
      <p:sp>
        <p:nvSpPr>
          <p:cNvPr id="18" name="Freeform 14"/>
          <p:cNvSpPr/>
          <p:nvPr/>
        </p:nvSpPr>
        <p:spPr>
          <a:xfrm>
            <a:off x="1289915" y="23278251"/>
            <a:ext cx="9577538" cy="1050721"/>
          </a:xfrm>
          <a:custGeom>
            <a:avLst/>
            <a:gdLst/>
            <a:ahLst/>
            <a:cxnLst/>
            <a:rect l="l" t="t" r="r" b="b"/>
            <a:pathLst>
              <a:path w="788275" h="115581">
                <a:moveTo>
                  <a:pt x="0" y="0"/>
                </a:moveTo>
                <a:lnTo>
                  <a:pt x="788275" y="0"/>
                </a:lnTo>
                <a:lnTo>
                  <a:pt x="788275" y="115581"/>
                </a:lnTo>
                <a:lnTo>
                  <a:pt x="0" y="115581"/>
                </a:lnTo>
                <a:close/>
              </a:path>
            </a:pathLst>
          </a:custGeom>
          <a:solidFill>
            <a:srgbClr val="3E4094"/>
          </a:solidFill>
        </p:spPr>
        <p:txBody>
          <a:bodyPr/>
          <a:lstStyle/>
          <a:p>
            <a:endParaRPr lang="pt-BR"/>
          </a:p>
        </p:txBody>
      </p:sp>
      <p:sp>
        <p:nvSpPr>
          <p:cNvPr id="19" name="TextBox 16"/>
          <p:cNvSpPr txBox="1"/>
          <p:nvPr/>
        </p:nvSpPr>
        <p:spPr>
          <a:xfrm>
            <a:off x="1397866" y="24656147"/>
            <a:ext cx="9205784" cy="4077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/>
              <a:t>A redução dos acidentes ocorreu independentemente do período do ano, incluindo meses de férias e maior fluxo de veículos, sugerindo influência positiva de práticas educativas, embora não se possa estabelecer relação causal direta. O uso do questionário CAP possibilitou identificar percepções, atitudes e práticas dos profissionais, revelando avanços e pontos de melhoria na sensibilização para segurança no trânsito. A experiência reforçou o papel da vigilância em saúde ao integrar ações educativas e de segurança do trabalho no ambiente assistencial.</a:t>
            </a:r>
          </a:p>
          <a:p>
            <a:endParaRPr lang="en-US" sz="2400" dirty="0">
              <a:solidFill>
                <a:srgbClr val="000000"/>
              </a:solidFill>
              <a:ea typeface="Open Sans"/>
              <a:cs typeface="Open Sans"/>
              <a:sym typeface="Open Sans"/>
            </a:endParaRPr>
          </a:p>
          <a:p>
            <a:pPr algn="ctr">
              <a:lnSpc>
                <a:spcPts val="5337"/>
              </a:lnSpc>
            </a:pPr>
            <a:endParaRPr dirty="0"/>
          </a:p>
        </p:txBody>
      </p:sp>
      <p:sp>
        <p:nvSpPr>
          <p:cNvPr id="20" name="TextBox 17"/>
          <p:cNvSpPr txBox="1"/>
          <p:nvPr/>
        </p:nvSpPr>
        <p:spPr>
          <a:xfrm>
            <a:off x="972270" y="23547214"/>
            <a:ext cx="9849330" cy="760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4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APRENDIZADO E ANÁLISE CRÍTICA</a:t>
            </a:r>
          </a:p>
        </p:txBody>
      </p:sp>
      <p:sp>
        <p:nvSpPr>
          <p:cNvPr id="48" name="Freeform 14"/>
          <p:cNvSpPr/>
          <p:nvPr/>
        </p:nvSpPr>
        <p:spPr>
          <a:xfrm>
            <a:off x="12493550" y="9891331"/>
            <a:ext cx="9577538" cy="1050721"/>
          </a:xfrm>
          <a:custGeom>
            <a:avLst/>
            <a:gdLst/>
            <a:ahLst/>
            <a:cxnLst/>
            <a:rect l="l" t="t" r="r" b="b"/>
            <a:pathLst>
              <a:path w="788275" h="115581">
                <a:moveTo>
                  <a:pt x="0" y="0"/>
                </a:moveTo>
                <a:lnTo>
                  <a:pt x="788275" y="0"/>
                </a:lnTo>
                <a:lnTo>
                  <a:pt x="788275" y="115581"/>
                </a:lnTo>
                <a:lnTo>
                  <a:pt x="0" y="115581"/>
                </a:lnTo>
                <a:close/>
              </a:path>
            </a:pathLst>
          </a:custGeom>
          <a:solidFill>
            <a:srgbClr val="3E4094"/>
          </a:solidFill>
        </p:spPr>
        <p:txBody>
          <a:bodyPr/>
          <a:lstStyle/>
          <a:p>
            <a:endParaRPr lang="pt-BR"/>
          </a:p>
        </p:txBody>
      </p:sp>
      <p:sp>
        <p:nvSpPr>
          <p:cNvPr id="49" name="TextBox 16"/>
          <p:cNvSpPr txBox="1"/>
          <p:nvPr/>
        </p:nvSpPr>
        <p:spPr>
          <a:xfrm>
            <a:off x="13026682" y="11821215"/>
            <a:ext cx="8956157" cy="4816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/>
              <a:t>Avaliar o impacto de uma ação educativa institucional voltada à segurança no trânsito sobre a incidência de acidentes que demandaram transferência para hospital terciário. Analisar o envolvimento e a percepção dos profissionais de saúde acerca dos fatores de risco associados aos sinistros </a:t>
            </a:r>
            <a:r>
              <a:rPr lang="pt-BR" sz="2400" dirty="0" err="1"/>
              <a:t>motociclísticos</a:t>
            </a:r>
            <a:r>
              <a:rPr lang="pt-BR" sz="2400" dirty="0"/>
              <a:t>, por meio da aplicação do questionário de Conhecimento, Atitudes e Práticas (CAP) validado no Brasil. Identificar se a estratégia de educação em saúde, quando integrada à vigilância e à segurança do trabalho, pode contribuir para o fortalecimento das práticas preventivas no ambiente assistencial e para a consolidação de uma cultura institucional de vigilância ativa e promoção da vida.</a:t>
            </a:r>
          </a:p>
          <a:p>
            <a:pPr algn="ctr">
              <a:lnSpc>
                <a:spcPts val="5337"/>
              </a:lnSpc>
            </a:pPr>
            <a:endParaRPr dirty="0"/>
          </a:p>
        </p:txBody>
      </p:sp>
      <p:sp>
        <p:nvSpPr>
          <p:cNvPr id="50" name="TextBox 17"/>
          <p:cNvSpPr txBox="1"/>
          <p:nvPr/>
        </p:nvSpPr>
        <p:spPr>
          <a:xfrm>
            <a:off x="12493550" y="9963340"/>
            <a:ext cx="9489290" cy="742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4000" dirty="0">
                <a:solidFill>
                  <a:srgbClr val="FFFFFF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OBJETIVOS</a:t>
            </a:r>
          </a:p>
        </p:txBody>
      </p:sp>
      <p:sp>
        <p:nvSpPr>
          <p:cNvPr id="51" name="Freeform 14"/>
          <p:cNvSpPr/>
          <p:nvPr/>
        </p:nvSpPr>
        <p:spPr>
          <a:xfrm>
            <a:off x="12477784" y="17380164"/>
            <a:ext cx="9577538" cy="1050721"/>
          </a:xfrm>
          <a:custGeom>
            <a:avLst/>
            <a:gdLst/>
            <a:ahLst/>
            <a:cxnLst/>
            <a:rect l="l" t="t" r="r" b="b"/>
            <a:pathLst>
              <a:path w="788275" h="115581">
                <a:moveTo>
                  <a:pt x="0" y="0"/>
                </a:moveTo>
                <a:lnTo>
                  <a:pt x="788275" y="0"/>
                </a:lnTo>
                <a:lnTo>
                  <a:pt x="788275" y="115581"/>
                </a:lnTo>
                <a:lnTo>
                  <a:pt x="0" y="115581"/>
                </a:lnTo>
                <a:close/>
              </a:path>
            </a:pathLst>
          </a:custGeom>
          <a:solidFill>
            <a:srgbClr val="3E4094"/>
          </a:solidFill>
        </p:spPr>
        <p:txBody>
          <a:bodyPr/>
          <a:lstStyle/>
          <a:p>
            <a:endParaRPr lang="pt-BR"/>
          </a:p>
        </p:txBody>
      </p:sp>
      <p:sp>
        <p:nvSpPr>
          <p:cNvPr id="52" name="TextBox 16"/>
          <p:cNvSpPr txBox="1"/>
          <p:nvPr/>
        </p:nvSpPr>
        <p:spPr>
          <a:xfrm>
            <a:off x="12859894" y="18744477"/>
            <a:ext cx="9649072" cy="4077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/>
              <a:t>Após a intervenção, observou-se redução de 62 para 48 acidentes com necessidade de transferência hospitalar (queda de 22,6%). Entre os respondentes do CAP, 94,1% reconheceram o álcool como fator de risco, 100% identificaram o excesso de velocidade e o uso do capacete como medidas essenciais de segurança, 82,4% destacaram a importância da fiscalização e 88,2% concordaram que campanhas educativas contribuem para reduzir acidentes. Nas respostas abertas, prevaleceram relatos sobre maior atenção, responsabilidade e respeito às normas de trânsito.</a:t>
            </a:r>
          </a:p>
          <a:p>
            <a:endParaRPr lang="en-US" sz="2400" dirty="0">
              <a:solidFill>
                <a:srgbClr val="000000"/>
              </a:solidFill>
              <a:ea typeface="Open Sans"/>
              <a:cs typeface="Open Sans"/>
              <a:sym typeface="Open Sans"/>
            </a:endParaRPr>
          </a:p>
          <a:p>
            <a:pPr algn="ctr">
              <a:lnSpc>
                <a:spcPts val="5337"/>
              </a:lnSpc>
            </a:pPr>
            <a:endParaRPr dirty="0"/>
          </a:p>
        </p:txBody>
      </p:sp>
      <p:sp>
        <p:nvSpPr>
          <p:cNvPr id="53" name="TextBox 17"/>
          <p:cNvSpPr txBox="1"/>
          <p:nvPr/>
        </p:nvSpPr>
        <p:spPr>
          <a:xfrm>
            <a:off x="12477784" y="17452173"/>
            <a:ext cx="9849330" cy="760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4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RESULTADOS</a:t>
            </a:r>
          </a:p>
        </p:txBody>
      </p:sp>
      <p:sp>
        <p:nvSpPr>
          <p:cNvPr id="54" name="Freeform 14"/>
          <p:cNvSpPr/>
          <p:nvPr/>
        </p:nvSpPr>
        <p:spPr>
          <a:xfrm>
            <a:off x="12509318" y="33716437"/>
            <a:ext cx="9577538" cy="1050721"/>
          </a:xfrm>
          <a:custGeom>
            <a:avLst/>
            <a:gdLst/>
            <a:ahLst/>
            <a:cxnLst/>
            <a:rect l="l" t="t" r="r" b="b"/>
            <a:pathLst>
              <a:path w="788275" h="115581">
                <a:moveTo>
                  <a:pt x="0" y="0"/>
                </a:moveTo>
                <a:lnTo>
                  <a:pt x="788275" y="0"/>
                </a:lnTo>
                <a:lnTo>
                  <a:pt x="788275" y="115581"/>
                </a:lnTo>
                <a:lnTo>
                  <a:pt x="0" y="115581"/>
                </a:lnTo>
                <a:close/>
              </a:path>
            </a:pathLst>
          </a:custGeom>
          <a:solidFill>
            <a:srgbClr val="3E4094"/>
          </a:solidFill>
        </p:spPr>
        <p:txBody>
          <a:bodyPr/>
          <a:lstStyle/>
          <a:p>
            <a:endParaRPr lang="pt-BR"/>
          </a:p>
        </p:txBody>
      </p:sp>
      <p:sp>
        <p:nvSpPr>
          <p:cNvPr id="55" name="TextBox 16"/>
          <p:cNvSpPr txBox="1"/>
          <p:nvPr/>
        </p:nvSpPr>
        <p:spPr>
          <a:xfrm>
            <a:off x="12775043" y="34893873"/>
            <a:ext cx="9649072" cy="3708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/>
              <a:t>A experiência demonstra como a educação em saúde e campanhas estratégicas de comunicação podem contribuir para reduzir acidentes que demandam transferência hospitalar. O modelo apresenta fácil reprodutibilidade e baixo custo, podendo ser implementado em outras unidades. Recomenda-se a continuidade das ações e ampliação da adesão profissional, fortalecendo a cultura de prevenção e a integração entre assistência, segurança e vigilância.</a:t>
            </a:r>
          </a:p>
          <a:p>
            <a:endParaRPr lang="en-US" sz="2400" dirty="0">
              <a:solidFill>
                <a:srgbClr val="000000"/>
              </a:solidFill>
              <a:ea typeface="Open Sans"/>
              <a:cs typeface="Open Sans"/>
              <a:sym typeface="Open Sans"/>
            </a:endParaRPr>
          </a:p>
          <a:p>
            <a:pPr algn="ctr">
              <a:lnSpc>
                <a:spcPts val="5337"/>
              </a:lnSpc>
            </a:pPr>
            <a:endParaRPr dirty="0"/>
          </a:p>
        </p:txBody>
      </p:sp>
      <p:sp>
        <p:nvSpPr>
          <p:cNvPr id="56" name="TextBox 17"/>
          <p:cNvSpPr txBox="1"/>
          <p:nvPr/>
        </p:nvSpPr>
        <p:spPr>
          <a:xfrm>
            <a:off x="12729196" y="33768597"/>
            <a:ext cx="9137781" cy="747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4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CONCLUSÃO E/OU RECOMENDAÇÕES</a:t>
            </a:r>
          </a:p>
        </p:txBody>
      </p:sp>
      <p:sp>
        <p:nvSpPr>
          <p:cNvPr id="57" name="TextBox 58"/>
          <p:cNvSpPr txBox="1"/>
          <p:nvPr/>
        </p:nvSpPr>
        <p:spPr>
          <a:xfrm>
            <a:off x="-4231567" y="27913131"/>
            <a:ext cx="14830893" cy="77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4572" b="1" dirty="0" err="1">
                <a:solidFill>
                  <a:srgbClr val="000000"/>
                </a:solidFill>
                <a:latin typeface="Montserrat" pitchFamily="2" charset="0"/>
                <a:ea typeface="League Spartan"/>
                <a:cs typeface="League Spartan"/>
                <a:sym typeface="League Spartan"/>
              </a:rPr>
              <a:t>Referências</a:t>
            </a:r>
            <a:endParaRPr lang="en-US" sz="4572" b="1" dirty="0">
              <a:solidFill>
                <a:srgbClr val="000000"/>
              </a:solidFill>
              <a:latin typeface="Montserrat" pitchFamily="2" charset="0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58" name="TextBox 59"/>
          <p:cNvSpPr txBox="1"/>
          <p:nvPr/>
        </p:nvSpPr>
        <p:spPr>
          <a:xfrm>
            <a:off x="934888" y="28878176"/>
            <a:ext cx="9433048" cy="3418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1600" dirty="0" err="1"/>
              <a:t>Staton</a:t>
            </a:r>
            <a:r>
              <a:rPr lang="pt-BR" sz="1600" dirty="0"/>
              <a:t> C, </a:t>
            </a:r>
            <a:r>
              <a:rPr lang="pt-BR" sz="1600" dirty="0" err="1"/>
              <a:t>Vissoci</a:t>
            </a:r>
            <a:r>
              <a:rPr lang="pt-BR" sz="1600" dirty="0"/>
              <a:t> JRN, Gong E, </a:t>
            </a:r>
            <a:r>
              <a:rPr lang="pt-BR" sz="1600" dirty="0" err="1"/>
              <a:t>Toomey</a:t>
            </a:r>
            <a:r>
              <a:rPr lang="pt-BR" sz="1600" dirty="0"/>
              <a:t> N, </a:t>
            </a:r>
            <a:r>
              <a:rPr lang="pt-BR" sz="1600" dirty="0" err="1"/>
              <a:t>Wafula</a:t>
            </a:r>
            <a:r>
              <a:rPr lang="pt-BR" sz="1600" dirty="0"/>
              <a:t> R, </a:t>
            </a:r>
            <a:r>
              <a:rPr lang="pt-BR" sz="1600" dirty="0" err="1"/>
              <a:t>Abdelgadir</a:t>
            </a:r>
            <a:r>
              <a:rPr lang="pt-BR" sz="1600" dirty="0"/>
              <a:t> J, et al. Road </a:t>
            </a:r>
            <a:r>
              <a:rPr lang="pt-BR" sz="1600" dirty="0" err="1"/>
              <a:t>traffic</a:t>
            </a:r>
            <a:r>
              <a:rPr lang="pt-BR" sz="1600" dirty="0"/>
              <a:t> </a:t>
            </a:r>
            <a:r>
              <a:rPr lang="pt-BR" sz="1600" dirty="0" err="1"/>
              <a:t>injury</a:t>
            </a:r>
            <a:r>
              <a:rPr lang="pt-BR" sz="1600" dirty="0"/>
              <a:t> </a:t>
            </a:r>
            <a:r>
              <a:rPr lang="pt-BR" sz="1600" dirty="0" err="1"/>
              <a:t>prevention</a:t>
            </a:r>
            <a:r>
              <a:rPr lang="pt-BR" sz="1600" dirty="0"/>
              <a:t> </a:t>
            </a:r>
            <a:r>
              <a:rPr lang="pt-BR" sz="1600" dirty="0" err="1"/>
              <a:t>initiatives</a:t>
            </a:r>
            <a:r>
              <a:rPr lang="pt-BR" sz="1600" dirty="0"/>
              <a:t>: a </a:t>
            </a:r>
            <a:r>
              <a:rPr lang="pt-BR" sz="1600" dirty="0" err="1"/>
              <a:t>systematic</a:t>
            </a:r>
            <a:r>
              <a:rPr lang="pt-BR" sz="1600" dirty="0"/>
              <a:t> review and </a:t>
            </a:r>
            <a:r>
              <a:rPr lang="pt-BR" sz="1600" dirty="0" err="1"/>
              <a:t>meta-summary</a:t>
            </a:r>
            <a:r>
              <a:rPr lang="pt-BR" sz="1600" dirty="0"/>
              <a:t> of </a:t>
            </a:r>
            <a:r>
              <a:rPr lang="pt-BR" sz="1600" dirty="0" err="1"/>
              <a:t>effectiveness</a:t>
            </a:r>
            <a:r>
              <a:rPr lang="pt-BR" sz="1600" dirty="0"/>
              <a:t> in </a:t>
            </a:r>
            <a:r>
              <a:rPr lang="pt-BR" sz="1600" dirty="0" err="1"/>
              <a:t>low</a:t>
            </a:r>
            <a:r>
              <a:rPr lang="pt-BR" sz="1600" dirty="0"/>
              <a:t> and </a:t>
            </a:r>
            <a:r>
              <a:rPr lang="pt-BR" sz="1600" dirty="0" err="1"/>
              <a:t>middle</a:t>
            </a:r>
            <a:r>
              <a:rPr lang="pt-BR" sz="1600" dirty="0"/>
              <a:t> </a:t>
            </a:r>
            <a:r>
              <a:rPr lang="pt-BR" sz="1600" dirty="0" err="1"/>
              <a:t>income</a:t>
            </a:r>
            <a:r>
              <a:rPr lang="pt-BR" sz="1600" dirty="0"/>
              <a:t> </a:t>
            </a:r>
            <a:r>
              <a:rPr lang="pt-BR" sz="1600" dirty="0" err="1"/>
              <a:t>countries</a:t>
            </a:r>
            <a:r>
              <a:rPr lang="pt-BR" sz="1600" dirty="0"/>
              <a:t>. PLoS One. 2016;11(1):e0144971.</a:t>
            </a:r>
          </a:p>
          <a:p>
            <a:r>
              <a:rPr lang="pt-BR" sz="1600" dirty="0"/>
              <a:t>Das SK, </a:t>
            </a:r>
            <a:r>
              <a:rPr lang="pt-BR" sz="1600" dirty="0" err="1"/>
              <a:t>Al‐Makki</a:t>
            </a:r>
            <a:r>
              <a:rPr lang="pt-BR" sz="1600" dirty="0"/>
              <a:t> A, Al </a:t>
            </a:r>
            <a:r>
              <a:rPr lang="pt-BR" sz="1600" dirty="0" err="1"/>
              <a:t>Harthi</a:t>
            </a:r>
            <a:r>
              <a:rPr lang="pt-BR" sz="1600" dirty="0"/>
              <a:t> A, </a:t>
            </a:r>
            <a:r>
              <a:rPr lang="pt-BR" sz="1600" dirty="0" err="1"/>
              <a:t>Varghese</a:t>
            </a:r>
            <a:r>
              <a:rPr lang="pt-BR" sz="1600" dirty="0"/>
              <a:t> V, Venkataraman R. </a:t>
            </a:r>
            <a:r>
              <a:rPr lang="pt-BR" sz="1600" dirty="0" err="1"/>
              <a:t>Exploring</a:t>
            </a:r>
            <a:r>
              <a:rPr lang="pt-BR" sz="1600" dirty="0"/>
              <a:t> the knowledge and </a:t>
            </a:r>
            <a:r>
              <a:rPr lang="pt-BR" sz="1600" dirty="0" err="1"/>
              <a:t>practices</a:t>
            </a:r>
            <a:r>
              <a:rPr lang="pt-BR" sz="1600" dirty="0"/>
              <a:t> on road </a:t>
            </a:r>
            <a:r>
              <a:rPr lang="pt-BR" sz="1600" dirty="0" err="1"/>
              <a:t>safety</a:t>
            </a:r>
            <a:r>
              <a:rPr lang="pt-BR" sz="1600" dirty="0"/>
              <a:t>: a </a:t>
            </a:r>
            <a:r>
              <a:rPr lang="pt-BR" sz="1600" dirty="0" err="1"/>
              <a:t>study</a:t>
            </a:r>
            <a:r>
              <a:rPr lang="pt-BR" sz="1600" dirty="0"/>
              <a:t> of </a:t>
            </a:r>
            <a:r>
              <a:rPr lang="pt-BR" sz="1600" dirty="0" err="1"/>
              <a:t>emergency</a:t>
            </a:r>
            <a:r>
              <a:rPr lang="pt-BR" sz="1600" dirty="0"/>
              <a:t> </a:t>
            </a:r>
            <a:r>
              <a:rPr lang="pt-BR" sz="1600" dirty="0" err="1"/>
              <a:t>department</a:t>
            </a:r>
            <a:r>
              <a:rPr lang="pt-BR" sz="1600" dirty="0"/>
              <a:t> </a:t>
            </a:r>
            <a:r>
              <a:rPr lang="pt-BR" sz="1600" dirty="0" err="1"/>
              <a:t>staff</a:t>
            </a:r>
            <a:r>
              <a:rPr lang="pt-BR" sz="1600" dirty="0"/>
              <a:t>. </a:t>
            </a:r>
            <a:r>
              <a:rPr lang="pt-BR" sz="1600" dirty="0" err="1"/>
              <a:t>Injury</a:t>
            </a:r>
            <a:r>
              <a:rPr lang="pt-BR" sz="1600" dirty="0"/>
              <a:t> </a:t>
            </a:r>
            <a:r>
              <a:rPr lang="pt-BR" sz="1600" dirty="0" err="1"/>
              <a:t>Prevention</a:t>
            </a:r>
            <a:r>
              <a:rPr lang="pt-BR" sz="1600" dirty="0"/>
              <a:t>. 2025;31(4):278–84.</a:t>
            </a:r>
          </a:p>
          <a:p>
            <a:r>
              <a:rPr lang="pt-BR" sz="1600" dirty="0" err="1"/>
              <a:t>Seerig</a:t>
            </a:r>
            <a:r>
              <a:rPr lang="pt-BR" sz="1600" dirty="0"/>
              <a:t> LM, Bacchieri G, Nascimento GG, Barros AJD, Demarco FF. Use of </a:t>
            </a:r>
            <a:r>
              <a:rPr lang="pt-BR" sz="1600" dirty="0" err="1"/>
              <a:t>motorcycle</a:t>
            </a:r>
            <a:r>
              <a:rPr lang="pt-BR" sz="1600" dirty="0"/>
              <a:t> in Brazil: users </a:t>
            </a:r>
            <a:r>
              <a:rPr lang="pt-BR" sz="1600" dirty="0" err="1"/>
              <a:t>profile</a:t>
            </a:r>
            <a:r>
              <a:rPr lang="pt-BR" sz="1600" dirty="0"/>
              <a:t>, </a:t>
            </a:r>
            <a:r>
              <a:rPr lang="pt-BR" sz="1600" dirty="0" err="1"/>
              <a:t>prevalence</a:t>
            </a:r>
            <a:r>
              <a:rPr lang="pt-BR" sz="1600" dirty="0"/>
              <a:t> of use and </a:t>
            </a:r>
            <a:r>
              <a:rPr lang="pt-BR" sz="1600" dirty="0" err="1"/>
              <a:t>traffic</a:t>
            </a:r>
            <a:r>
              <a:rPr lang="pt-BR" sz="1600" dirty="0"/>
              <a:t> </a:t>
            </a:r>
            <a:r>
              <a:rPr lang="pt-BR" sz="1600" dirty="0" err="1"/>
              <a:t>accidents</a:t>
            </a:r>
            <a:r>
              <a:rPr lang="pt-BR" sz="1600" dirty="0"/>
              <a:t> </a:t>
            </a:r>
            <a:r>
              <a:rPr lang="pt-BR" sz="1600" dirty="0" err="1"/>
              <a:t>occurrence</a:t>
            </a:r>
            <a:r>
              <a:rPr lang="pt-BR" sz="1600" dirty="0"/>
              <a:t> – a </a:t>
            </a:r>
            <a:r>
              <a:rPr lang="pt-BR" sz="1600" dirty="0" err="1"/>
              <a:t>population-based</a:t>
            </a:r>
            <a:r>
              <a:rPr lang="pt-BR" sz="1600" dirty="0"/>
              <a:t> </a:t>
            </a:r>
            <a:r>
              <a:rPr lang="pt-BR" sz="1600" dirty="0" err="1"/>
              <a:t>study</a:t>
            </a:r>
            <a:r>
              <a:rPr lang="pt-BR" sz="1600" dirty="0"/>
              <a:t>. </a:t>
            </a:r>
            <a:r>
              <a:rPr lang="pt-BR" sz="1600" dirty="0" err="1"/>
              <a:t>Ciênc</a:t>
            </a:r>
            <a:r>
              <a:rPr lang="pt-BR" sz="1600" dirty="0"/>
              <a:t> Saúde Coletiva. 2016;21(12):3703–10.</a:t>
            </a:r>
          </a:p>
          <a:p>
            <a:r>
              <a:rPr lang="pt-BR" sz="1600" dirty="0" err="1"/>
              <a:t>Mazaheri</a:t>
            </a:r>
            <a:r>
              <a:rPr lang="pt-BR" sz="1600" dirty="0"/>
              <a:t> M, </a:t>
            </a:r>
            <a:r>
              <a:rPr lang="pt-BR" sz="1600" dirty="0" err="1"/>
              <a:t>Hossien</a:t>
            </a:r>
            <a:r>
              <a:rPr lang="pt-BR" sz="1600" dirty="0"/>
              <a:t> SS, </a:t>
            </a:r>
            <a:r>
              <a:rPr lang="pt-BR" sz="1600" dirty="0" err="1"/>
              <a:t>Moghaddam</a:t>
            </a:r>
            <a:r>
              <a:rPr lang="pt-BR" sz="1600" dirty="0"/>
              <a:t> AE, </a:t>
            </a:r>
            <a:r>
              <a:rPr lang="pt-BR" sz="1600" dirty="0" err="1"/>
              <a:t>Rahmani</a:t>
            </a:r>
            <a:r>
              <a:rPr lang="pt-BR" sz="1600" dirty="0"/>
              <a:t> K, </a:t>
            </a:r>
            <a:r>
              <a:rPr lang="pt-BR" sz="1600" dirty="0" err="1"/>
              <a:t>Bazyar</a:t>
            </a:r>
            <a:r>
              <a:rPr lang="pt-BR" sz="1600" dirty="0"/>
              <a:t> J, </a:t>
            </a:r>
            <a:r>
              <a:rPr lang="pt-BR" sz="1600" dirty="0" err="1"/>
              <a:t>Khazaei</a:t>
            </a:r>
            <a:r>
              <a:rPr lang="pt-BR" sz="1600" dirty="0"/>
              <a:t> S. </a:t>
            </a:r>
            <a:r>
              <a:rPr lang="pt-BR" sz="1600" dirty="0" err="1"/>
              <a:t>Strategies</a:t>
            </a:r>
            <a:r>
              <a:rPr lang="pt-BR" sz="1600" dirty="0"/>
              <a:t> to </a:t>
            </a:r>
            <a:r>
              <a:rPr lang="pt-BR" sz="1600" dirty="0" err="1"/>
              <a:t>reduce</a:t>
            </a:r>
            <a:r>
              <a:rPr lang="pt-BR" sz="1600" dirty="0"/>
              <a:t> road </a:t>
            </a:r>
            <a:r>
              <a:rPr lang="pt-BR" sz="1600" dirty="0" err="1"/>
              <a:t>traffic</a:t>
            </a:r>
            <a:r>
              <a:rPr lang="pt-BR" sz="1600" dirty="0"/>
              <a:t> injuries </a:t>
            </a:r>
            <a:r>
              <a:rPr lang="pt-BR" sz="1600" dirty="0" err="1"/>
              <a:t>among</a:t>
            </a:r>
            <a:r>
              <a:rPr lang="pt-BR" sz="1600" dirty="0"/>
              <a:t> </a:t>
            </a:r>
            <a:r>
              <a:rPr lang="pt-BR" sz="1600" dirty="0" err="1"/>
              <a:t>motorcyclists</a:t>
            </a:r>
            <a:r>
              <a:rPr lang="pt-BR" sz="1600" dirty="0"/>
              <a:t>: a </a:t>
            </a:r>
            <a:r>
              <a:rPr lang="pt-BR" sz="1600" dirty="0" err="1"/>
              <a:t>systematic</a:t>
            </a:r>
            <a:r>
              <a:rPr lang="pt-BR" sz="1600" dirty="0"/>
              <a:t> review. Bull </a:t>
            </a:r>
            <a:r>
              <a:rPr lang="pt-BR" sz="1600" dirty="0" err="1"/>
              <a:t>Emerg</a:t>
            </a:r>
            <a:r>
              <a:rPr lang="pt-BR" sz="1600" dirty="0"/>
              <a:t> Trauma. 2022;10(2):60–8.</a:t>
            </a:r>
          </a:p>
          <a:p>
            <a:r>
              <a:rPr lang="pt-BR" sz="1600" dirty="0" err="1"/>
              <a:t>Kiwango</a:t>
            </a:r>
            <a:r>
              <a:rPr lang="pt-BR" sz="1600" dirty="0"/>
              <a:t> G, </a:t>
            </a:r>
            <a:r>
              <a:rPr lang="pt-BR" sz="1600" dirty="0" err="1"/>
              <a:t>Kagaruki</a:t>
            </a:r>
            <a:r>
              <a:rPr lang="pt-BR" sz="1600" dirty="0"/>
              <a:t> GB, </a:t>
            </a:r>
            <a:r>
              <a:rPr lang="pt-BR" sz="1600" dirty="0" err="1"/>
              <a:t>Kahabuka</a:t>
            </a:r>
            <a:r>
              <a:rPr lang="pt-BR" sz="1600" dirty="0"/>
              <a:t> FK. A </a:t>
            </a:r>
            <a:r>
              <a:rPr lang="pt-BR" sz="1600" dirty="0" err="1"/>
              <a:t>systematic</a:t>
            </a:r>
            <a:r>
              <a:rPr lang="pt-BR" sz="1600" dirty="0"/>
              <a:t> review of </a:t>
            </a:r>
            <a:r>
              <a:rPr lang="pt-BR" sz="1600" dirty="0" err="1"/>
              <a:t>risk</a:t>
            </a:r>
            <a:r>
              <a:rPr lang="pt-BR" sz="1600" dirty="0"/>
              <a:t> </a:t>
            </a:r>
            <a:r>
              <a:rPr lang="pt-BR" sz="1600" dirty="0" err="1"/>
              <a:t>factors</a:t>
            </a:r>
            <a:r>
              <a:rPr lang="pt-BR" sz="1600" dirty="0"/>
              <a:t> </a:t>
            </a:r>
            <a:r>
              <a:rPr lang="pt-BR" sz="1600" dirty="0" err="1"/>
              <a:t>associated</a:t>
            </a:r>
            <a:r>
              <a:rPr lang="pt-BR" sz="1600" dirty="0"/>
              <a:t> with road </a:t>
            </a:r>
            <a:r>
              <a:rPr lang="pt-BR" sz="1600" dirty="0" err="1"/>
              <a:t>traffic</a:t>
            </a:r>
            <a:r>
              <a:rPr lang="pt-BR" sz="1600" dirty="0"/>
              <a:t> </a:t>
            </a:r>
            <a:r>
              <a:rPr lang="pt-BR" sz="1600" dirty="0" err="1"/>
              <a:t>crashes</a:t>
            </a:r>
            <a:r>
              <a:rPr lang="pt-BR" sz="1600" dirty="0"/>
              <a:t>. Int J </a:t>
            </a:r>
            <a:r>
              <a:rPr lang="pt-BR" sz="1600" dirty="0" err="1"/>
              <a:t>Inj</a:t>
            </a:r>
            <a:r>
              <a:rPr lang="pt-BR" sz="1600" dirty="0"/>
              <a:t> </a:t>
            </a:r>
            <a:r>
              <a:rPr lang="pt-BR" sz="1600" dirty="0" err="1"/>
              <a:t>Contr</a:t>
            </a:r>
            <a:r>
              <a:rPr lang="pt-BR" sz="1600" dirty="0"/>
              <a:t> </a:t>
            </a:r>
            <a:r>
              <a:rPr lang="pt-BR" sz="1600" dirty="0" err="1"/>
              <a:t>Saf</a:t>
            </a:r>
            <a:r>
              <a:rPr lang="pt-BR" sz="1600" dirty="0"/>
              <a:t> </a:t>
            </a:r>
            <a:r>
              <a:rPr lang="pt-BR" sz="1600" dirty="0" err="1"/>
              <a:t>Promot</a:t>
            </a:r>
            <a:r>
              <a:rPr lang="pt-BR" sz="1600" dirty="0"/>
              <a:t>. 2024;31(1):74–83.</a:t>
            </a:r>
          </a:p>
          <a:p>
            <a:pPr algn="just">
              <a:lnSpc>
                <a:spcPts val="4023"/>
              </a:lnSpc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" name="TextBox 60"/>
          <p:cNvSpPr txBox="1"/>
          <p:nvPr/>
        </p:nvSpPr>
        <p:spPr>
          <a:xfrm>
            <a:off x="1397866" y="36993598"/>
            <a:ext cx="8158083" cy="89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1400" dirty="0"/>
              <a:t>Cenas dos vídeos educativos sobre comportamento seguro no trânsito, destacando o uso do capacete, atenção à velocidade e atitudes preventivas no deslocamento diário.</a:t>
            </a:r>
          </a:p>
          <a:p>
            <a:pPr algn="just">
              <a:lnSpc>
                <a:spcPts val="4023"/>
              </a:lnSpc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Montserrat" pitchFamily="2" charset="0"/>
              <a:ea typeface="Open Sans"/>
              <a:cs typeface="Open Sans"/>
              <a:sym typeface="Open San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637E4F0-78CA-A0C1-CDE8-4DBD45DF8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0966" y="332491"/>
            <a:ext cx="3561177" cy="336694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0773F99-03F5-1706-D731-386088E4C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650" y="33768597"/>
            <a:ext cx="1892300" cy="41148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1AAC25D-C967-73CC-3B09-7AFE46E0A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862" y="26217228"/>
            <a:ext cx="1892300" cy="41148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E2E2138-3669-4A7A-6584-FC373D5F51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650" y="18028237"/>
            <a:ext cx="1892300" cy="41148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1182CE9-4262-7975-DE9A-B1E542ECBF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84" y="30291419"/>
            <a:ext cx="1892300" cy="41148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122F3CC-6B33-A3AE-F00C-3823DA6B89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862" y="22134791"/>
            <a:ext cx="1892300" cy="41148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376851D-581E-C8AA-3272-46994F5453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84" y="18887828"/>
            <a:ext cx="2513069" cy="3883335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69BBABF1-A06F-E50B-9E69-DC4106FCC9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018" y="13977634"/>
            <a:ext cx="1892300" cy="41148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23B8CEC-76CC-AD08-9780-48111F774D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416" y="9863923"/>
            <a:ext cx="1892300" cy="41148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C1CCBB49-DBD9-1EE3-809B-0010795B1B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2" b="20157"/>
          <a:stretch>
            <a:fillRect/>
          </a:stretch>
        </p:blipFill>
        <p:spPr>
          <a:xfrm>
            <a:off x="3670653" y="31990594"/>
            <a:ext cx="3549795" cy="4757345"/>
          </a:xfrm>
          <a:prstGeom prst="rect">
            <a:avLst/>
          </a:prstGeom>
        </p:spPr>
      </p:pic>
      <p:pic>
        <p:nvPicPr>
          <p:cNvPr id="24" name="Imagem 23" descr="Gráfico de respostas do Formulários Google. Título da pergunta: Após esta ação educativa, você pretende mudar seu comportamento no trânsito?&#10;&#10;. Número de respostas: 19 respostas.">
            <a:extLst>
              <a:ext uri="{FF2B5EF4-FFF2-40B4-BE49-F238E27FC236}">
                <a16:creationId xmlns:a16="http://schemas.microsoft.com/office/drawing/2014/main" id="{CA0CDF0F-F6B7-4324-C3CF-42F9B77517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70379" y="21705754"/>
            <a:ext cx="10058400" cy="4232222"/>
          </a:xfrm>
          <a:prstGeom prst="rect">
            <a:avLst/>
          </a:prstGeom>
        </p:spPr>
      </p:pic>
      <p:pic>
        <p:nvPicPr>
          <p:cNvPr id="25" name="Imagem 24" descr="Gráfico de respostas do Formulários Google. Título da pergunta: Usar capacete é desconfortável e, por isso, muitas vezes não é necessário.&#10;&#10;. Número de respostas: 19 respostas.">
            <a:extLst>
              <a:ext uri="{FF2B5EF4-FFF2-40B4-BE49-F238E27FC236}">
                <a16:creationId xmlns:a16="http://schemas.microsoft.com/office/drawing/2014/main" id="{40C150D2-36B6-653C-3168-C284AB5739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78757" y="25561100"/>
            <a:ext cx="10058400" cy="4232222"/>
          </a:xfrm>
          <a:prstGeom prst="rect">
            <a:avLst/>
          </a:prstGeom>
        </p:spPr>
      </p:pic>
      <p:pic>
        <p:nvPicPr>
          <p:cNvPr id="26" name="Imagem 25" descr="Gráfico de respostas do Formulários Google. Título da pergunta: A fiscalização de trânsito é necessária para evitar comportamentos de risco.&#10;&#10;. Número de respostas: 19 respostas.">
            <a:extLst>
              <a:ext uri="{FF2B5EF4-FFF2-40B4-BE49-F238E27FC236}">
                <a16:creationId xmlns:a16="http://schemas.microsoft.com/office/drawing/2014/main" id="{C540D66E-0522-A8C8-D784-8662849E79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70379" y="29551985"/>
            <a:ext cx="10058399" cy="4232222"/>
          </a:xfrm>
          <a:prstGeom prst="rect">
            <a:avLst/>
          </a:prstGeom>
        </p:spPr>
      </p:pic>
      <p:sp>
        <p:nvSpPr>
          <p:cNvPr id="28" name="TextBox 60">
            <a:extLst>
              <a:ext uri="{FF2B5EF4-FFF2-40B4-BE49-F238E27FC236}">
                <a16:creationId xmlns:a16="http://schemas.microsoft.com/office/drawing/2014/main" id="{B523FCA0-FE10-DF0F-01B4-E8F737C6001F}"/>
              </a:ext>
            </a:extLst>
          </p:cNvPr>
          <p:cNvSpPr txBox="1"/>
          <p:nvPr/>
        </p:nvSpPr>
        <p:spPr>
          <a:xfrm>
            <a:off x="17282319" y="32133375"/>
            <a:ext cx="8158083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1400" b="0" i="0" u="none" strike="noStrike" dirty="0">
                <a:solidFill>
                  <a:srgbClr val="202124"/>
                </a:solidFill>
                <a:effectLst/>
              </a:rPr>
              <a:t>Atitude (escala de 1 a 5: Discordo totalmente → Concordo totalmente)  </a:t>
            </a:r>
            <a:endParaRPr lang="en-US" sz="1400" dirty="0">
              <a:solidFill>
                <a:srgbClr val="000000"/>
              </a:solidFill>
              <a:ea typeface="Open Sans"/>
              <a:cs typeface="Open Sans"/>
              <a:sym typeface="Open Sans"/>
            </a:endParaRPr>
          </a:p>
        </p:txBody>
      </p:sp>
      <p:sp>
        <p:nvSpPr>
          <p:cNvPr id="30" name="TextBox 60">
            <a:extLst>
              <a:ext uri="{FF2B5EF4-FFF2-40B4-BE49-F238E27FC236}">
                <a16:creationId xmlns:a16="http://schemas.microsoft.com/office/drawing/2014/main" id="{D6E2B03B-940E-95DE-C83A-95482825D31C}"/>
              </a:ext>
            </a:extLst>
          </p:cNvPr>
          <p:cNvSpPr txBox="1"/>
          <p:nvPr/>
        </p:nvSpPr>
        <p:spPr>
          <a:xfrm>
            <a:off x="17216542" y="28224115"/>
            <a:ext cx="8158083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1400" b="0" i="0" u="none" strike="noStrike" dirty="0">
                <a:solidFill>
                  <a:srgbClr val="202124"/>
                </a:solidFill>
                <a:effectLst/>
              </a:rPr>
              <a:t>Atitude (escala de 1 a 5: Discordo totalmente → Concordo totalmente)  </a:t>
            </a:r>
            <a:endParaRPr lang="en-US" sz="1400" dirty="0">
              <a:solidFill>
                <a:srgbClr val="000000"/>
              </a:solidFill>
              <a:ea typeface="Open Sans"/>
              <a:cs typeface="Open Sans"/>
              <a:sym typeface="Open Sans"/>
            </a:endParaRPr>
          </a:p>
        </p:txBody>
      </p:sp>
      <p:sp>
        <p:nvSpPr>
          <p:cNvPr id="32" name="TextBox 60">
            <a:extLst>
              <a:ext uri="{FF2B5EF4-FFF2-40B4-BE49-F238E27FC236}">
                <a16:creationId xmlns:a16="http://schemas.microsoft.com/office/drawing/2014/main" id="{540E84BE-CCD5-789A-294B-7CE1E4085C58}"/>
              </a:ext>
            </a:extLst>
          </p:cNvPr>
          <p:cNvSpPr txBox="1"/>
          <p:nvPr/>
        </p:nvSpPr>
        <p:spPr>
          <a:xfrm>
            <a:off x="17586558" y="24530299"/>
            <a:ext cx="474055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1400" dirty="0"/>
              <a:t>Gráficos 1,2 e 3. Percepções dos profissionais sobre comportamento e segurança no trânsito após a ação educativa, incluindo intenção de mudança de atitude, uso do capacete e importância da fiscalização para evitar comportamentos de risco.</a:t>
            </a:r>
          </a:p>
          <a:p>
            <a:endParaRPr lang="en-US" sz="1400" dirty="0">
              <a:solidFill>
                <a:srgbClr val="000000"/>
              </a:solidFill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228</Words>
  <Application>Microsoft Office PowerPoint</Application>
  <PresentationFormat>Personalizar</PresentationFormat>
  <Paragraphs>31</Paragraphs>
  <Slides>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2" baseType="lpstr">
      <vt:lpstr>Tema do Office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rao656402</dc:creator>
  <cp:lastModifiedBy>Maria Eduarda Valadares</cp:lastModifiedBy>
  <cp:revision>15</cp:revision>
  <dcterms:created xsi:type="dcterms:W3CDTF">2025-09-30T13:28:19Z</dcterms:created>
  <dcterms:modified xsi:type="dcterms:W3CDTF">2025-11-12T03:33:43Z</dcterms:modified>
</cp:coreProperties>
</file>