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1"/>
    <p:restoredTop sz="94674"/>
  </p:normalViewPr>
  <p:slideViewPr>
    <p:cSldViewPr>
      <p:cViewPr>
        <p:scale>
          <a:sx n="37" d="100"/>
          <a:sy n="37" d="100"/>
        </p:scale>
        <p:origin x="-1974" y="486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Criar o Dia “D” Regional no território da XI Gerência Regional de Saúde (GERES). 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6956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 smtClean="0">
                <a:solidFill>
                  <a:srgbClr val="0089CD"/>
                </a:solidFill>
                <a:latin typeface="Montserrat"/>
              </a:rPr>
              <a:t>DIA </a:t>
            </a:r>
            <a:r>
              <a:rPr lang="pt-BR" sz="3200" b="1" dirty="0">
                <a:solidFill>
                  <a:srgbClr val="0089CD"/>
                </a:solidFill>
                <a:latin typeface="Montserrat"/>
              </a:rPr>
              <a:t>D REGIONAL DE CAMPANHA VACINAL PARA MENORES DE 5 ANOS: UMA ESTRATÉGIA DE AMPLIAÇÃO DO ACESSO AOS IMUNOBIOLÓGICOS NA XI REGIÃO DE SAÚDE</a:t>
            </a:r>
            <a:endParaRPr lang="pt-BR" sz="3200" dirty="0">
              <a:solidFill>
                <a:srgbClr val="0089CD"/>
              </a:solidFill>
              <a:latin typeface="Montserrat"/>
            </a:endParaRPr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700462" y="6042957"/>
            <a:ext cx="18146016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000" b="1" dirty="0" err="1">
                <a:latin typeface="Montserrat"/>
              </a:rPr>
              <a:t>Priscylla</a:t>
            </a:r>
            <a:r>
              <a:rPr lang="pt-BR" sz="2000" b="1" dirty="0">
                <a:latin typeface="Montserrat"/>
              </a:rPr>
              <a:t> Danielle de Siqueira Fraga¹, Karla </a:t>
            </a:r>
            <a:r>
              <a:rPr lang="pt-BR" sz="2000" b="1" dirty="0" err="1">
                <a:latin typeface="Montserrat"/>
              </a:rPr>
              <a:t>Millene</a:t>
            </a:r>
            <a:r>
              <a:rPr lang="pt-BR" sz="2000" b="1" dirty="0">
                <a:latin typeface="Montserrat"/>
              </a:rPr>
              <a:t> Sousa Lima Cantarelli², Benedita Silvana dos Santos³, Vilma Lucia Rodrigues Campos</a:t>
            </a:r>
            <a:r>
              <a:rPr lang="pt-BR" sz="2000" b="1" baseline="30000" dirty="0">
                <a:latin typeface="Montserrat"/>
              </a:rPr>
              <a:t>4</a:t>
            </a:r>
            <a:r>
              <a:rPr lang="pt-BR" sz="2000" b="1" dirty="0">
                <a:latin typeface="Montserrat"/>
              </a:rPr>
              <a:t>, Maria José </a:t>
            </a:r>
            <a:r>
              <a:rPr lang="pt-BR" sz="2000" b="1" dirty="0" err="1">
                <a:latin typeface="Montserrat"/>
              </a:rPr>
              <a:t>Mourato</a:t>
            </a:r>
            <a:r>
              <a:rPr lang="pt-BR" sz="2000" b="1" dirty="0">
                <a:latin typeface="Montserrat"/>
              </a:rPr>
              <a:t> Cândido Tenório</a:t>
            </a:r>
            <a:r>
              <a:rPr lang="pt-BR" sz="2000" b="1" baseline="30000" dirty="0">
                <a:latin typeface="Montserrat"/>
              </a:rPr>
              <a:t>5</a:t>
            </a:r>
            <a:r>
              <a:rPr lang="pt-BR" sz="2000" b="1" dirty="0">
                <a:latin typeface="Montserrat"/>
              </a:rPr>
              <a:t>, Maria Eduarda Freires </a:t>
            </a:r>
            <a:r>
              <a:rPr lang="pt-BR" sz="2000" b="1" dirty="0" smtClean="0">
                <a:latin typeface="Montserrat"/>
              </a:rPr>
              <a:t>Leite</a:t>
            </a:r>
            <a:r>
              <a:rPr lang="pt-BR" sz="2000" b="1" baseline="30000" dirty="0" smtClean="0">
                <a:latin typeface="Montserrat"/>
              </a:rPr>
              <a:t>6</a:t>
            </a:r>
            <a:r>
              <a:rPr lang="pt-BR" sz="2000" b="1" dirty="0" smtClean="0">
                <a:latin typeface="Montserrat"/>
              </a:rPr>
              <a:t>.</a:t>
            </a:r>
            <a:endParaRPr lang="en-US" sz="2000" b="1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453600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XI GERES. Serra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Talhada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endParaRPr lang="en-US" sz="20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pryydsfraga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@mail.com</a:t>
            </a: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15920" y="1323345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0635" y="14978261"/>
            <a:ext cx="9649072" cy="6117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>
                <a:latin typeface="Montserrat"/>
              </a:rPr>
              <a:t>As salas de vacinas estiveram em funcionamento das 8 às 16h, com vacinadores e outros membros da equipe. A equipe de supervisão da XI GERES visitou os 10 municípios acompanhando o fluxo de usuários para vacinação nas </a:t>
            </a:r>
            <a:r>
              <a:rPr lang="pt-BR" sz="2800" dirty="0" smtClean="0">
                <a:latin typeface="Montserrat"/>
              </a:rPr>
              <a:t>UBS. </a:t>
            </a:r>
            <a:r>
              <a:rPr lang="pt-BR" sz="2800" dirty="0">
                <a:latin typeface="Montserrat"/>
              </a:rPr>
              <a:t>Iniciou-se com avaliação de caderneta de saúde e se necessário administração de </a:t>
            </a:r>
            <a:r>
              <a:rPr lang="pt-BR" sz="2800" dirty="0" err="1">
                <a:latin typeface="Montserrat"/>
              </a:rPr>
              <a:t>imunobiológicos</a:t>
            </a:r>
            <a:r>
              <a:rPr lang="pt-BR" sz="2800" dirty="0">
                <a:latin typeface="Montserrat"/>
              </a:rPr>
              <a:t>. Foram ofertadas as seguintes vacinas: </a:t>
            </a:r>
            <a:r>
              <a:rPr lang="pt-BR" sz="2800" dirty="0" err="1">
                <a:latin typeface="Montserrat"/>
              </a:rPr>
              <a:t>Rotavírus</a:t>
            </a:r>
            <a:r>
              <a:rPr lang="pt-BR" sz="2800" dirty="0">
                <a:latin typeface="Montserrat"/>
              </a:rPr>
              <a:t>, Penta, VIP, </a:t>
            </a:r>
            <a:r>
              <a:rPr lang="pt-BR" sz="2800" dirty="0" err="1">
                <a:latin typeface="Montserrat"/>
              </a:rPr>
              <a:t>Pneumo</a:t>
            </a:r>
            <a:r>
              <a:rPr lang="pt-BR" sz="2800" dirty="0">
                <a:latin typeface="Montserrat"/>
              </a:rPr>
              <a:t> 10, ACWY, COVID 19, Febre Amarela, Hepatite A, Varicela, DTP, Tríplice Viral. </a:t>
            </a:r>
            <a:endParaRPr sz="28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0635" y="133156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1796" y="2137742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2971149"/>
            <a:ext cx="9649072" cy="6796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 smtClean="0">
                <a:latin typeface="Montserrat"/>
              </a:rPr>
              <a:t>Segundo o manual de normas e procedimentos para vacinação, a importância de estratégias para alcance de coberturas vacinais precisa ser ampliada nos territórios. </a:t>
            </a:r>
          </a:p>
          <a:p>
            <a:pPr algn="just">
              <a:lnSpc>
                <a:spcPts val="5337"/>
              </a:lnSpc>
            </a:pPr>
            <a:r>
              <a:rPr lang="pt-BR" sz="2800" dirty="0" smtClean="0">
                <a:latin typeface="Montserrat"/>
              </a:rPr>
              <a:t>Entre </a:t>
            </a:r>
            <a:r>
              <a:rPr lang="pt-BR" sz="2800" dirty="0">
                <a:latin typeface="Montserrat"/>
              </a:rPr>
              <a:t>os pontos positivos, a parceria com a gestão dos municípios em: divulgação, organização, transporte, alimentação, brindes, profissionais e na busca ativa das crianças. Parceria entre X e XI GERES no transporte dos </a:t>
            </a:r>
            <a:r>
              <a:rPr lang="pt-BR" sz="2800" dirty="0" err="1">
                <a:latin typeface="Montserrat"/>
              </a:rPr>
              <a:t>imunobiológicos</a:t>
            </a:r>
            <a:r>
              <a:rPr lang="pt-BR" sz="2800" dirty="0">
                <a:latin typeface="Montserrat"/>
              </a:rPr>
              <a:t>. Ponto negativo: a dificuldade na logística da chegada dos </a:t>
            </a:r>
            <a:r>
              <a:rPr lang="pt-BR" sz="2800" dirty="0" err="1">
                <a:latin typeface="Montserrat"/>
              </a:rPr>
              <a:t>imunobiológicos</a:t>
            </a:r>
            <a:r>
              <a:rPr lang="pt-BR" sz="2800" dirty="0">
                <a:latin typeface="Montserrat"/>
              </a:rPr>
              <a:t> na Regional em tempo hábil para distribuição aos municípios. </a:t>
            </a:r>
            <a:endParaRPr sz="2800"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152258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Ampliar o acesso da população a imunização e elevar a cobertura do calendário básico de vacinação, prioritariamente para menores de 5 anos de idade. Estimular os municípios a desenvolver estratégias de captação de usuários para vacinação.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41544" y="1530521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8465" y="16792726"/>
            <a:ext cx="9649072" cy="67081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2800" dirty="0">
                <a:latin typeface="Montserrat"/>
              </a:rPr>
              <a:t>Foram avaliadas 1.739 cadernetas de vacina e administradas 1.660 doses sendo elas: </a:t>
            </a:r>
            <a:r>
              <a:rPr lang="pt-BR" sz="2800" dirty="0" err="1">
                <a:latin typeface="Montserrat"/>
              </a:rPr>
              <a:t>Rotavírus</a:t>
            </a:r>
            <a:r>
              <a:rPr lang="pt-BR" sz="2800" dirty="0">
                <a:latin typeface="Montserrat"/>
              </a:rPr>
              <a:t> (33 doses), Penta (62 doses), VIP (195 doses), </a:t>
            </a:r>
            <a:r>
              <a:rPr lang="pt-BR" sz="2800" dirty="0" err="1">
                <a:latin typeface="Montserrat"/>
              </a:rPr>
              <a:t>Pneumo</a:t>
            </a:r>
            <a:r>
              <a:rPr lang="pt-BR" sz="2800" dirty="0">
                <a:latin typeface="Montserrat"/>
              </a:rPr>
              <a:t> 10 (113 doses), ACWY (146 doses), COVID 19 (108 doses), Febre Amarela (212 doses), Hepatite A (68 doses), Varicela (327 doses), DTP (146 doses), Tríplice Viral (165 doses) em menores de 5 anos e adicionalmente houve procura de: HPV (9 doses), DT (6 doses), </a:t>
            </a:r>
            <a:r>
              <a:rPr lang="pt-BR" sz="2800" dirty="0" err="1">
                <a:latin typeface="Montserrat"/>
              </a:rPr>
              <a:t>Anti-rábica</a:t>
            </a:r>
            <a:r>
              <a:rPr lang="pt-BR" sz="2800" dirty="0">
                <a:latin typeface="Montserrat"/>
              </a:rPr>
              <a:t> (1 dose), Hepatite B (3 doses) e Vitamina A (139 cápsulas) em maiores de 5 anos. </a:t>
            </a:r>
          </a:p>
          <a:p>
            <a:pPr algn="ctr">
              <a:lnSpc>
                <a:spcPts val="5337"/>
              </a:lnSpc>
            </a:pPr>
            <a:endParaRPr sz="28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05776" y="1545037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98604" y="233428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86256" y="24804222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Essa experiência evidenciou a importância em desenvolver estratégias regionais e inovadoras para fortalecer a imunização nos territórios, bem como ampliação e estruturação da rede de frio da XI GERES para aumentar a capacidade de armazenamento e distribuição para ações estratégicas dos municípios. 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322073" y="2357285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68056" y="32105891"/>
            <a:ext cx="9541061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Manual de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normas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procedimentos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para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vacinação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5ª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Edição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Brasília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F, 2024.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26" name="TextBox 59"/>
          <p:cNvSpPr txBox="1"/>
          <p:nvPr/>
        </p:nvSpPr>
        <p:spPr>
          <a:xfrm>
            <a:off x="12467825" y="32105891"/>
            <a:ext cx="9541061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Guia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Vigilância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6ª </a:t>
            </a:r>
            <a:r>
              <a:rPr lang="en-US" sz="24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Edição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Brasília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DF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2024.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536</Words>
  <Application>Microsoft Office PowerPoint</Application>
  <PresentationFormat>Personalizar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USER</cp:lastModifiedBy>
  <cp:revision>24</cp:revision>
  <dcterms:created xsi:type="dcterms:W3CDTF">2025-09-30T13:28:19Z</dcterms:created>
  <dcterms:modified xsi:type="dcterms:W3CDTF">2025-11-10T19:09:57Z</dcterms:modified>
</cp:coreProperties>
</file>