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9CD"/>
    <a:srgbClr val="3E40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33" d="100"/>
          <a:sy n="33" d="100"/>
        </p:scale>
        <p:origin x="1014" y="24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renastonline.ensp.fiocruz.br/recursos/portaria-3120-1o-julho-1998-instrucao-normativa-vigilancia-saude-trabalhador-su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" name="TextBox 16"/>
          <p:cNvSpPr txBox="1"/>
          <p:nvPr/>
        </p:nvSpPr>
        <p:spPr>
          <a:xfrm>
            <a:off x="1260301" y="11089829"/>
            <a:ext cx="9448815" cy="286944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Desenvolvimento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ações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que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tenham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interface com 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(ST)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Vigilância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Sanitária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(VISA)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Pernambuco.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288194" y="4259255"/>
            <a:ext cx="22826536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5400" b="1" dirty="0">
                <a:solidFill>
                  <a:srgbClr val="0089CD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A AMPLIAÇÃO DO OLHAR DA VIGILÂNCIA SANITÁRIA PARA ALÉM DO PRODUTO/CONSUMIDOR: A INCORPORAÇÃO DA SAÚDE DO TRABALHADOR NAS AÇÕES DE ROTINA</a:t>
            </a:r>
          </a:p>
        </p:txBody>
      </p:sp>
      <p:sp>
        <p:nvSpPr>
          <p:cNvPr id="11" name="TextBox 56"/>
          <p:cNvSpPr txBox="1"/>
          <p:nvPr/>
        </p:nvSpPr>
        <p:spPr>
          <a:xfrm>
            <a:off x="2196406" y="6585345"/>
            <a:ext cx="18362040" cy="13230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Winaline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Maurício de Melo¹*, Paulo Victor Rodrigues de Azevedo Lira², Dandara Oliveira de Albuquerque¹, Yuri Basilio Gomes Patriota¹, Karla Freire Baêta³</a:t>
            </a:r>
            <a:r>
              <a:rPr lang="en-US" sz="2800" b="1" baseline="300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endParaRPr lang="en-US" sz="2800" b="1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740007" y="7815757"/>
            <a:ext cx="21674408" cy="187461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Unidade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Vigilância de Ambientes 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Processos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(UNIVAPT) – SES-PE, ²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Gerência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Vigilância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– SES-PE, ³Diretoria Geral da APEVISA – SES-PE</a:t>
            </a: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*Autor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winaline.apevisa@gmail.com</a:t>
            </a:r>
          </a:p>
        </p:txBody>
      </p:sp>
      <p:sp>
        <p:nvSpPr>
          <p:cNvPr id="15" name="Freeform 14"/>
          <p:cNvSpPr/>
          <p:nvPr/>
        </p:nvSpPr>
        <p:spPr>
          <a:xfrm>
            <a:off x="1180174" y="1405489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116286" y="15480837"/>
            <a:ext cx="9649072" cy="76756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Vigilância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(VISAT) Estadual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foi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incorporada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à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Agência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Pernambucana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Vigilância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Sanitária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APEVISA,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abril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2024. 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partir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então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aprofundou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-se 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inclusão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tema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com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foco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relação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dos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processos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dos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dos ambientes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rotina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VISA. 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temática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foi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incluída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por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meio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realização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fóruns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cursos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webinários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notas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técnicas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inspecções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sanitárias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rodízios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Fiscais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Sanitários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Área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Técnica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endParaRPr dirty="0"/>
          </a:p>
        </p:txBody>
      </p:sp>
      <p:sp>
        <p:nvSpPr>
          <p:cNvPr id="18" name="Freeform 14"/>
          <p:cNvSpPr/>
          <p:nvPr/>
        </p:nvSpPr>
        <p:spPr>
          <a:xfrm>
            <a:off x="972270" y="234752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19" name="TextBox 16"/>
          <p:cNvSpPr txBox="1"/>
          <p:nvPr/>
        </p:nvSpPr>
        <p:spPr>
          <a:xfrm>
            <a:off x="972271" y="24627333"/>
            <a:ext cx="9649072" cy="69703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integração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entre a VISA e a VISAT é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pautada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instituição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SUS, no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entanto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encontradas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dificuldades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realização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ações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conjuntas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bem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como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ampliação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atuação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VISA,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que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deve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voltar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seu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olhar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para 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seus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ambientes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processos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As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ações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desenvolvidas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partir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inclusão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Área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Técnica de ST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APEVISA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auxiliaram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difusão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das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informações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relacionadas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à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Vigiância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Ambientes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Processos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auxiliando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mudança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olhar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Fiscal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Sanitário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  <a:endParaRPr dirty="0"/>
          </a:p>
        </p:txBody>
      </p:sp>
      <p:sp>
        <p:nvSpPr>
          <p:cNvPr id="20" name="TextBox 17"/>
          <p:cNvSpPr txBox="1"/>
          <p:nvPr/>
        </p:nvSpPr>
        <p:spPr>
          <a:xfrm>
            <a:off x="972270" y="23547214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49" name="TextBox 16"/>
          <p:cNvSpPr txBox="1"/>
          <p:nvPr/>
        </p:nvSpPr>
        <p:spPr>
          <a:xfrm>
            <a:off x="12493550" y="11115468"/>
            <a:ext cx="9649073" cy="42800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Descrever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as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ações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desenvolvidas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pela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Vigilância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Sanitária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que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ampliam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foco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suas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atividades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para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além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 do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usual,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incorporando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processos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ambientes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</a:p>
          <a:p>
            <a:pPr algn="just">
              <a:lnSpc>
                <a:spcPts val="5486"/>
              </a:lnSpc>
            </a:pPr>
            <a:endParaRPr lang="en-US" sz="28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565085" y="15430877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 dirty="0"/>
          </a:p>
        </p:txBody>
      </p:sp>
      <p:sp>
        <p:nvSpPr>
          <p:cNvPr id="52" name="TextBox 16"/>
          <p:cNvSpPr txBox="1"/>
          <p:nvPr/>
        </p:nvSpPr>
        <p:spPr>
          <a:xfrm>
            <a:off x="12529318" y="16749129"/>
            <a:ext cx="9649072" cy="85120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Foram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realizados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fóruns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regionais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estadual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VISA. 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objeto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VISA, com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olhar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para 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esteve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pauta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discussões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06 (seis)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fóruns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regionais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01 (um)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estadual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Essas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atividades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envolveram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Fiscais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Sanitários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dos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municípios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da GERES e do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Nível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Central.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Também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foi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incluído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rotina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dos 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Fiscais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nomeados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rodízio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Área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Técnica de ST,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contemplando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ações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Centro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Referência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(CEREST) Estadual, e da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Unidade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Vigilância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Ambientes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Processos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(UNIVAPT) da APEVISA.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4" name="Freeform 14"/>
          <p:cNvSpPr/>
          <p:nvPr/>
        </p:nvSpPr>
        <p:spPr>
          <a:xfrm>
            <a:off x="12565085" y="25284134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  <p:txBody>
          <a:bodyPr/>
          <a:lstStyle/>
          <a:p>
            <a:endParaRPr lang="pt-BR"/>
          </a:p>
        </p:txBody>
      </p:sp>
      <p:sp>
        <p:nvSpPr>
          <p:cNvPr id="55" name="TextBox 16"/>
          <p:cNvSpPr txBox="1"/>
          <p:nvPr/>
        </p:nvSpPr>
        <p:spPr>
          <a:xfrm>
            <a:off x="12388758" y="26481351"/>
            <a:ext cx="9682330" cy="71013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Apesar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dos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avanços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ainda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existem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dificuldades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relação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à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ampliação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conceitual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prática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VISA,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execução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ações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voltadas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para 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proteção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dos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Reforçar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atuação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conjunta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entre as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vigilâncias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diferentes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entes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federados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parece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ser um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caminho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para 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transformação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dos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processos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Vigilância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promovendo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transformações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nos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ambientes 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processos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trabalho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prol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do </a:t>
            </a:r>
            <a:r>
              <a:rPr lang="en-US" sz="28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trabalhador</a:t>
            </a:r>
            <a:r>
              <a:rPr lang="en-US" sz="28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</a:t>
            </a:r>
          </a:p>
          <a:p>
            <a:pPr algn="ctr">
              <a:lnSpc>
                <a:spcPts val="5337"/>
              </a:lnSpc>
            </a:pPr>
            <a:endParaRPr dirty="0"/>
          </a:p>
        </p:txBody>
      </p:sp>
      <p:sp>
        <p:nvSpPr>
          <p:cNvPr id="56" name="TextBox 17"/>
          <p:cNvSpPr txBox="1"/>
          <p:nvPr/>
        </p:nvSpPr>
        <p:spPr>
          <a:xfrm>
            <a:off x="12388758" y="25367622"/>
            <a:ext cx="9889761" cy="74796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84638" y="32859912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972270" y="33448681"/>
            <a:ext cx="9433048" cy="559037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BRASIL.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Ministério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da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Portaria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nº 3.120, de 1º de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julho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1998 -  </a:t>
            </a:r>
            <a:r>
              <a:rPr lang="pt-BR" sz="2400" u="sng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Instrução normativa de vigilância em saúde do trabalhador no SUS | </a:t>
            </a:r>
            <a:r>
              <a:rPr lang="pt-BR" sz="2400" u="sng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Renast</a:t>
            </a:r>
            <a:r>
              <a:rPr lang="pt-BR" sz="2400" u="sng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online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. Disponível em: 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hlinkClick r:id="rId2"/>
              </a:rPr>
              <a:t>https://renastonline.ensp.fiocruz.br/recursos/portaria-3120-1o-julho-1998-instrucao-normativa-vigilancia-saude-trabalhador-sus</a:t>
            </a:r>
            <a:r>
              <a:rPr lang="pt-BR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</a:rPr>
              <a:t>. Acesso em: 03 de novembro de 2025.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2" name="TextBox 17"/>
          <p:cNvSpPr txBox="1"/>
          <p:nvPr/>
        </p:nvSpPr>
        <p:spPr>
          <a:xfrm>
            <a:off x="12565085" y="1547068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</TotalTime>
  <Words>590</Words>
  <Application>Microsoft Office PowerPoint</Application>
  <PresentationFormat>Personalizar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Paulo Lira</cp:lastModifiedBy>
  <cp:revision>33</cp:revision>
  <dcterms:created xsi:type="dcterms:W3CDTF">2025-09-30T13:28:19Z</dcterms:created>
  <dcterms:modified xsi:type="dcterms:W3CDTF">2025-11-04T13:05:05Z</dcterms:modified>
</cp:coreProperties>
</file>