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7"/>
  </p:normalViewPr>
  <p:slideViewPr>
    <p:cSldViewPr>
      <p:cViewPr>
        <p:scale>
          <a:sx n="40" d="100"/>
          <a:sy n="40" d="100"/>
        </p:scale>
        <p:origin x="1976" y="-2512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" name="TextBox 16"/>
          <p:cNvSpPr txBox="1"/>
          <p:nvPr/>
        </p:nvSpPr>
        <p:spPr>
          <a:xfrm>
            <a:off x="1060045" y="11089829"/>
            <a:ext cx="9649072" cy="26924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rgbClr val="000000"/>
                </a:solidFill>
                <a:latin typeface="Montserrat" pitchFamily="2" charset="77"/>
                <a:ea typeface="Open Sans"/>
                <a:cs typeface="Open Sans"/>
                <a:sym typeface="Open Sans"/>
              </a:rPr>
              <a:t>Acompanhamento</a:t>
            </a:r>
            <a:r>
              <a:rPr lang="en-US" sz="2800" dirty="0">
                <a:solidFill>
                  <a:srgbClr val="000000"/>
                </a:solidFill>
                <a:latin typeface="Montserrat" pitchFamily="2" charset="77"/>
                <a:ea typeface="Open Sans"/>
                <a:cs typeface="Open Sans"/>
                <a:sym typeface="Open Sans"/>
              </a:rPr>
              <a:t> de </a:t>
            </a:r>
            <a:r>
              <a:rPr lang="en-US" sz="2800" dirty="0" err="1">
                <a:solidFill>
                  <a:srgbClr val="000000"/>
                </a:solidFill>
                <a:latin typeface="Montserrat" pitchFamily="2" charset="77"/>
                <a:ea typeface="Open Sans"/>
                <a:cs typeface="Open Sans"/>
                <a:sym typeface="Open Sans"/>
              </a:rPr>
              <a:t>pacientes</a:t>
            </a:r>
            <a:r>
              <a:rPr lang="en-US" sz="2800" dirty="0">
                <a:solidFill>
                  <a:srgbClr val="000000"/>
                </a:solidFill>
                <a:latin typeface="Montserrat" pitchFamily="2" charset="77"/>
                <a:ea typeface="Open Sans"/>
                <a:cs typeface="Open Sans"/>
                <a:sym typeface="Open Sans"/>
              </a:rPr>
              <a:t> com </a:t>
            </a:r>
            <a:r>
              <a:rPr lang="en-US" sz="2800" dirty="0" err="1">
                <a:solidFill>
                  <a:srgbClr val="000000"/>
                </a:solidFill>
                <a:latin typeface="Montserrat" pitchFamily="2" charset="77"/>
                <a:ea typeface="Open Sans"/>
                <a:cs typeface="Open Sans"/>
                <a:sym typeface="Open Sans"/>
              </a:rPr>
              <a:t>comorbidades</a:t>
            </a:r>
            <a:r>
              <a:rPr lang="en-US" sz="2800" dirty="0">
                <a:solidFill>
                  <a:srgbClr val="000000"/>
                </a:solidFill>
                <a:latin typeface="Montserrat" pitchFamily="2" charset="77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" pitchFamily="2" charset="77"/>
                <a:ea typeface="Open Sans"/>
                <a:cs typeface="Open Sans"/>
                <a:sym typeface="Open Sans"/>
              </a:rPr>
              <a:t>por</a:t>
            </a:r>
            <a:r>
              <a:rPr lang="en-US" sz="2800" dirty="0">
                <a:solidFill>
                  <a:srgbClr val="000000"/>
                </a:solidFill>
                <a:latin typeface="Montserrat" pitchFamily="2" charset="77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" pitchFamily="2" charset="77"/>
                <a:ea typeface="Open Sans"/>
                <a:cs typeface="Open Sans"/>
                <a:sym typeface="Open Sans"/>
              </a:rPr>
              <a:t>meio</a:t>
            </a:r>
            <a:r>
              <a:rPr lang="en-US" sz="2800" dirty="0">
                <a:solidFill>
                  <a:srgbClr val="000000"/>
                </a:solidFill>
                <a:latin typeface="Montserrat" pitchFamily="2" charset="77"/>
                <a:ea typeface="Open Sans"/>
                <a:cs typeface="Open Sans"/>
                <a:sym typeface="Open Sans"/>
              </a:rPr>
              <a:t> de </a:t>
            </a:r>
            <a:r>
              <a:rPr lang="en-US" sz="2800" dirty="0" err="1">
                <a:solidFill>
                  <a:srgbClr val="000000"/>
                </a:solidFill>
                <a:latin typeface="Montserrat" pitchFamily="2" charset="77"/>
                <a:ea typeface="Open Sans"/>
                <a:cs typeface="Open Sans"/>
                <a:sym typeface="Open Sans"/>
              </a:rPr>
              <a:t>visitas</a:t>
            </a:r>
            <a:r>
              <a:rPr lang="en-US" sz="2800" dirty="0">
                <a:solidFill>
                  <a:srgbClr val="000000"/>
                </a:solidFill>
                <a:latin typeface="Montserrat" pitchFamily="2" charset="77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" pitchFamily="2" charset="77"/>
                <a:ea typeface="Open Sans"/>
                <a:cs typeface="Open Sans"/>
                <a:sym typeface="Open Sans"/>
              </a:rPr>
              <a:t>domiciliares</a:t>
            </a:r>
            <a:r>
              <a:rPr lang="en-US" sz="2800" dirty="0">
                <a:solidFill>
                  <a:srgbClr val="000000"/>
                </a:solidFill>
                <a:latin typeface="Montserrat" pitchFamily="2" charset="77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" pitchFamily="2" charset="77"/>
                <a:ea typeface="Open Sans"/>
                <a:cs typeface="Open Sans"/>
                <a:sym typeface="Open Sans"/>
              </a:rPr>
              <a:t>pelo</a:t>
            </a:r>
            <a:r>
              <a:rPr lang="en-US" sz="2800" dirty="0">
                <a:solidFill>
                  <a:srgbClr val="000000"/>
                </a:solidFill>
                <a:latin typeface="Montserrat" pitchFamily="2" charset="77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Montserrat" pitchFamily="2" charset="77"/>
                <a:ea typeface="Open Sans"/>
                <a:cs typeface="Open Sans"/>
                <a:sym typeface="Open Sans"/>
              </a:rPr>
              <a:t>programa</a:t>
            </a:r>
            <a:r>
              <a:rPr lang="en-US" sz="2800" dirty="0">
                <a:solidFill>
                  <a:srgbClr val="000000"/>
                </a:solidFill>
                <a:latin typeface="Montserrat" pitchFamily="2" charset="77"/>
                <a:ea typeface="Open Sans"/>
                <a:cs typeface="Open Sans"/>
                <a:sym typeface="Open Sans"/>
              </a:rPr>
              <a:t> do </a:t>
            </a:r>
            <a:r>
              <a:rPr lang="en-US" sz="2800" dirty="0" err="1">
                <a:solidFill>
                  <a:srgbClr val="000000"/>
                </a:solidFill>
                <a:latin typeface="Montserrat" pitchFamily="2" charset="77"/>
                <a:ea typeface="Open Sans"/>
                <a:cs typeface="Open Sans"/>
                <a:sym typeface="Open Sans"/>
              </a:rPr>
              <a:t>hiperdia</a:t>
            </a:r>
            <a:r>
              <a:rPr lang="en-US" sz="2800" dirty="0">
                <a:solidFill>
                  <a:srgbClr val="000000"/>
                </a:solidFill>
                <a:latin typeface="Montserrat" pitchFamily="2" charset="77"/>
                <a:ea typeface="Open Sans"/>
                <a:cs typeface="Open Sans"/>
                <a:sym typeface="Open Sans"/>
              </a:rPr>
              <a:t>.</a:t>
            </a: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396206" y="4388356"/>
            <a:ext cx="23006719" cy="27468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ATENÇÃO DOMICILIAR COMO PONTE PARA ADESÃO: O HIPERDIA FORA DA UNIDADE DE SAÚDE</a:t>
            </a:r>
            <a:endParaRPr lang="pt-BR" sz="3200" b="0" i="0" u="none" strike="noStrike" dirty="0">
              <a:solidFill>
                <a:srgbClr val="343A40"/>
              </a:solidFill>
              <a:effectLst/>
              <a:latin typeface="Montserrat" pitchFamily="2" charset="77"/>
            </a:endParaRPr>
          </a:p>
          <a:p>
            <a:pPr algn="ctr">
              <a:lnSpc>
                <a:spcPts val="9509"/>
              </a:lnSpc>
            </a:pPr>
            <a:endParaRPr lang="en-US" sz="54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1908374" y="6042957"/>
            <a:ext cx="20074466" cy="6531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3918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Hanny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Paula </a:t>
            </a: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Tunu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da Silva costa e Souza¹, </a:t>
            </a: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Rosileide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dos Anjos Gomes¹</a:t>
            </a:r>
          </a:p>
        </p:txBody>
      </p:sp>
      <p:sp>
        <p:nvSpPr>
          <p:cNvPr id="12" name="TextBox 57"/>
          <p:cNvSpPr txBox="1"/>
          <p:nvPr/>
        </p:nvSpPr>
        <p:spPr>
          <a:xfrm>
            <a:off x="756246" y="6751489"/>
            <a:ext cx="21674408" cy="1220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³Secretaria Municipal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Tuparetama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(SMST),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Tuparetama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(SMST), Pernambuco.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*Autor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Hanny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Paula T S C E Souza -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hannypaulat@gmail.com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1044278" y="1735452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6" name="TextBox 16"/>
          <p:cNvSpPr txBox="1"/>
          <p:nvPr/>
        </p:nvSpPr>
        <p:spPr>
          <a:xfrm>
            <a:off x="1044279" y="18578662"/>
            <a:ext cx="9649072" cy="4308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800" dirty="0">
                <a:latin typeface="Montserrat" pitchFamily="2" charset="77"/>
              </a:rPr>
              <a:t>Diante do baixo comparecimento de pacientes com comorbidades à unidade, a equipe do ESF Vanilda Torres da Costa Patriota implementou o acompanhamento do HIPERDIA em domicílio. As visitas são realizadas semanalmente por enfermeiros, técnicos e agentes comunitários de saúde, com aferição de sinais vitais, medicação de </a:t>
            </a:r>
            <a:r>
              <a:rPr lang="pt-BR" sz="2800" dirty="0" err="1">
                <a:latin typeface="Montserrat" pitchFamily="2" charset="77"/>
              </a:rPr>
              <a:t>hgt</a:t>
            </a:r>
            <a:r>
              <a:rPr lang="pt-BR" sz="2800" dirty="0">
                <a:latin typeface="Montserrat" pitchFamily="2" charset="77"/>
              </a:rPr>
              <a:t> e orientação medicamentosa e educação em saúde. Aproximadamente 150 pacientes são acompanhados mensalmente.</a:t>
            </a:r>
            <a:endParaRPr sz="2800" dirty="0">
              <a:latin typeface="Montserrat" pitchFamily="2" charset="77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44278" y="1742653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347520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9" name="TextBox 16"/>
          <p:cNvSpPr txBox="1"/>
          <p:nvPr/>
        </p:nvSpPr>
        <p:spPr>
          <a:xfrm>
            <a:off x="972271" y="24627333"/>
            <a:ext cx="9649072" cy="30162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800" b="0" i="0" u="none" strike="noStrike" dirty="0">
                <a:solidFill>
                  <a:srgbClr val="495057"/>
                </a:solidFill>
                <a:effectLst/>
                <a:latin typeface="-apple-system"/>
              </a:rPr>
              <a:t>A </a:t>
            </a:r>
            <a:r>
              <a:rPr lang="pt-BR" sz="2800" b="0" i="0" u="none" strike="noStrike" dirty="0">
                <a:solidFill>
                  <a:srgbClr val="495057"/>
                </a:solidFill>
                <a:effectLst/>
                <a:latin typeface="Montserrat" pitchFamily="2" charset="77"/>
              </a:rPr>
              <a:t>experiência evidenciou a importância da busca ativa e do cuidado centrado no paciente. Contudo, a limitação de recursos humanos e a sobrecarga da equipe foram desafios enfrentados. A ação mostrou-se eficaz, mas demanda planejamento para continuidade e ampliação, evitando desgaste profissional.</a:t>
            </a:r>
            <a:endParaRPr sz="2800" dirty="0">
              <a:latin typeface="Montserrat" pitchFamily="2" charset="77"/>
            </a:endParaRPr>
          </a:p>
        </p:txBody>
      </p:sp>
      <p:sp>
        <p:nvSpPr>
          <p:cNvPr id="20" name="TextBox 17"/>
          <p:cNvSpPr txBox="1"/>
          <p:nvPr/>
        </p:nvSpPr>
        <p:spPr>
          <a:xfrm>
            <a:off x="972270" y="2354721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77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989133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49" name="TextBox 16"/>
          <p:cNvSpPr txBox="1"/>
          <p:nvPr/>
        </p:nvSpPr>
        <p:spPr>
          <a:xfrm>
            <a:off x="12493551" y="11115468"/>
            <a:ext cx="9649072" cy="25853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800" b="0" i="0" u="none" strike="noStrike" dirty="0">
                <a:solidFill>
                  <a:srgbClr val="495057"/>
                </a:solidFill>
                <a:effectLst/>
                <a:latin typeface="Montserrat" pitchFamily="2" charset="77"/>
              </a:rPr>
              <a:t>Acompanhar os pacientes com hipertensão e diabetes no programa HIPERDIA, especialmente aqueles com baixa frequência na unidade, garantindo continuidade do cuidado e prevenção de complicações por meio de ações em saúde realizadas no domicílio.</a:t>
            </a:r>
            <a:endParaRPr sz="2800" dirty="0">
              <a:latin typeface="Montserrat" pitchFamily="2" charset="77"/>
            </a:endParaRPr>
          </a:p>
        </p:txBody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77784" y="1735452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2" name="TextBox 16"/>
          <p:cNvSpPr txBox="1"/>
          <p:nvPr/>
        </p:nvSpPr>
        <p:spPr>
          <a:xfrm>
            <a:off x="12477785" y="18604301"/>
            <a:ext cx="9649072" cy="34470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800" b="0" i="0" u="none" strike="noStrike" dirty="0">
                <a:solidFill>
                  <a:srgbClr val="495057"/>
                </a:solidFill>
                <a:effectLst/>
                <a:latin typeface="Montserrat" pitchFamily="2" charset="77"/>
              </a:rPr>
              <a:t>Houve melhora na adesão ao tratamento medicamentoso, com 70% dos pacientes apresentando melhores níveis pressóricos e glicêmicos. Também foi registrado aumento no vínculo entre a equipe e os usuários, além da redução na evasão dos atendimentos, com retorno espontâneo de alguns pacientes à unidade após o início das visitas.</a:t>
            </a:r>
            <a:endParaRPr sz="2800" dirty="0">
              <a:latin typeface="Montserrat" pitchFamily="2" charset="77"/>
            </a:endParaRPr>
          </a:p>
        </p:txBody>
      </p:sp>
      <p:sp>
        <p:nvSpPr>
          <p:cNvPr id="53" name="TextBox 17"/>
          <p:cNvSpPr txBox="1"/>
          <p:nvPr/>
        </p:nvSpPr>
        <p:spPr>
          <a:xfrm>
            <a:off x="12477784" y="17452173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77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277525" y="23500844"/>
            <a:ext cx="9977580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5" name="TextBox 16"/>
          <p:cNvSpPr txBox="1"/>
          <p:nvPr/>
        </p:nvSpPr>
        <p:spPr>
          <a:xfrm>
            <a:off x="12405777" y="24652972"/>
            <a:ext cx="9649072" cy="25853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800" b="0" i="0" u="none" strike="noStrike" dirty="0">
                <a:solidFill>
                  <a:srgbClr val="495057"/>
                </a:solidFill>
                <a:effectLst/>
                <a:latin typeface="Montserrat" pitchFamily="2" charset="77"/>
              </a:rPr>
              <a:t>Recomenda-se a institucionalização do </a:t>
            </a:r>
            <a:r>
              <a:rPr lang="pt-BR" sz="2800" b="0" i="0" u="none" strike="noStrike" dirty="0" err="1">
                <a:solidFill>
                  <a:srgbClr val="495057"/>
                </a:solidFill>
                <a:effectLst/>
                <a:latin typeface="Montserrat" pitchFamily="2" charset="77"/>
              </a:rPr>
              <a:t>hiperdia</a:t>
            </a:r>
            <a:r>
              <a:rPr lang="pt-BR" sz="2800" b="0" i="0" u="none" strike="noStrike" dirty="0">
                <a:solidFill>
                  <a:srgbClr val="495057"/>
                </a:solidFill>
                <a:effectLst/>
                <a:latin typeface="Montserrat" pitchFamily="2" charset="77"/>
              </a:rPr>
              <a:t> domiciliar como estratégia complementar, sobretudo para usuários com mobilidade reduzida ou baixa adesão. A articulação com outras equipes e o uso de tecnologias de monitoramento remoto podem otimizar o processo.</a:t>
            </a:r>
            <a:endParaRPr sz="2800" dirty="0">
              <a:latin typeface="Montserrat" pitchFamily="2" charset="77"/>
            </a:endParaRPr>
          </a:p>
        </p:txBody>
      </p:sp>
      <p:sp>
        <p:nvSpPr>
          <p:cNvPr id="56" name="TextBox 17"/>
          <p:cNvSpPr txBox="1"/>
          <p:nvPr/>
        </p:nvSpPr>
        <p:spPr>
          <a:xfrm>
            <a:off x="12277526" y="23572853"/>
            <a:ext cx="997758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77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84638" y="30761751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116286" y="32162227"/>
            <a:ext cx="9433048" cy="46418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lvl="0" indent="-342900">
              <a:lnSpc>
                <a:spcPct val="115000"/>
              </a:lnSpc>
              <a:buFont typeface="Symbol" pitchFamily="2" charset="2"/>
              <a:buChar char=""/>
              <a:tabLst>
                <a:tab pos="228600" algn="l"/>
              </a:tabLst>
            </a:pP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BRASIL.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Ministério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 da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Saúde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Estratégias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 para o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cuidado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 da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pessoa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 com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doença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crônica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hipertensão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 arterial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sistêmica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. Brasília: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Ministério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 da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Saúde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, 2021.</a:t>
            </a:r>
          </a:p>
          <a:p>
            <a:pPr marL="342900" lvl="0" indent="-342900">
              <a:lnSpc>
                <a:spcPct val="115000"/>
              </a:lnSpc>
              <a:buFont typeface="Symbol" pitchFamily="2" charset="2"/>
              <a:buChar char=""/>
              <a:tabLst>
                <a:tab pos="228600" algn="l"/>
              </a:tabLst>
            </a:pPr>
            <a:endParaRPr lang="pt-BR" sz="2400" dirty="0">
              <a:effectLst/>
              <a:latin typeface="Montserrat" pitchFamily="2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itchFamily="2" charset="2"/>
              <a:buChar char=""/>
              <a:tabLst>
                <a:tab pos="228600" algn="l"/>
              </a:tabLst>
            </a:pP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BRASIL.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Ministério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 da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Saúde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Estratégias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 para o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cuidado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 da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pessoa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 com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doença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crônica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: diabetes mellitus. Brasília: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Ministério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 da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Saúde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, 2020.</a:t>
            </a:r>
          </a:p>
          <a:p>
            <a:pPr marL="342900" lvl="0" indent="-342900">
              <a:lnSpc>
                <a:spcPct val="115000"/>
              </a:lnSpc>
              <a:buFont typeface="Symbol" pitchFamily="2" charset="2"/>
              <a:buChar char=""/>
              <a:tabLst>
                <a:tab pos="228600" algn="l"/>
              </a:tabLst>
            </a:pPr>
            <a:endParaRPr lang="pt-BR" sz="2400" dirty="0">
              <a:effectLst/>
              <a:latin typeface="Montserrat" pitchFamily="2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itchFamily="2" charset="2"/>
              <a:buChar char=""/>
              <a:tabLst>
                <a:tab pos="228600" algn="l"/>
              </a:tabLst>
            </a:pP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STARFIELD, B.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Atenção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Primária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equilíbrio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 entre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necessidades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saúde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serviços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 e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tecnologia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. Brasília: UNESCO,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Ministério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 da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Saúde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, 2002.</a:t>
            </a:r>
            <a:endParaRPr lang="pt-BR" sz="2400" dirty="0">
              <a:effectLst/>
              <a:latin typeface="Montserrat" pitchFamily="2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12277526" y="32116165"/>
            <a:ext cx="9721080" cy="3562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lvl="0" indent="-342900">
              <a:lnSpc>
                <a:spcPct val="115000"/>
              </a:lnSpc>
              <a:buFont typeface="Symbol" pitchFamily="2" charset="2"/>
              <a:buChar char=""/>
              <a:tabLst>
                <a:tab pos="228600" algn="l"/>
              </a:tabLst>
            </a:pP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MENDES, E. V. A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construção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 social da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Atenção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Primária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 à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Saúde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. Brasília: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Conselho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 Nacional de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Secretarias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Municipais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Saúde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 (CONASEMS), 2020.</a:t>
            </a:r>
          </a:p>
          <a:p>
            <a:pPr marL="342900" lvl="0" indent="-342900">
              <a:lnSpc>
                <a:spcPct val="115000"/>
              </a:lnSpc>
              <a:buFont typeface="Symbol" pitchFamily="2" charset="2"/>
              <a:buChar char=""/>
              <a:tabLst>
                <a:tab pos="228600" algn="l"/>
              </a:tabLst>
            </a:pPr>
            <a:endParaRPr lang="pt-BR" sz="2400" dirty="0">
              <a:effectLst/>
              <a:latin typeface="Montserrat" pitchFamily="2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itchFamily="2" charset="2"/>
              <a:buChar char=""/>
              <a:tabLst>
                <a:tab pos="228600" algn="l"/>
              </a:tabLst>
            </a:pP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SILVA, M. J. et al.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Atenção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domiciliar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 e o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cuidado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pessoas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 com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doenças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crônicas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na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Atenção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Primária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 à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Saúde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Revista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Brasileira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Enfermagem</a:t>
            </a:r>
            <a:r>
              <a:rPr lang="en-US" sz="2400" dirty="0">
                <a:effectLst/>
                <a:latin typeface="Montserrat" pitchFamily="2" charset="77"/>
                <a:ea typeface="MS Mincho" panose="02020609040205080304" pitchFamily="49" charset="-128"/>
                <a:cs typeface="Times New Roman" panose="02020603050405020304" pitchFamily="18" charset="0"/>
              </a:rPr>
              <a:t>, v. 76, n. 1, 2023.</a:t>
            </a:r>
            <a:endParaRPr lang="pt-BR" sz="2400" dirty="0">
              <a:effectLst/>
              <a:latin typeface="Montserrat" pitchFamily="2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489</Words>
  <Application>Microsoft Macintosh PowerPoint</Application>
  <PresentationFormat>Personalizar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-apple-system</vt:lpstr>
      <vt:lpstr>Arial</vt:lpstr>
      <vt:lpstr>Calibri</vt:lpstr>
      <vt:lpstr>Montserrat</vt:lpstr>
      <vt:lpstr>Symbol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HANNY PAULA TUNU</cp:lastModifiedBy>
  <cp:revision>12</cp:revision>
  <dcterms:created xsi:type="dcterms:W3CDTF">2025-09-30T13:28:19Z</dcterms:created>
  <dcterms:modified xsi:type="dcterms:W3CDTF">2025-11-05T00:28:09Z</dcterms:modified>
</cp:coreProperties>
</file>