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media/image1.png" ContentType="image/png"/>
  <Override PartName="/ppt/media/image2.wmf" ContentType="image/x-wmf"/>
  <Override PartName="/ppt/media/image3.png" ContentType="image/png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23402925" cy="40325675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ide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755360" y="12526920"/>
            <a:ext cx="19891800" cy="86432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E785C380-3570-46FC-866B-50034E49BEED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ment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800" cy="67201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dt" idx="28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ftr" idx="29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sldNum" idx="30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7FC8EE80-91A2-4C3C-9177-2FC842C5D2EF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m br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" name="PlaceHolder 1"/>
          <p:cNvSpPr>
            <a:spLocks noGrp="1"/>
          </p:cNvSpPr>
          <p:nvPr>
            <p:ph type="dt" idx="31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ftr" idx="32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sldNum" idx="33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4A527956-F70F-4A62-A8AE-0F9D7AEB4C37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údo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170000" y="1605600"/>
            <a:ext cx="7698600" cy="68320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9149760" y="1605600"/>
            <a:ext cx="13082040" cy="344160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1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1170000" y="8438400"/>
            <a:ext cx="7698600" cy="275832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spcBef>
                <a:spcPts val="1120"/>
              </a:spcBef>
              <a:buNone/>
              <a:tabLst>
                <a:tab algn="l" pos="0"/>
              </a:tabLst>
            </a:pPr>
            <a:r>
              <a:rPr b="0" lang="pt-BR" sz="5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5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4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ftr" idx="5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6"/>
          <p:cNvSpPr>
            <a:spLocks noGrp="1"/>
          </p:cNvSpPr>
          <p:nvPr>
            <p:ph type="sldNum" idx="6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814231AC-AB3C-4B94-84A4-2DD8590C5AE5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m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87120" y="28227960"/>
            <a:ext cx="14041080" cy="33318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87120" y="3603240"/>
            <a:ext cx="14041080" cy="24194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87120" y="31560480"/>
            <a:ext cx="14041080" cy="47318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spcBef>
                <a:spcPts val="1120"/>
              </a:spcBef>
              <a:buNone/>
              <a:tabLst>
                <a:tab algn="l" pos="0"/>
              </a:tabLst>
            </a:pPr>
            <a:r>
              <a:rPr b="0" lang="pt-BR" sz="5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5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dt" idx="7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ftr" idx="8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sldNum" idx="9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FBB81331-D524-43E1-9EAC-E2D47C64A289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e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800" cy="67201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21061800" cy="266122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 vert="eaVer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1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0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11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12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F13D03B9-F902-401B-BA8F-162D591419E5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ítulo e texto verticai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6967160" y="1614960"/>
            <a:ext cx="5265000" cy="34406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 vert="eaVert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170000" y="1614960"/>
            <a:ext cx="15406200" cy="34406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 vert="eaVer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1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13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14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sldNum" idx="15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3AE41CF5-BA8F-47F1-AA64-CF752099EB93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800" cy="67201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21061800" cy="266122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1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dt" idx="16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ftr" idx="17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sldNum" idx="18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EAAFBBD2-ACC1-493D-8364-ABFC73EB2BEC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beçalho da Se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848600" y="25913160"/>
            <a:ext cx="19891800" cy="80085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159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59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848600" y="17091720"/>
            <a:ext cx="19891800" cy="88203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599"/>
              </a:spcBef>
              <a:buNone/>
              <a:tabLst>
                <a:tab algn="l" pos="0"/>
              </a:tabLst>
            </a:pPr>
            <a:r>
              <a:rPr b="0" lang="pt-BR" sz="8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19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 idx="20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sldNum" idx="21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2637E945-B23F-49F9-8EA4-F09C754C4E54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as Partes d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800" cy="67201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10335600" cy="266122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7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7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11896560" y="9409320"/>
            <a:ext cx="10335600" cy="266122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7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7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 idx="22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 idx="23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 idx="24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73319B19-EE5D-477B-805D-926F024619E5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920" cy="4031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800" cy="67201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170000" y="9026640"/>
            <a:ext cx="10339560" cy="37612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919"/>
              </a:spcBef>
              <a:buNone/>
              <a:tabLst>
                <a:tab algn="l" pos="0"/>
              </a:tabLst>
            </a:pPr>
            <a:r>
              <a:rPr b="1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1170000" y="12788640"/>
            <a:ext cx="10339560" cy="23233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7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6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6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6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6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11888280" y="9026640"/>
            <a:ext cx="10343520" cy="37612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919"/>
              </a:spcBef>
              <a:buNone/>
              <a:tabLst>
                <a:tab algn="l" pos="0"/>
              </a:tabLst>
            </a:pPr>
            <a:r>
              <a:rPr b="1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11888280" y="12788640"/>
            <a:ext cx="10343520" cy="23233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9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8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7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6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6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6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6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dt" idx="25"/>
          </p:nvPr>
        </p:nvSpPr>
        <p:spPr>
          <a:xfrm>
            <a:off x="117000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7"/>
          <p:cNvSpPr>
            <a:spLocks noGrp="1"/>
          </p:cNvSpPr>
          <p:nvPr>
            <p:ph type="ftr" idx="26"/>
          </p:nvPr>
        </p:nvSpPr>
        <p:spPr>
          <a:xfrm>
            <a:off x="7995960" y="37375920"/>
            <a:ext cx="741024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8"/>
          <p:cNvSpPr>
            <a:spLocks noGrp="1"/>
          </p:cNvSpPr>
          <p:nvPr>
            <p:ph type="sldNum" idx="27"/>
          </p:nvPr>
        </p:nvSpPr>
        <p:spPr>
          <a:xfrm>
            <a:off x="16772040" y="37375920"/>
            <a:ext cx="5460120" cy="21463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8A6FFA1E-2ABF-449C-A17A-1E7DAA57EE5E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wmf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eeform 14"/>
          <p:cNvSpPr/>
          <p:nvPr/>
        </p:nvSpPr>
        <p:spPr>
          <a:xfrm>
            <a:off x="1060200" y="9865800"/>
            <a:ext cx="9576720" cy="1050120"/>
          </a:xfrm>
          <a:custGeom>
            <a:avLst/>
            <a:gdLst>
              <a:gd name="textAreaLeft" fmla="*/ 0 w 9576720"/>
              <a:gd name="textAreaRight" fmla="*/ 9577440 w 9576720"/>
              <a:gd name="textAreaTop" fmla="*/ 0 h 1050120"/>
              <a:gd name="textAreaBottom" fmla="*/ 1050840 h 105012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TextBox 16"/>
          <p:cNvSpPr/>
          <p:nvPr/>
        </p:nvSpPr>
        <p:spPr>
          <a:xfrm>
            <a:off x="1060200" y="11089800"/>
            <a:ext cx="9648360" cy="279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Amostras de alimentos suspeitos recebidas pelo LACEN-PE provenientes de investigação de surtos de doenças de transmissão alimentar (DTAs).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Box 17"/>
          <p:cNvSpPr/>
          <p:nvPr/>
        </p:nvSpPr>
        <p:spPr>
          <a:xfrm>
            <a:off x="1060200" y="9937800"/>
            <a:ext cx="9488520" cy="82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OBJETO DA EXPERIÊNCIA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Box 55"/>
          <p:cNvSpPr/>
          <p:nvPr/>
        </p:nvSpPr>
        <p:spPr>
          <a:xfrm>
            <a:off x="199800" y="4388400"/>
            <a:ext cx="22573800" cy="356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ct val="100000"/>
              </a:lnSpc>
            </a:pPr>
            <a:r>
              <a:rPr b="1" lang="pt-BR" sz="5400" strike="noStrike" u="none">
                <a:solidFill>
                  <a:srgbClr val="0089cd"/>
                </a:solidFill>
                <a:effectLst/>
                <a:uFillTx/>
                <a:latin typeface="Montserrat"/>
              </a:rPr>
              <a:t>PERÍODO NATALINO APRESENTA MAIOR FREQUÊNCIA DE ALIMENTOS CONTAMINADOS ASSOCIADOS A SURTOS DE DTAS EM PERNAMBUCO</a:t>
            </a:r>
            <a:endParaRPr b="0" lang="pt-BR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9510"/>
              </a:lnSpc>
            </a:pPr>
            <a:r>
              <a:rPr b="1" lang="en-US" sz="5400" strike="noStrike" u="none">
                <a:solidFill>
                  <a:srgbClr val="0089cd"/>
                </a:solidFill>
                <a:effectLst/>
                <a:uFillTx/>
                <a:latin typeface="Montserrat"/>
                <a:ea typeface="League Spartan"/>
              </a:rPr>
              <a:t> </a:t>
            </a:r>
            <a:endParaRPr b="0" lang="pt-BR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Box 56"/>
          <p:cNvSpPr/>
          <p:nvPr/>
        </p:nvSpPr>
        <p:spPr>
          <a:xfrm>
            <a:off x="3060000" y="6840000"/>
            <a:ext cx="17999640" cy="139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5485"/>
              </a:lnSpc>
            </a:pPr>
            <a:r>
              <a:rPr b="0" lang="en-US" sz="392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 </a:t>
            </a:r>
            <a:r>
              <a:rPr b="1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Juliane Silva de Farias Lemos¹*, Valdemir Vicente da Silva Júnior¹, </a:t>
            </a:r>
            <a:r>
              <a:rPr b="1" lang="pt-BR" sz="2800" strike="noStrike" u="none">
                <a:solidFill>
                  <a:schemeClr val="dk1"/>
                </a:solidFill>
                <a:effectLst/>
                <a:uFillTx/>
                <a:latin typeface="Montserrat"/>
                <a:ea typeface="Open Sans"/>
              </a:rPr>
              <a:t>Leonardo de Aquino Linhares</a:t>
            </a:r>
            <a:r>
              <a:rPr b="1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¹, </a:t>
            </a:r>
            <a:r>
              <a:rPr b="1" lang="pt-BR" sz="2800" strike="noStrike" u="none">
                <a:solidFill>
                  <a:schemeClr val="dk1"/>
                </a:solidFill>
                <a:effectLst/>
                <a:uFillTx/>
                <a:latin typeface="Montserrat"/>
                <a:ea typeface="Open Sans"/>
              </a:rPr>
              <a:t>Keilla Maria Paz e Silva</a:t>
            </a:r>
            <a:r>
              <a:rPr b="1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¹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Box 57"/>
          <p:cNvSpPr/>
          <p:nvPr/>
        </p:nvSpPr>
        <p:spPr>
          <a:xfrm>
            <a:off x="756360" y="8060400"/>
            <a:ext cx="21673800" cy="130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5119"/>
              </a:lnSpc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¹Laboratório Central de Pernambuco (LACEN-PE), Recife, Pernambuco.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119"/>
              </a:lnSpc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*Autor correspondente: juhhfarias@hotmail.com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Freeform 14"/>
          <p:cNvSpPr/>
          <p:nvPr/>
        </p:nvSpPr>
        <p:spPr>
          <a:xfrm>
            <a:off x="1044360" y="13804920"/>
            <a:ext cx="9576720" cy="1050120"/>
          </a:xfrm>
          <a:custGeom>
            <a:avLst/>
            <a:gdLst>
              <a:gd name="textAreaLeft" fmla="*/ 0 w 9576720"/>
              <a:gd name="textAreaRight" fmla="*/ 9577440 w 9576720"/>
              <a:gd name="textAreaTop" fmla="*/ 0 h 1050120"/>
              <a:gd name="textAreaBottom" fmla="*/ 1050840 h 105012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TextBox 16"/>
          <p:cNvSpPr/>
          <p:nvPr/>
        </p:nvSpPr>
        <p:spPr>
          <a:xfrm>
            <a:off x="1044360" y="15090840"/>
            <a:ext cx="9648360" cy="625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Foram analisadas 495 amostras de alimentos suspeitos coletadas entre 2023 e 2025, correspondentes aos períodos carnavalesco, junino e natalino. Foi realizada a pesquisa, por metodologias oficiais</a:t>
            </a:r>
            <a:r>
              <a:rPr b="1" lang="pt-BR" sz="2800" strike="noStrike" u="none" baseline="30000">
                <a:solidFill>
                  <a:schemeClr val="dk1"/>
                </a:solidFill>
                <a:effectLst/>
                <a:uFillTx/>
                <a:latin typeface="Montserrat"/>
              </a:rPr>
              <a:t>1-4</a:t>
            </a: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, de 4 grupos de microrganismos destacados pela ANVISA, como potenciais contaminantes de alimentos: Salmonella sp.; Escherichia coli; Staphylococcus coagulase positiva e Bacillus cereus</a:t>
            </a:r>
            <a:r>
              <a:rPr b="1" lang="pt-BR" sz="2800" strike="noStrike" u="none" baseline="30000">
                <a:solidFill>
                  <a:schemeClr val="dk1"/>
                </a:solidFill>
                <a:effectLst/>
                <a:uFillTx/>
                <a:latin typeface="Montserrat"/>
              </a:rPr>
              <a:t>5</a:t>
            </a: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. A análise estatística foi feita com One-way ANOVA seguido por Newman-Keuls com diferenças significativas para p&lt;0,05.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Box 17"/>
          <p:cNvSpPr/>
          <p:nvPr/>
        </p:nvSpPr>
        <p:spPr>
          <a:xfrm>
            <a:off x="1044360" y="13876920"/>
            <a:ext cx="9848520" cy="81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DESCRIÇÃO DA EXPERIÊNCIA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Freeform 14"/>
          <p:cNvSpPr/>
          <p:nvPr/>
        </p:nvSpPr>
        <p:spPr>
          <a:xfrm>
            <a:off x="972360" y="23475240"/>
            <a:ext cx="9576720" cy="1050120"/>
          </a:xfrm>
          <a:custGeom>
            <a:avLst/>
            <a:gdLst>
              <a:gd name="textAreaLeft" fmla="*/ 0 w 9576720"/>
              <a:gd name="textAreaRight" fmla="*/ 9577440 w 9576720"/>
              <a:gd name="textAreaTop" fmla="*/ 0 h 1050120"/>
              <a:gd name="textAreaBottom" fmla="*/ 1050840 h 105012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TextBox 16"/>
          <p:cNvSpPr/>
          <p:nvPr/>
        </p:nvSpPr>
        <p:spPr>
          <a:xfrm>
            <a:off x="972360" y="24627240"/>
            <a:ext cx="9648360" cy="48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Montserrat"/>
              </a:rPr>
              <a:t>Os resultados indicam que o aumento das atividades alimentares fora do domicílio durante o período natalino eleva a exposição da população a alimentos contaminados. O destaque da contaminação por E. coli e Bacillus cereus reforça a necessidade de intensificar a fiscalização sanitária e as ações educativas junto a manipuladores e fornecedores de alimentos nesse período.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Box 17"/>
          <p:cNvSpPr/>
          <p:nvPr/>
        </p:nvSpPr>
        <p:spPr>
          <a:xfrm>
            <a:off x="972360" y="23547240"/>
            <a:ext cx="9848520" cy="81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APRENDIZADO E ANÁLISE CRÍTICA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Freeform 14"/>
          <p:cNvSpPr/>
          <p:nvPr/>
        </p:nvSpPr>
        <p:spPr>
          <a:xfrm>
            <a:off x="12493440" y="9891360"/>
            <a:ext cx="9576720" cy="1050120"/>
          </a:xfrm>
          <a:custGeom>
            <a:avLst/>
            <a:gdLst>
              <a:gd name="textAreaLeft" fmla="*/ 0 w 9576720"/>
              <a:gd name="textAreaRight" fmla="*/ 9577440 w 9576720"/>
              <a:gd name="textAreaTop" fmla="*/ 0 h 1050120"/>
              <a:gd name="textAreaBottom" fmla="*/ 1050840 h 105012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TextBox 16"/>
          <p:cNvSpPr/>
          <p:nvPr/>
        </p:nvSpPr>
        <p:spPr>
          <a:xfrm>
            <a:off x="12493440" y="11115360"/>
            <a:ext cx="9648360" cy="279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Comparar o perfil microbiológico dos alimentos contaminados durante os períodos carnavalesco, junino e natalino entre 2023 e 2025.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Box 17"/>
          <p:cNvSpPr/>
          <p:nvPr/>
        </p:nvSpPr>
        <p:spPr>
          <a:xfrm>
            <a:off x="12493440" y="9963360"/>
            <a:ext cx="9488520" cy="74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OBJETIVOS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Freeform 14"/>
          <p:cNvSpPr/>
          <p:nvPr/>
        </p:nvSpPr>
        <p:spPr>
          <a:xfrm>
            <a:off x="12477960" y="13830480"/>
            <a:ext cx="9576720" cy="1050120"/>
          </a:xfrm>
          <a:custGeom>
            <a:avLst/>
            <a:gdLst>
              <a:gd name="textAreaLeft" fmla="*/ 0 w 9576720"/>
              <a:gd name="textAreaRight" fmla="*/ 9577440 w 9576720"/>
              <a:gd name="textAreaTop" fmla="*/ 0 h 1050120"/>
              <a:gd name="textAreaBottom" fmla="*/ 1050840 h 105012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16"/>
          <p:cNvSpPr/>
          <p:nvPr/>
        </p:nvSpPr>
        <p:spPr>
          <a:xfrm>
            <a:off x="13500000" y="15260760"/>
            <a:ext cx="8221680" cy="417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Box 17"/>
          <p:cNvSpPr/>
          <p:nvPr/>
        </p:nvSpPr>
        <p:spPr>
          <a:xfrm>
            <a:off x="12477960" y="13902480"/>
            <a:ext cx="9848520" cy="81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RESULTADOS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Freeform 14"/>
          <p:cNvSpPr/>
          <p:nvPr/>
        </p:nvSpPr>
        <p:spPr>
          <a:xfrm>
            <a:off x="12405600" y="23500800"/>
            <a:ext cx="9576720" cy="1050120"/>
          </a:xfrm>
          <a:custGeom>
            <a:avLst/>
            <a:gdLst>
              <a:gd name="textAreaLeft" fmla="*/ 0 w 9576720"/>
              <a:gd name="textAreaRight" fmla="*/ 9577440 w 9576720"/>
              <a:gd name="textAreaTop" fmla="*/ 0 h 1050120"/>
              <a:gd name="textAreaBottom" fmla="*/ 1050840 h 105012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" name="TextBox 16"/>
          <p:cNvSpPr/>
          <p:nvPr/>
        </p:nvSpPr>
        <p:spPr>
          <a:xfrm>
            <a:off x="12405600" y="24652800"/>
            <a:ext cx="9648360" cy="56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914400">
              <a:lnSpc>
                <a:spcPts val="5485"/>
              </a:lnSpc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Montserrat"/>
              </a:rPr>
              <a:t>O estudo identificou maior contaminação por E. coli e Bacillus cereus em alimentos comercializados durante o período natalino, indicando maior vulnerabilidade à ocorrência de surtos de DTAs. Esses achados subsidiam a vigilância sanitária na definição de estratégias específicas de prevenção e controle voltadas para períodos de maior risco, especialmente o natalino.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Box 17"/>
          <p:cNvSpPr/>
          <p:nvPr/>
        </p:nvSpPr>
        <p:spPr>
          <a:xfrm>
            <a:off x="12405600" y="23572800"/>
            <a:ext cx="10274040" cy="81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CONCLUSÃO E/OU RECOMENDAÇÕES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Box 58"/>
          <p:cNvSpPr/>
          <p:nvPr/>
        </p:nvSpPr>
        <p:spPr>
          <a:xfrm>
            <a:off x="4284720" y="30761640"/>
            <a:ext cx="14830200" cy="77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1" lang="en-US" sz="4570" strike="noStrike" u="none">
                <a:solidFill>
                  <a:srgbClr val="000000"/>
                </a:solidFill>
                <a:effectLst/>
                <a:uFillTx/>
                <a:latin typeface="Montserrat"/>
                <a:ea typeface="League Spartan"/>
              </a:rPr>
              <a:t>Referências</a:t>
            </a:r>
            <a:endParaRPr b="0" lang="pt-BR" sz="45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59"/>
          <p:cNvSpPr/>
          <p:nvPr/>
        </p:nvSpPr>
        <p:spPr>
          <a:xfrm>
            <a:off x="842760" y="31807080"/>
            <a:ext cx="9857880" cy="796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ct val="100000"/>
              </a:lnSpc>
            </a:pPr>
            <a:r>
              <a:rPr b="1" lang="pt-BR" sz="2400" strike="noStrike" u="none" baseline="30000">
                <a:solidFill>
                  <a:schemeClr val="dk1"/>
                </a:solidFill>
                <a:effectLst/>
                <a:uFillTx/>
                <a:latin typeface="Montserrat"/>
              </a:rPr>
              <a:t>1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AMERICAN PUBLIC HEALTH ASSOCIATION (APHA). General description for the identification of </a:t>
            </a:r>
            <a:r>
              <a:rPr b="0" i="1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Salmonella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. In: </a:t>
            </a: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Compendium of methods for the microbiological examination of foods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. 5. ed. Washington, D.C.: American Public Health Association, 2015. Cap. 36.13.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ct val="100000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ct val="100000"/>
              </a:lnSpc>
            </a:pPr>
            <a:r>
              <a:rPr b="1" lang="pt-BR" sz="2400" strike="noStrike" u="none" baseline="30000">
                <a:solidFill>
                  <a:schemeClr val="dk1"/>
                </a:solidFill>
                <a:effectLst/>
                <a:uFillTx/>
                <a:latin typeface="Montserrat"/>
              </a:rPr>
              <a:t>2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AMERICAN PUBLIC HEALTH ASSOCIATION (APHA). Enterobacteriaceae, Coliforms and Escherichia coli as Quality and Safety Indicators. In: </a:t>
            </a: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Compendium of methods for the microbiological examination of foods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. 5. ed. Washington, D.C.: American Public Health Association, 2015. Cap. 9.9.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ct val="100000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ct val="100000"/>
              </a:lnSpc>
            </a:pPr>
            <a:r>
              <a:rPr b="1" lang="pt-BR" sz="2400" strike="noStrike" u="none" baseline="30000">
                <a:solidFill>
                  <a:schemeClr val="dk1"/>
                </a:solidFill>
                <a:effectLst/>
                <a:uFillTx/>
                <a:latin typeface="Montserrat"/>
              </a:rPr>
              <a:t>3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AMERICAN PUBLIC HEALTH ASSOCIATION (APHA). Description of S. aureus Colonies on Baird-Parker agar. In: </a:t>
            </a: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Compendium of methods for the microbiological examination of foods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. 5. ed. Washington, D.C.: American Public Health Association, 2015. Cap. 39.64.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4022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4022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4022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4022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Box 60"/>
          <p:cNvSpPr/>
          <p:nvPr/>
        </p:nvSpPr>
        <p:spPr>
          <a:xfrm>
            <a:off x="12277440" y="31807080"/>
            <a:ext cx="9720360" cy="666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4022"/>
              </a:lnSpc>
            </a:pPr>
            <a:r>
              <a:rPr b="1" lang="pt-BR" sz="2400" strike="noStrike" u="none" baseline="30000">
                <a:solidFill>
                  <a:schemeClr val="dk1"/>
                </a:solidFill>
                <a:effectLst/>
                <a:uFillTx/>
                <a:latin typeface="Montserrat"/>
              </a:rPr>
              <a:t>4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ASSOCIAÇÃO BRASILEIRA DE NORMAS TÉCNICAS.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NBR ISO 7932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: Microbiologia de alimentos para consumo humano e animal: método horizontal para a enumeração presuntiva de 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Bacillus cereus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Montserrat"/>
              </a:rPr>
              <a:t>: técnica de contagem de colônias a 30 °C. Rio de Janeiro, 2016.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4022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4022"/>
              </a:lnSpc>
            </a:pPr>
            <a:r>
              <a:rPr b="1" lang="pt-BR" sz="2400" strike="noStrike" u="none" baseline="30000">
                <a:solidFill>
                  <a:schemeClr val="dk1"/>
                </a:solidFill>
                <a:effectLst/>
                <a:uFillTx/>
                <a:latin typeface="Calibri"/>
                <a:ea typeface="Open Sans"/>
              </a:rPr>
              <a:t>5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Montserrat"/>
                <a:ea typeface="Open Sans"/>
              </a:rPr>
              <a:t>BRASIL. Ministério da Saúde. Aspectos gerais das doenças transmitidas por alimentos. In: BRASIL. Ministério da Saúde. Secretaria de Vigilância em Saúde. Departamento de Vigilância Epidemiológica.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Montserrat"/>
                <a:ea typeface="Open Sans"/>
              </a:rPr>
              <a:t>Manual integrado de vigilância, prevenção e controle de doenças transmitidas por alimentos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Montserrat"/>
                <a:ea typeface="Open Sans"/>
              </a:rPr>
              <a:t>. Brasília: Editora do Ministério da Saúde, 2010. Cap. 8.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4022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4022"/>
              </a:lnSpc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2" name="Imagem 91" descr=""/>
          <p:cNvPicPr/>
          <p:nvPr/>
        </p:nvPicPr>
        <p:blipFill>
          <a:blip r:embed="rId1"/>
          <a:stretch/>
        </p:blipFill>
        <p:spPr>
          <a:xfrm>
            <a:off x="11880000" y="17028000"/>
            <a:ext cx="10837080" cy="439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" descr=""/>
          <p:cNvPicPr/>
          <p:nvPr/>
        </p:nvPicPr>
        <p:blipFill>
          <a:blip r:embed="rId2"/>
          <a:srcRect l="10697" t="53012" r="18746" b="29759"/>
          <a:stretch/>
        </p:blipFill>
        <p:spPr>
          <a:xfrm>
            <a:off x="12060000" y="15120000"/>
            <a:ext cx="10494000" cy="144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Application>LibreOffice/25.2.6.2$Windows_X86_64 LibreOffice_project/729c5bfe710f5eb71ed3bbde9e06a6065e9c6c5d</Application>
  <AppVersion>15.0000</AppVersion>
  <Words>556</Words>
  <Paragraphs>27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  <dc:description/>
  <dc:language>pt-BR</dc:language>
  <cp:lastModifiedBy/>
  <dcterms:modified xsi:type="dcterms:W3CDTF">2025-11-04T18:45:52Z</dcterms:modified>
  <cp:revision>33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</vt:i4>
  </property>
</Properties>
</file>