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23402925" cy="40325675"/>
  <p:notesSz cx="6858000" cy="9144000"/>
  <p:embeddedFontLst>
    <p:embeddedFont>
      <p:font typeface="Calibri" panose="020F0502020204030204" pitchFamily="34" charset="0"/>
      <p:regular r:id="rId4"/>
      <p:bold r:id="rId5"/>
      <p:italic r:id="rId6"/>
      <p:boldItalic r:id="rId7"/>
    </p:embeddedFont>
    <p:embeddedFont>
      <p:font typeface="Open Sans" panose="020B0604020202020204" charset="0"/>
      <p:regular r:id="rId8"/>
      <p:bold r:id="rId9"/>
      <p:italic r:id="rId10"/>
      <p:boldItalic r:id="rId11"/>
    </p:embeddedFont>
    <p:embeddedFont>
      <p:font typeface="Montserrat" panose="020B0604020202020204" charset="0"/>
      <p:regular r:id="rId12"/>
      <p:bold r:id="rId13"/>
      <p:italic r:id="rId14"/>
      <p:bold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33" d="100"/>
          <a:sy n="33" d="100"/>
        </p:scale>
        <p:origin x="936" y="-2676"/>
      </p:cViewPr>
      <p:guideLst>
        <p:guide orient="horz" pos="12701"/>
        <p:guide pos="737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font" Target="fonts/font12.fntdata"/><Relationship Id="rId10" Type="http://schemas.openxmlformats.org/officeDocument/2006/relationships/font" Target="fonts/font7.fntdata"/><Relationship Id="rId19" Type="http://schemas.openxmlformats.org/officeDocument/2006/relationships/tableStyles" Target="tableStyles.xml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9981903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33638" y="685800"/>
            <a:ext cx="19907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09862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t" anchorCtr="0">
            <a:normAutofit/>
          </a:bodyPr>
          <a:lstStyle>
            <a:lvl1pPr lvl="0" algn="ctr">
              <a:spcBef>
                <a:spcPts val="2540"/>
              </a:spcBef>
              <a:spcAft>
                <a:spcPts val="0"/>
              </a:spcAft>
              <a:buClr>
                <a:srgbClr val="888888"/>
              </a:buClr>
              <a:buSzPts val="127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2240"/>
              </a:spcBef>
              <a:spcAft>
                <a:spcPts val="0"/>
              </a:spcAft>
              <a:buClr>
                <a:srgbClr val="888888"/>
              </a:buClr>
              <a:buSzPts val="112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920"/>
              </a:spcBef>
              <a:spcAft>
                <a:spcPts val="0"/>
              </a:spcAft>
              <a:buClr>
                <a:srgbClr val="888888"/>
              </a:buClr>
              <a:buSzPts val="96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dt" idx="10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ftr" idx="11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ldNum" idx="12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"/>
          <p:cNvSpPr txBox="1"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body" idx="1"/>
          </p:nvPr>
        </p:nvSpPr>
        <p:spPr>
          <a:xfrm rot="5400000">
            <a:off x="-1605079" y="12184552"/>
            <a:ext cx="26613082" cy="21062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dt" idx="10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ftr" idx="11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sldNum" idx="12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is" type="vertTitleAndTx">
  <p:cSld name="VERTICAL_TITLE_AND_VERTICAL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2"/>
          <p:cNvSpPr txBox="1">
            <a:spLocks noGrp="1"/>
          </p:cNvSpPr>
          <p:nvPr>
            <p:ph type="title"/>
          </p:nvPr>
        </p:nvSpPr>
        <p:spPr>
          <a:xfrm rot="5400000">
            <a:off x="2396195" y="16185826"/>
            <a:ext cx="34407509" cy="5265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body" idx="1"/>
          </p:nvPr>
        </p:nvSpPr>
        <p:spPr>
          <a:xfrm rot="5400000">
            <a:off x="-8330146" y="11115192"/>
            <a:ext cx="34407509" cy="154069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dt" idx="10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ftr" idx="11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sldNum" idx="12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dt" idx="10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ftr" idx="11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900"/>
              <a:buFont typeface="Calibri"/>
              <a:buNone/>
              <a:defRPr sz="159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b" anchorCtr="0">
            <a:normAutofit/>
          </a:bodyPr>
          <a:lstStyle>
            <a:lvl1pPr marL="457200" lvl="0" indent="-228600" algn="l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 sz="8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1440"/>
              </a:spcBef>
              <a:spcAft>
                <a:spcPts val="0"/>
              </a:spcAft>
              <a:buClr>
                <a:srgbClr val="888888"/>
              </a:buClr>
              <a:buSzPts val="7200"/>
              <a:buNone/>
              <a:defRPr sz="72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280"/>
              </a:spcBef>
              <a:spcAft>
                <a:spcPts val="0"/>
              </a:spcAft>
              <a:buClr>
                <a:srgbClr val="888888"/>
              </a:buClr>
              <a:buSzPts val="6400"/>
              <a:buNone/>
              <a:defRPr sz="64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dt" idx="10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ftr" idx="11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1170146" y="9409327"/>
            <a:ext cx="10336292" cy="26613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t" anchorCtr="0">
            <a:normAutofit/>
          </a:bodyPr>
          <a:lstStyle>
            <a:lvl1pPr marL="457200" lvl="0" indent="-939800" algn="l">
              <a:spcBef>
                <a:spcPts val="2240"/>
              </a:spcBef>
              <a:spcAft>
                <a:spcPts val="0"/>
              </a:spcAft>
              <a:buClr>
                <a:schemeClr val="dk1"/>
              </a:buClr>
              <a:buSzPts val="11200"/>
              <a:buChar char="•"/>
              <a:defRPr sz="11200"/>
            </a:lvl1pPr>
            <a:lvl2pPr marL="914400" lvl="1" indent="-8382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–"/>
              <a:defRPr sz="9600"/>
            </a:lvl2pPr>
            <a:lvl3pPr marL="1371600" lvl="2" indent="-736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3pPr>
            <a:lvl4pPr marL="1828800" lvl="3" indent="-685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–"/>
              <a:defRPr sz="7200"/>
            </a:lvl4pPr>
            <a:lvl5pPr marL="2286000" lvl="4" indent="-685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»"/>
              <a:defRPr sz="7200"/>
            </a:lvl5pPr>
            <a:lvl6pPr marL="2743200" lvl="5" indent="-685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6pPr>
            <a:lvl7pPr marL="3200400" lvl="6" indent="-685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7pPr>
            <a:lvl8pPr marL="3657600" lvl="7" indent="-685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8pPr>
            <a:lvl9pPr marL="4114800" lvl="8" indent="-685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2"/>
          </p:nvPr>
        </p:nvSpPr>
        <p:spPr>
          <a:xfrm>
            <a:off x="11896487" y="9409327"/>
            <a:ext cx="10336292" cy="26613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t" anchorCtr="0">
            <a:normAutofit/>
          </a:bodyPr>
          <a:lstStyle>
            <a:lvl1pPr marL="457200" lvl="0" indent="-939800" algn="l">
              <a:spcBef>
                <a:spcPts val="2240"/>
              </a:spcBef>
              <a:spcAft>
                <a:spcPts val="0"/>
              </a:spcAft>
              <a:buClr>
                <a:schemeClr val="dk1"/>
              </a:buClr>
              <a:buSzPts val="11200"/>
              <a:buChar char="•"/>
              <a:defRPr sz="11200"/>
            </a:lvl1pPr>
            <a:lvl2pPr marL="914400" lvl="1" indent="-8382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–"/>
              <a:defRPr sz="9600"/>
            </a:lvl2pPr>
            <a:lvl3pPr marL="1371600" lvl="2" indent="-736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3pPr>
            <a:lvl4pPr marL="1828800" lvl="3" indent="-685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–"/>
              <a:defRPr sz="7200"/>
            </a:lvl4pPr>
            <a:lvl5pPr marL="2286000" lvl="4" indent="-685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»"/>
              <a:defRPr sz="7200"/>
            </a:lvl5pPr>
            <a:lvl6pPr marL="2743200" lvl="5" indent="-685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6pPr>
            <a:lvl7pPr marL="3200400" lvl="6" indent="-685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7pPr>
            <a:lvl8pPr marL="3657600" lvl="7" indent="-685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8pPr>
            <a:lvl9pPr marL="4114800" lvl="8" indent="-685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b" anchorCtr="0">
            <a:normAutofit/>
          </a:bodyPr>
          <a:lstStyle>
            <a:lvl1pPr marL="457200" lvl="0" indent="-2286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None/>
              <a:defRPr sz="9600" b="1"/>
            </a:lvl1pPr>
            <a:lvl2pPr marL="914400" lvl="1" indent="-228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/>
            </a:lvl2pPr>
            <a:lvl3pPr marL="1371600" lvl="2" indent="-228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 b="1"/>
            </a:lvl3pPr>
            <a:lvl4pPr marL="1828800" lvl="3" indent="-228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 b="1"/>
            </a:lvl4pPr>
            <a:lvl5pPr marL="2286000" lvl="4" indent="-228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 b="1"/>
            </a:lvl5pPr>
            <a:lvl6pPr marL="2743200" lvl="5" indent="-228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 b="1"/>
            </a:lvl6pPr>
            <a:lvl7pPr marL="3200400" lvl="6" indent="-228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 b="1"/>
            </a:lvl7pPr>
            <a:lvl8pPr marL="3657600" lvl="7" indent="-228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 b="1"/>
            </a:lvl8pPr>
            <a:lvl9pPr marL="4114800" lvl="8" indent="-228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 b="1"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2"/>
          </p:nvPr>
        </p:nvSpPr>
        <p:spPr>
          <a:xfrm>
            <a:off x="1170146" y="12788467"/>
            <a:ext cx="10340356" cy="23233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t" anchorCtr="0">
            <a:normAutofit/>
          </a:bodyPr>
          <a:lstStyle>
            <a:lvl1pPr marL="457200" lvl="0" indent="-8382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•"/>
              <a:defRPr sz="9600"/>
            </a:lvl1pPr>
            <a:lvl2pPr marL="914400" lvl="1" indent="-736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–"/>
              <a:defRPr sz="8000"/>
            </a:lvl2pPr>
            <a:lvl3pPr marL="1371600" lvl="2" indent="-685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3pPr>
            <a:lvl4pPr marL="1828800" lvl="3" indent="-635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–"/>
              <a:defRPr sz="6400"/>
            </a:lvl4pPr>
            <a:lvl5pPr marL="2286000" lvl="4" indent="-635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»"/>
              <a:defRPr sz="6400"/>
            </a:lvl5pPr>
            <a:lvl6pPr marL="2743200" lvl="5" indent="-635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6pPr>
            <a:lvl7pPr marL="3200400" lvl="6" indent="-635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7pPr>
            <a:lvl8pPr marL="3657600" lvl="7" indent="-635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8pPr>
            <a:lvl9pPr marL="4114800" lvl="8" indent="-635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3"/>
          </p:nvPr>
        </p:nvSpPr>
        <p:spPr>
          <a:xfrm>
            <a:off x="11888362" y="9026606"/>
            <a:ext cx="10344418" cy="3761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b" anchorCtr="0">
            <a:normAutofit/>
          </a:bodyPr>
          <a:lstStyle>
            <a:lvl1pPr marL="457200" lvl="0" indent="-2286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None/>
              <a:defRPr sz="9600" b="1"/>
            </a:lvl1pPr>
            <a:lvl2pPr marL="914400" lvl="1" indent="-228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/>
            </a:lvl2pPr>
            <a:lvl3pPr marL="1371600" lvl="2" indent="-228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 b="1"/>
            </a:lvl3pPr>
            <a:lvl4pPr marL="1828800" lvl="3" indent="-228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 b="1"/>
            </a:lvl4pPr>
            <a:lvl5pPr marL="2286000" lvl="4" indent="-228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 b="1"/>
            </a:lvl5pPr>
            <a:lvl6pPr marL="2743200" lvl="5" indent="-228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 b="1"/>
            </a:lvl6pPr>
            <a:lvl7pPr marL="3200400" lvl="6" indent="-228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 b="1"/>
            </a:lvl7pPr>
            <a:lvl8pPr marL="3657600" lvl="7" indent="-228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 b="1"/>
            </a:lvl8pPr>
            <a:lvl9pPr marL="4114800" lvl="8" indent="-228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 b="1"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4"/>
          </p:nvPr>
        </p:nvSpPr>
        <p:spPr>
          <a:xfrm>
            <a:off x="11888362" y="12788467"/>
            <a:ext cx="10344418" cy="23233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t" anchorCtr="0">
            <a:normAutofit/>
          </a:bodyPr>
          <a:lstStyle>
            <a:lvl1pPr marL="457200" lvl="0" indent="-8382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•"/>
              <a:defRPr sz="9600"/>
            </a:lvl1pPr>
            <a:lvl2pPr marL="914400" lvl="1" indent="-736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–"/>
              <a:defRPr sz="8000"/>
            </a:lvl2pPr>
            <a:lvl3pPr marL="1371600" lvl="2" indent="-685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3pPr>
            <a:lvl4pPr marL="1828800" lvl="3" indent="-635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–"/>
              <a:defRPr sz="6400"/>
            </a:lvl4pPr>
            <a:lvl5pPr marL="2286000" lvl="4" indent="-635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»"/>
              <a:defRPr sz="6400"/>
            </a:lvl5pPr>
            <a:lvl6pPr marL="2743200" lvl="5" indent="-635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6pPr>
            <a:lvl7pPr marL="3200400" lvl="6" indent="-635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7pPr>
            <a:lvl8pPr marL="3657600" lvl="7" indent="-635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8pPr>
            <a:lvl9pPr marL="4114800" lvl="8" indent="-635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dt" idx="10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ftr" idx="11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sldNum" idx="12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dt" idx="10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ftr" idx="11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sldNum" idx="12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"/>
          <p:cNvSpPr txBox="1">
            <a:spLocks noGrp="1"/>
          </p:cNvSpPr>
          <p:nvPr>
            <p:ph type="dt" idx="10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ftr" idx="11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sldNum" idx="12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 txBox="1"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alibri"/>
              <a:buNone/>
              <a:defRPr sz="8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1"/>
          </p:nvPr>
        </p:nvSpPr>
        <p:spPr>
          <a:xfrm>
            <a:off x="9149894" y="1605562"/>
            <a:ext cx="13082885" cy="34416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t" anchorCtr="0">
            <a:normAutofit/>
          </a:bodyPr>
          <a:lstStyle>
            <a:lvl1pPr marL="457200" lvl="0" indent="-1035050" algn="l">
              <a:spcBef>
                <a:spcPts val="2540"/>
              </a:spcBef>
              <a:spcAft>
                <a:spcPts val="0"/>
              </a:spcAft>
              <a:buClr>
                <a:schemeClr val="dk1"/>
              </a:buClr>
              <a:buSzPts val="12700"/>
              <a:buChar char="•"/>
              <a:defRPr sz="12700"/>
            </a:lvl1pPr>
            <a:lvl2pPr marL="914400" lvl="1" indent="-939800" algn="l">
              <a:spcBef>
                <a:spcPts val="2240"/>
              </a:spcBef>
              <a:spcAft>
                <a:spcPts val="0"/>
              </a:spcAft>
              <a:buClr>
                <a:schemeClr val="dk1"/>
              </a:buClr>
              <a:buSzPts val="11200"/>
              <a:buChar char="–"/>
              <a:defRPr sz="11200"/>
            </a:lvl2pPr>
            <a:lvl3pPr marL="1371600" lvl="2" indent="-8382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•"/>
              <a:defRPr sz="9600"/>
            </a:lvl3pPr>
            <a:lvl4pPr marL="1828800" lvl="3" indent="-736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–"/>
              <a:defRPr sz="8000"/>
            </a:lvl4pPr>
            <a:lvl5pPr marL="2286000" lvl="4" indent="-736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»"/>
              <a:defRPr sz="8000"/>
            </a:lvl5pPr>
            <a:lvl6pPr marL="2743200" lvl="5" indent="-736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6pPr>
            <a:lvl7pPr marL="3200400" lvl="6" indent="-736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7pPr>
            <a:lvl8pPr marL="3657600" lvl="7" indent="-736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8pPr>
            <a:lvl9pPr marL="4114800" lvl="8" indent="-736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body" idx="2"/>
          </p:nvPr>
        </p:nvSpPr>
        <p:spPr>
          <a:xfrm>
            <a:off x="1170148" y="8438524"/>
            <a:ext cx="7699401" cy="2758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t" anchorCtr="0">
            <a:normAutofit/>
          </a:bodyPr>
          <a:lstStyle>
            <a:lvl1pPr marL="457200" lvl="0" indent="-228600" algn="l"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/>
            </a:lvl1pPr>
            <a:lvl2pPr marL="914400" lvl="1" indent="-22860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/>
            </a:lvl2pPr>
            <a:lvl3pPr marL="1371600" lvl="2" indent="-22860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3pPr>
            <a:lvl4pPr marL="1828800" lvl="3" indent="-228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4pPr>
            <a:lvl5pPr marL="2286000" lvl="4" indent="-228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5pPr>
            <a:lvl6pPr marL="2743200" lvl="5" indent="-228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6pPr>
            <a:lvl7pPr marL="3200400" lvl="6" indent="-228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7pPr>
            <a:lvl8pPr marL="3657600" lvl="7" indent="-228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8pPr>
            <a:lvl9pPr marL="4114800" lvl="8" indent="-228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dt" idx="10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ftr" idx="11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sldNum" idx="12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alibri"/>
              <a:buNone/>
              <a:defRPr sz="8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>
            <a:spLocks noGrp="1"/>
          </p:cNvSpPr>
          <p:nvPr>
            <p:ph type="pic" idx="2"/>
          </p:nvPr>
        </p:nvSpPr>
        <p:spPr>
          <a:xfrm>
            <a:off x="4587137" y="3603174"/>
            <a:ext cx="14041755" cy="24195405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10"/>
          <p:cNvSpPr txBox="1">
            <a:spLocks noGrp="1"/>
          </p:cNvSpPr>
          <p:nvPr>
            <p:ph type="body" idx="1"/>
          </p:nvPr>
        </p:nvSpPr>
        <p:spPr>
          <a:xfrm>
            <a:off x="4587137" y="31560444"/>
            <a:ext cx="14041755" cy="4732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t" anchorCtr="0">
            <a:normAutofit/>
          </a:bodyPr>
          <a:lstStyle>
            <a:lvl1pPr marL="457200" lvl="0" indent="-228600" algn="l"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/>
            </a:lvl1pPr>
            <a:lvl2pPr marL="914400" lvl="1" indent="-22860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/>
            </a:lvl2pPr>
            <a:lvl3pPr marL="1371600" lvl="2" indent="-22860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3pPr>
            <a:lvl4pPr marL="1828800" lvl="3" indent="-228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4pPr>
            <a:lvl5pPr marL="2286000" lvl="4" indent="-228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5pPr>
            <a:lvl6pPr marL="2743200" lvl="5" indent="-228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6pPr>
            <a:lvl7pPr marL="3200400" lvl="6" indent="-228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7pPr>
            <a:lvl8pPr marL="3657600" lvl="7" indent="-228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8pPr>
            <a:lvl9pPr marL="4114800" lvl="8" indent="-228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dt" idx="10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ftr" idx="11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sldNum" idx="12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0"/>
              <a:buFont typeface="Calibri"/>
              <a:buNone/>
              <a:defRPr sz="17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t" anchorCtr="0">
            <a:normAutofit/>
          </a:bodyPr>
          <a:lstStyle>
            <a:lvl1pPr marL="457200" marR="0" lvl="0" indent="-1035050" algn="l" rtl="0">
              <a:spcBef>
                <a:spcPts val="2540"/>
              </a:spcBef>
              <a:spcAft>
                <a:spcPts val="0"/>
              </a:spcAft>
              <a:buClr>
                <a:schemeClr val="dk1"/>
              </a:buClr>
              <a:buSzPts val="12700"/>
              <a:buFont typeface="Arial"/>
              <a:buChar char="•"/>
              <a:defRPr sz="1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939800" algn="l" rtl="0">
              <a:spcBef>
                <a:spcPts val="2240"/>
              </a:spcBef>
              <a:spcAft>
                <a:spcPts val="0"/>
              </a:spcAft>
              <a:buClr>
                <a:schemeClr val="dk1"/>
              </a:buClr>
              <a:buSzPts val="11200"/>
              <a:buFont typeface="Arial"/>
              <a:buChar char="–"/>
              <a:defRPr sz="1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838200" algn="l" rtl="0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Char char="•"/>
              <a:defRPr sz="9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73660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–"/>
              <a:defRPr sz="8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73660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»"/>
              <a:defRPr sz="8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73660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sz="8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73660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sz="8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73660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sz="8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73660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sz="8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4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4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4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4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4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4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4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4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4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  <p:pic>
        <p:nvPicPr>
          <p:cNvPr id="11" name="Google Shape;11;p1" descr="C:\Users\rao656402\Desktop\banner.p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641" y="4763"/>
            <a:ext cx="23399643" cy="4031615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/>
          <p:nvPr/>
        </p:nvSpPr>
        <p:spPr>
          <a:xfrm>
            <a:off x="1247513" y="12120975"/>
            <a:ext cx="9577500" cy="10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Visa proporcionar melhor adesão e correto manejo de insulina para controle glicêmico em usuários diabéticos.</a:t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86" name="Google Shape;86;p13"/>
          <p:cNvGrpSpPr/>
          <p:nvPr/>
        </p:nvGrpSpPr>
        <p:grpSpPr>
          <a:xfrm>
            <a:off x="1229490" y="10756067"/>
            <a:ext cx="9595495" cy="1050631"/>
            <a:chOff x="1042090" y="9865692"/>
            <a:chExt cx="9595495" cy="1050631"/>
          </a:xfrm>
        </p:grpSpPr>
        <p:sp>
          <p:nvSpPr>
            <p:cNvPr id="87" name="Google Shape;87;p13"/>
            <p:cNvSpPr/>
            <p:nvPr/>
          </p:nvSpPr>
          <p:spPr>
            <a:xfrm>
              <a:off x="1060044" y="9865692"/>
              <a:ext cx="9577541" cy="1050631"/>
            </a:xfrm>
            <a:custGeom>
              <a:avLst/>
              <a:gdLst/>
              <a:ahLst/>
              <a:cxnLst/>
              <a:rect l="l" t="t" r="r" b="b"/>
              <a:pathLst>
                <a:path w="788275" h="115581" extrusionOk="0">
                  <a:moveTo>
                    <a:pt x="0" y="0"/>
                  </a:moveTo>
                  <a:lnTo>
                    <a:pt x="788275" y="0"/>
                  </a:lnTo>
                  <a:lnTo>
                    <a:pt x="788275" y="115581"/>
                  </a:lnTo>
                  <a:lnTo>
                    <a:pt x="0" y="115581"/>
                  </a:lnTo>
                  <a:close/>
                </a:path>
              </a:pathLst>
            </a:custGeom>
            <a:solidFill>
              <a:srgbClr val="3E4094"/>
            </a:solidFill>
            <a:ln>
              <a:noFill/>
            </a:ln>
          </p:spPr>
        </p:sp>
        <p:sp>
          <p:nvSpPr>
            <p:cNvPr id="88" name="Google Shape;88;p13"/>
            <p:cNvSpPr txBox="1"/>
            <p:nvPr/>
          </p:nvSpPr>
          <p:spPr>
            <a:xfrm>
              <a:off x="1042090" y="9866336"/>
              <a:ext cx="94893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6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0" i="0" u="none" strike="noStrike" cap="none" dirty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OBJETIVO DA EXPERIÊNCIA</a:t>
              </a:r>
              <a:endParaRPr dirty="0"/>
            </a:p>
          </p:txBody>
        </p:sp>
      </p:grpSp>
      <p:sp>
        <p:nvSpPr>
          <p:cNvPr id="89" name="Google Shape;89;p13"/>
          <p:cNvSpPr txBox="1"/>
          <p:nvPr/>
        </p:nvSpPr>
        <p:spPr>
          <a:xfrm>
            <a:off x="1044225" y="4478825"/>
            <a:ext cx="21098400" cy="27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rgbClr val="0089CD"/>
                </a:solidFill>
                <a:latin typeface="Montserrat"/>
                <a:ea typeface="Montserrat"/>
                <a:cs typeface="Montserrat"/>
                <a:sym typeface="Montserrat"/>
              </a:rPr>
              <a:t>KIT INSULINA COMO ESTRATÉGIA DE ORIENTAÇÃO EM SAÚDE AOS USUÁRIOS EM INSULINOTERAPIA ATENDIDOS PELO PROGRAMA PLANIFICASUS NA UPAE ARCOVERDE</a:t>
            </a:r>
            <a:endParaRPr sz="4400" b="1">
              <a:solidFill>
                <a:srgbClr val="0089C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0" name="Google Shape;90;p13"/>
          <p:cNvSpPr txBox="1"/>
          <p:nvPr/>
        </p:nvSpPr>
        <p:spPr>
          <a:xfrm>
            <a:off x="1509737" y="7617863"/>
            <a:ext cx="20383500" cy="14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latin typeface="Montserrat"/>
                <a:ea typeface="Montserrat"/>
                <a:cs typeface="Montserrat"/>
                <a:sym typeface="Montserrat"/>
              </a:rPr>
              <a:t>Hellen Rayssa Soares Cordeiro Xavier</a:t>
            </a:r>
            <a:r>
              <a:rPr lang="en-US" sz="25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¹*, </a:t>
            </a:r>
            <a:r>
              <a:rPr lang="en-US" sz="2500" b="1">
                <a:latin typeface="Montserrat"/>
                <a:ea typeface="Montserrat"/>
                <a:cs typeface="Montserrat"/>
                <a:sym typeface="Montserrat"/>
              </a:rPr>
              <a:t>Maria Luiza Santos Goes Cavalcanti</a:t>
            </a:r>
            <a:r>
              <a:rPr lang="en-US" sz="25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¹</a:t>
            </a:r>
            <a:r>
              <a:rPr lang="en-US" sz="25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500" b="1">
                <a:latin typeface="Montserrat"/>
                <a:ea typeface="Montserrat"/>
                <a:cs typeface="Montserrat"/>
                <a:sym typeface="Montserrat"/>
              </a:rPr>
              <a:t>Georgia Samara Santos Magalhães</a:t>
            </a:r>
            <a:r>
              <a:rPr lang="en-US" sz="25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¹</a:t>
            </a:r>
            <a:r>
              <a:rPr lang="en-US" sz="25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500" b="1">
                <a:latin typeface="Montserrat"/>
                <a:ea typeface="Montserrat"/>
                <a:cs typeface="Montserrat"/>
                <a:sym typeface="Montserrat"/>
              </a:rPr>
              <a:t>Andressa Maria de Oliveira Carvalho</a:t>
            </a:r>
            <a:r>
              <a:rPr lang="en-US" sz="25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¹</a:t>
            </a:r>
            <a:r>
              <a:rPr lang="en-US" sz="25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500" b="1">
                <a:latin typeface="Montserrat"/>
                <a:ea typeface="Montserrat"/>
                <a:cs typeface="Montserrat"/>
                <a:sym typeface="Montserrat"/>
              </a:rPr>
              <a:t>Tatiana Carneiro de Albuquerque de Santana Amaral</a:t>
            </a:r>
            <a:r>
              <a:rPr lang="en-US" sz="25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¹</a:t>
            </a:r>
            <a:r>
              <a:rPr lang="en-US" sz="2500" b="1">
                <a:latin typeface="Montserrat"/>
                <a:ea typeface="Montserrat"/>
                <a:cs typeface="Montserrat"/>
                <a:sym typeface="Montserrat"/>
              </a:rPr>
              <a:t>, Cynthia Santos de Brito Paiva</a:t>
            </a:r>
            <a:r>
              <a:rPr lang="en-US" sz="25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¹</a:t>
            </a:r>
            <a:r>
              <a:rPr lang="en-US" sz="2500" b="1">
                <a:latin typeface="Montserrat"/>
                <a:ea typeface="Montserrat"/>
                <a:cs typeface="Montserrat"/>
                <a:sym typeface="Montserrat"/>
              </a:rPr>
              <a:t>, Wictor José Tenório dos Santos</a:t>
            </a:r>
            <a:r>
              <a:rPr lang="en-US" sz="25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¹</a:t>
            </a:r>
            <a:r>
              <a:rPr lang="en-US" sz="2500" b="1">
                <a:latin typeface="Montserrat"/>
                <a:ea typeface="Montserrat"/>
                <a:cs typeface="Montserrat"/>
                <a:sym typeface="Montserrat"/>
              </a:rPr>
              <a:t>, Vinícius Travassos Amaral</a:t>
            </a:r>
            <a:r>
              <a:rPr lang="en-US" sz="25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¹</a:t>
            </a:r>
            <a:r>
              <a:rPr lang="en-US" sz="2500" b="1">
                <a:latin typeface="Montserrat"/>
                <a:ea typeface="Montserrat"/>
                <a:cs typeface="Montserrat"/>
                <a:sym typeface="Montserrat"/>
              </a:rPr>
              <a:t>, Luiz Gonzaga Junior</a:t>
            </a:r>
            <a:r>
              <a:rPr lang="en-US" sz="2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¹</a:t>
            </a:r>
            <a:endParaRPr sz="2500"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1" name="Google Shape;91;p13"/>
          <p:cNvSpPr txBox="1"/>
          <p:nvPr/>
        </p:nvSpPr>
        <p:spPr>
          <a:xfrm>
            <a:off x="864271" y="9287939"/>
            <a:ext cx="216744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¹Unidade Pernambucana de Atenção Especializada - </a:t>
            </a: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UPAE Arcoverde.</a:t>
            </a:r>
            <a:endParaRPr/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*Autor correspondente: </a:t>
            </a: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hellenxavier2@gmail.com</a:t>
            </a:r>
            <a:endParaRPr/>
          </a:p>
        </p:txBody>
      </p:sp>
      <p:sp>
        <p:nvSpPr>
          <p:cNvPr id="92" name="Google Shape;92;p13"/>
          <p:cNvSpPr txBox="1"/>
          <p:nvPr/>
        </p:nvSpPr>
        <p:spPr>
          <a:xfrm>
            <a:off x="1265485" y="14981922"/>
            <a:ext cx="9559500" cy="61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A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estratégia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consistiu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na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utilização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do kit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insulina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composto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por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tipos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insulinas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e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seus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dispositivos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aplicação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boneco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para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demonstração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além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dos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materiais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educativos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contendo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informações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sobre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a forma de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aplicação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armazenamento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descarte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e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alertas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quanto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ao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risco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hipoglicemia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. Durante a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consulta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, é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realizada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uma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abordagem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individualizada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demonstrando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as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etapas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do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processo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estimulando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o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usuário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a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repetir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o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procedimento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possibilitando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o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aprendizado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e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correção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eventuais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erros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7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3" name="Google Shape;93;p13"/>
          <p:cNvGrpSpPr/>
          <p:nvPr/>
        </p:nvGrpSpPr>
        <p:grpSpPr>
          <a:xfrm>
            <a:off x="1170545" y="13911509"/>
            <a:ext cx="9636486" cy="1060522"/>
            <a:chOff x="913333" y="13682022"/>
            <a:chExt cx="9636486" cy="1060522"/>
          </a:xfrm>
        </p:grpSpPr>
        <p:sp>
          <p:nvSpPr>
            <p:cNvPr id="94" name="Google Shape;94;p13"/>
            <p:cNvSpPr/>
            <p:nvPr/>
          </p:nvSpPr>
          <p:spPr>
            <a:xfrm>
              <a:off x="972278" y="13691913"/>
              <a:ext cx="9577541" cy="1050631"/>
            </a:xfrm>
            <a:custGeom>
              <a:avLst/>
              <a:gdLst/>
              <a:ahLst/>
              <a:cxnLst/>
              <a:rect l="l" t="t" r="r" b="b"/>
              <a:pathLst>
                <a:path w="788275" h="115581" extrusionOk="0">
                  <a:moveTo>
                    <a:pt x="0" y="0"/>
                  </a:moveTo>
                  <a:lnTo>
                    <a:pt x="788275" y="0"/>
                  </a:lnTo>
                  <a:lnTo>
                    <a:pt x="788275" y="115581"/>
                  </a:lnTo>
                  <a:lnTo>
                    <a:pt x="0" y="115581"/>
                  </a:lnTo>
                  <a:close/>
                </a:path>
              </a:pathLst>
            </a:custGeom>
            <a:solidFill>
              <a:srgbClr val="3E4094"/>
            </a:solidFill>
            <a:ln>
              <a:noFill/>
            </a:ln>
          </p:spPr>
        </p:sp>
        <p:sp>
          <p:nvSpPr>
            <p:cNvPr id="95" name="Google Shape;95;p13"/>
            <p:cNvSpPr txBox="1"/>
            <p:nvPr/>
          </p:nvSpPr>
          <p:spPr>
            <a:xfrm>
              <a:off x="913333" y="13682022"/>
              <a:ext cx="95775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6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0" i="0" u="none" strike="noStrike" cap="none" dirty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DESCRIÇÃO DA EXPERIÊNCIA</a:t>
              </a:r>
              <a:endParaRPr dirty="0"/>
            </a:p>
          </p:txBody>
        </p:sp>
      </p:grpSp>
      <p:sp>
        <p:nvSpPr>
          <p:cNvPr id="96" name="Google Shape;96;p13"/>
          <p:cNvSpPr txBox="1"/>
          <p:nvPr/>
        </p:nvSpPr>
        <p:spPr>
          <a:xfrm>
            <a:off x="1374335" y="29145535"/>
            <a:ext cx="9559500" cy="61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Evidenciou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-se a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necessidade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incorporar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estratégias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orientação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em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saúde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como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parte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essencial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do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cuidado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farmacêutico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. A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baixa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adesão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aplicação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incorreta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e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efeitos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adversos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em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decorrência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da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desinformação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caracterizam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como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fatores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determinantes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para a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descompensação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do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quadro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clínico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do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usuário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portador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doenças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crônicas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Além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disso, é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possível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envolver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no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processo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acompanhantes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e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cuidadores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visto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que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muitas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vezes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eles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realizam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a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aplicação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e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assistência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diária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ao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usuário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7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7" name="Google Shape;97;p13"/>
          <p:cNvGrpSpPr/>
          <p:nvPr/>
        </p:nvGrpSpPr>
        <p:grpSpPr>
          <a:xfrm>
            <a:off x="1166331" y="28102696"/>
            <a:ext cx="9703858" cy="1052801"/>
            <a:chOff x="845950" y="23473125"/>
            <a:chExt cx="9703858" cy="1052801"/>
          </a:xfrm>
        </p:grpSpPr>
        <p:sp>
          <p:nvSpPr>
            <p:cNvPr id="98" name="Google Shape;98;p13"/>
            <p:cNvSpPr/>
            <p:nvPr/>
          </p:nvSpPr>
          <p:spPr>
            <a:xfrm>
              <a:off x="972270" y="23475205"/>
              <a:ext cx="9577538" cy="1050721"/>
            </a:xfrm>
            <a:custGeom>
              <a:avLst/>
              <a:gdLst/>
              <a:ahLst/>
              <a:cxnLst/>
              <a:rect l="l" t="t" r="r" b="b"/>
              <a:pathLst>
                <a:path w="788275" h="115581" extrusionOk="0">
                  <a:moveTo>
                    <a:pt x="0" y="0"/>
                  </a:moveTo>
                  <a:lnTo>
                    <a:pt x="788275" y="0"/>
                  </a:lnTo>
                  <a:lnTo>
                    <a:pt x="788275" y="115581"/>
                  </a:lnTo>
                  <a:lnTo>
                    <a:pt x="0" y="115581"/>
                  </a:lnTo>
                  <a:close/>
                </a:path>
              </a:pathLst>
            </a:custGeom>
            <a:solidFill>
              <a:srgbClr val="3E4094"/>
            </a:solidFill>
            <a:ln>
              <a:noFill/>
            </a:ln>
          </p:spPr>
        </p:sp>
        <p:sp>
          <p:nvSpPr>
            <p:cNvPr id="99" name="Google Shape;99;p13"/>
            <p:cNvSpPr txBox="1"/>
            <p:nvPr/>
          </p:nvSpPr>
          <p:spPr>
            <a:xfrm>
              <a:off x="845950" y="23473125"/>
              <a:ext cx="95775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6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0" i="0" u="none" strike="noStrike" cap="none" dirty="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APRENDIZADO E ANÁLISE CRÍTICA</a:t>
              </a:r>
              <a:endParaRPr dirty="0"/>
            </a:p>
          </p:txBody>
        </p:sp>
      </p:grpSp>
      <p:sp>
        <p:nvSpPr>
          <p:cNvPr id="100" name="Google Shape;100;p13"/>
          <p:cNvSpPr txBox="1"/>
          <p:nvPr/>
        </p:nvSpPr>
        <p:spPr>
          <a:xfrm>
            <a:off x="12627165" y="11609461"/>
            <a:ext cx="9571200" cy="5909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8100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●"/>
            </a:pP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Promover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a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instrução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em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saúde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e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autocuidado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usuários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diabéticos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; </a:t>
            </a:r>
            <a:endParaRPr sz="24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8100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●"/>
            </a:pP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Facilitar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a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utilização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segura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da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insulina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; </a:t>
            </a:r>
            <a:endParaRPr sz="24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8100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●"/>
            </a:pP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Orientar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sobre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a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técnica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correta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administração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e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rodízio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dos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locais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aplicação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; </a:t>
            </a:r>
            <a:endParaRPr sz="24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8100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●"/>
            </a:pP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Descarte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consciente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; </a:t>
            </a:r>
            <a:endParaRPr sz="24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8100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●"/>
            </a:pP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Reduzir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complicações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agudas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como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hipoglicemia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e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hiperglicemia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24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01" name="Google Shape;101;p13"/>
          <p:cNvGrpSpPr/>
          <p:nvPr/>
        </p:nvGrpSpPr>
        <p:grpSpPr>
          <a:xfrm>
            <a:off x="12591313" y="10744823"/>
            <a:ext cx="9631366" cy="1061889"/>
            <a:chOff x="12403900" y="11723273"/>
            <a:chExt cx="9631366" cy="1061889"/>
          </a:xfrm>
        </p:grpSpPr>
        <p:sp>
          <p:nvSpPr>
            <p:cNvPr id="102" name="Google Shape;102;p13"/>
            <p:cNvSpPr/>
            <p:nvPr/>
          </p:nvSpPr>
          <p:spPr>
            <a:xfrm>
              <a:off x="12457725" y="11734531"/>
              <a:ext cx="9577541" cy="1050631"/>
            </a:xfrm>
            <a:custGeom>
              <a:avLst/>
              <a:gdLst/>
              <a:ahLst/>
              <a:cxnLst/>
              <a:rect l="l" t="t" r="r" b="b"/>
              <a:pathLst>
                <a:path w="788275" h="115581" extrusionOk="0">
                  <a:moveTo>
                    <a:pt x="0" y="0"/>
                  </a:moveTo>
                  <a:lnTo>
                    <a:pt x="788275" y="0"/>
                  </a:lnTo>
                  <a:lnTo>
                    <a:pt x="788275" y="115581"/>
                  </a:lnTo>
                  <a:lnTo>
                    <a:pt x="0" y="115581"/>
                  </a:lnTo>
                  <a:close/>
                </a:path>
              </a:pathLst>
            </a:custGeom>
            <a:solidFill>
              <a:srgbClr val="3E4094"/>
            </a:solidFill>
            <a:ln>
              <a:noFill/>
            </a:ln>
          </p:spPr>
        </p:sp>
        <p:sp>
          <p:nvSpPr>
            <p:cNvPr id="103" name="Google Shape;103;p13"/>
            <p:cNvSpPr txBox="1"/>
            <p:nvPr/>
          </p:nvSpPr>
          <p:spPr>
            <a:xfrm>
              <a:off x="12403900" y="11723273"/>
              <a:ext cx="95775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6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0" i="0" u="none" strike="noStrike" cap="none" dirty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OBJETIVOS</a:t>
              </a:r>
              <a:endParaRPr dirty="0"/>
            </a:p>
          </p:txBody>
        </p:sp>
      </p:grpSp>
      <p:sp>
        <p:nvSpPr>
          <p:cNvPr id="104" name="Google Shape;104;p13"/>
          <p:cNvSpPr txBox="1"/>
          <p:nvPr/>
        </p:nvSpPr>
        <p:spPr>
          <a:xfrm>
            <a:off x="12663179" y="18372151"/>
            <a:ext cx="9559500" cy="54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Observou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-se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ampla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aceitação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a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este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método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evidenciada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pela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compreensão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acerca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do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manejo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da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insulina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visto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que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instruções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práticas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sobre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manuseio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dos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materiais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técnicas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aplicação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e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reconhecimento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sintomas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hipoglicemia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favorecem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a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adesão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alcance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do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controle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glicêmico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refletindo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na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qualidade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vida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deste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usuário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Essa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abordagem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permitiu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a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execução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atividades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educativas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interativas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e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direcionadas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às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necessidades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individuais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dos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usuários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24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05" name="Google Shape;105;p13"/>
          <p:cNvGrpSpPr/>
          <p:nvPr/>
        </p:nvGrpSpPr>
        <p:grpSpPr>
          <a:xfrm>
            <a:off x="12645119" y="17439512"/>
            <a:ext cx="9577566" cy="1060198"/>
            <a:chOff x="12477756" y="17370687"/>
            <a:chExt cx="9577566" cy="1060198"/>
          </a:xfrm>
        </p:grpSpPr>
        <p:sp>
          <p:nvSpPr>
            <p:cNvPr id="106" name="Google Shape;106;p13"/>
            <p:cNvSpPr/>
            <p:nvPr/>
          </p:nvSpPr>
          <p:spPr>
            <a:xfrm>
              <a:off x="12477784" y="17380164"/>
              <a:ext cx="9577538" cy="1050721"/>
            </a:xfrm>
            <a:custGeom>
              <a:avLst/>
              <a:gdLst/>
              <a:ahLst/>
              <a:cxnLst/>
              <a:rect l="l" t="t" r="r" b="b"/>
              <a:pathLst>
                <a:path w="788275" h="115581" extrusionOk="0">
                  <a:moveTo>
                    <a:pt x="0" y="0"/>
                  </a:moveTo>
                  <a:lnTo>
                    <a:pt x="788275" y="0"/>
                  </a:lnTo>
                  <a:lnTo>
                    <a:pt x="788275" y="115581"/>
                  </a:lnTo>
                  <a:lnTo>
                    <a:pt x="0" y="115581"/>
                  </a:lnTo>
                  <a:close/>
                </a:path>
              </a:pathLst>
            </a:custGeom>
            <a:solidFill>
              <a:srgbClr val="3E4094"/>
            </a:solidFill>
            <a:ln>
              <a:noFill/>
            </a:ln>
          </p:spPr>
        </p:sp>
        <p:sp>
          <p:nvSpPr>
            <p:cNvPr id="107" name="Google Shape;107;p13"/>
            <p:cNvSpPr txBox="1"/>
            <p:nvPr/>
          </p:nvSpPr>
          <p:spPr>
            <a:xfrm>
              <a:off x="12477756" y="17370687"/>
              <a:ext cx="94332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6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0" i="0" u="none" strike="noStrike" cap="none" dirty="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RESULTADOS</a:t>
              </a:r>
              <a:endParaRPr dirty="0"/>
            </a:p>
          </p:txBody>
        </p:sp>
      </p:grpSp>
      <p:sp>
        <p:nvSpPr>
          <p:cNvPr id="108" name="Google Shape;108;p13"/>
          <p:cNvSpPr txBox="1"/>
          <p:nvPr/>
        </p:nvSpPr>
        <p:spPr>
          <a:xfrm>
            <a:off x="12607425" y="29962590"/>
            <a:ext cx="9535200" cy="543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just" rtl="0">
              <a:lnSpc>
                <a:spcPct val="196000"/>
              </a:lnSpc>
              <a:spcBef>
                <a:spcPts val="0"/>
              </a:spcBef>
              <a:spcAft>
                <a:spcPts val="1500"/>
              </a:spcAft>
              <a:buSzPts val="1100"/>
              <a:buNone/>
            </a:pP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A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utilização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do kit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insulina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mostrou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-se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uma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intervenção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eficaz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para o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fortalecimento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das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práticas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autocuidado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e para o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aprimoramento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do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manejo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da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insulinoterapia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Essa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estratégia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contribui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para a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adesão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terapêutica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correção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técnicas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inadequadas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prevenção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complicações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e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promoção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maior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segurança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farmacoterapêutica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Recomenda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-se a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institucionalização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e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ampliação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desta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prática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em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diferentes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contextos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assistenciais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24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09" name="Google Shape;109;p13"/>
          <p:cNvGrpSpPr/>
          <p:nvPr/>
        </p:nvGrpSpPr>
        <p:grpSpPr>
          <a:xfrm>
            <a:off x="12620827" y="28932687"/>
            <a:ext cx="9577538" cy="1079601"/>
            <a:chOff x="12405776" y="23471964"/>
            <a:chExt cx="9577538" cy="1079601"/>
          </a:xfrm>
        </p:grpSpPr>
        <p:sp>
          <p:nvSpPr>
            <p:cNvPr id="110" name="Google Shape;110;p13"/>
            <p:cNvSpPr/>
            <p:nvPr/>
          </p:nvSpPr>
          <p:spPr>
            <a:xfrm>
              <a:off x="12405776" y="23500844"/>
              <a:ext cx="9577538" cy="1050721"/>
            </a:xfrm>
            <a:custGeom>
              <a:avLst/>
              <a:gdLst/>
              <a:ahLst/>
              <a:cxnLst/>
              <a:rect l="l" t="t" r="r" b="b"/>
              <a:pathLst>
                <a:path w="788275" h="115581" extrusionOk="0">
                  <a:moveTo>
                    <a:pt x="0" y="0"/>
                  </a:moveTo>
                  <a:lnTo>
                    <a:pt x="788275" y="0"/>
                  </a:lnTo>
                  <a:lnTo>
                    <a:pt x="788275" y="115581"/>
                  </a:lnTo>
                  <a:lnTo>
                    <a:pt x="0" y="115581"/>
                  </a:lnTo>
                  <a:close/>
                </a:path>
              </a:pathLst>
            </a:custGeom>
            <a:solidFill>
              <a:srgbClr val="3E4094"/>
            </a:solidFill>
            <a:ln>
              <a:noFill/>
            </a:ln>
          </p:spPr>
        </p:sp>
        <p:sp>
          <p:nvSpPr>
            <p:cNvPr id="111" name="Google Shape;111;p13"/>
            <p:cNvSpPr txBox="1"/>
            <p:nvPr/>
          </p:nvSpPr>
          <p:spPr>
            <a:xfrm>
              <a:off x="12405776" y="23471964"/>
              <a:ext cx="95775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6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0" i="0" u="none" strike="noStrike" cap="none" dirty="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CONCLUSÃO E/OU RECOMENDAÇÕES</a:t>
              </a:r>
              <a:endParaRPr dirty="0"/>
            </a:p>
          </p:txBody>
        </p:sp>
      </p:grpSp>
      <p:sp>
        <p:nvSpPr>
          <p:cNvPr id="112" name="Google Shape;112;p13"/>
          <p:cNvSpPr txBox="1"/>
          <p:nvPr/>
        </p:nvSpPr>
        <p:spPr>
          <a:xfrm>
            <a:off x="4264726" y="35784776"/>
            <a:ext cx="148308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Referências</a:t>
            </a:r>
            <a:endParaRPr sz="40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3" name="Google Shape;113;p13"/>
          <p:cNvSpPr txBox="1"/>
          <p:nvPr/>
        </p:nvSpPr>
        <p:spPr>
          <a:xfrm>
            <a:off x="1290725" y="36614700"/>
            <a:ext cx="20821500" cy="11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>
                <a:latin typeface="Montserrat"/>
                <a:ea typeface="Montserrat"/>
                <a:cs typeface="Montserrat"/>
                <a:sym typeface="Montserrat"/>
              </a:rPr>
              <a:t>FREITAS MARTINS, M. C.; DO VALE BEZERRA, P. K. CUIDADO FARMACÊUTICO A INSULINODEPENDENTES. Cadernos ESP, v. 19, n. 1, p. e2210, 24 jul. 2025.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r>
              <a:rPr lang="en-US" sz="1800">
                <a:latin typeface="Montserrat"/>
                <a:ea typeface="Montserrat"/>
                <a:cs typeface="Montserrat"/>
                <a:sym typeface="Montserrat"/>
              </a:rPr>
              <a:t>‌CRUZ, S. M. et al. Desenvolvimento e validação de um guia digital baseado no letramento em saúde para orientação da insulinoterapia no Diabetes Mellitus Tipo 2. Caderno Pedagógico, v. 22, n. 5, p. e14960, 21 mar. 2025.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4" name="Google Shape;114;p13" title="4c13434e-56aa-47c2-9c83-e5264289c61d.jpe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71875" y="21715450"/>
            <a:ext cx="4765121" cy="5585013"/>
          </a:xfrm>
          <a:prstGeom prst="rect">
            <a:avLst/>
          </a:prstGeom>
          <a:ln w="635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5" name="Google Shape;115;p13" title="A91A2F42-5184-463E-AB9A-46164FD987A4.jpe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183259" y="24181900"/>
            <a:ext cx="8709978" cy="4061074"/>
          </a:xfrm>
          <a:prstGeom prst="rect">
            <a:avLst/>
          </a:prstGeom>
          <a:ln w="635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6" name="Google Shape;116;p13"/>
          <p:cNvSpPr txBox="1"/>
          <p:nvPr/>
        </p:nvSpPr>
        <p:spPr>
          <a:xfrm>
            <a:off x="16182226" y="28242974"/>
            <a:ext cx="2913300" cy="2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>
                <a:latin typeface="Montserrat"/>
                <a:ea typeface="Montserrat"/>
                <a:cs typeface="Montserrat"/>
                <a:sym typeface="Montserrat"/>
              </a:rPr>
              <a:t>Foto</a:t>
            </a:r>
            <a:r>
              <a:rPr lang="en-US" sz="1800" dirty="0">
                <a:latin typeface="Montserrat"/>
                <a:ea typeface="Montserrat"/>
                <a:cs typeface="Montserrat"/>
                <a:sym typeface="Montserrat"/>
              </a:rPr>
              <a:t> do </a:t>
            </a:r>
            <a:r>
              <a:rPr lang="en-US" sz="1800" dirty="0" err="1">
                <a:latin typeface="Montserrat"/>
                <a:ea typeface="Montserrat"/>
                <a:cs typeface="Montserrat"/>
                <a:sym typeface="Montserrat"/>
              </a:rPr>
              <a:t>arquivo</a:t>
            </a:r>
            <a:r>
              <a:rPr lang="en-US" sz="18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800" dirty="0" err="1">
                <a:latin typeface="Montserrat"/>
                <a:ea typeface="Montserrat"/>
                <a:cs typeface="Montserrat"/>
                <a:sym typeface="Montserrat"/>
              </a:rPr>
              <a:t>pessoal</a:t>
            </a:r>
            <a:endParaRPr sz="18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7" name="Google Shape;117;p13"/>
          <p:cNvSpPr txBox="1"/>
          <p:nvPr/>
        </p:nvSpPr>
        <p:spPr>
          <a:xfrm>
            <a:off x="4498431" y="27300464"/>
            <a:ext cx="2913300" cy="2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>
                <a:latin typeface="Montserrat"/>
                <a:ea typeface="Montserrat"/>
                <a:cs typeface="Montserrat"/>
                <a:sym typeface="Montserrat"/>
              </a:rPr>
              <a:t>Foto</a:t>
            </a:r>
            <a:r>
              <a:rPr lang="en-US" sz="1800" dirty="0">
                <a:latin typeface="Montserrat"/>
                <a:ea typeface="Montserrat"/>
                <a:cs typeface="Montserrat"/>
                <a:sym typeface="Montserrat"/>
              </a:rPr>
              <a:t> do </a:t>
            </a:r>
            <a:r>
              <a:rPr lang="en-US" sz="1800" dirty="0" err="1">
                <a:latin typeface="Montserrat"/>
                <a:ea typeface="Montserrat"/>
                <a:cs typeface="Montserrat"/>
                <a:sym typeface="Montserrat"/>
              </a:rPr>
              <a:t>arquivo</a:t>
            </a:r>
            <a:r>
              <a:rPr lang="en-US" sz="18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800" dirty="0" err="1">
                <a:latin typeface="Montserrat"/>
                <a:ea typeface="Montserrat"/>
                <a:cs typeface="Montserrat"/>
                <a:sym typeface="Montserrat"/>
              </a:rPr>
              <a:t>pessoal</a:t>
            </a:r>
            <a:endParaRPr sz="1800" dirty="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540</Words>
  <Application>Microsoft Office PowerPoint</Application>
  <PresentationFormat>Personalizar</PresentationFormat>
  <Paragraphs>25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Calibri</vt:lpstr>
      <vt:lpstr>Open Sans</vt:lpstr>
      <vt:lpstr>Montserrat</vt:lpstr>
      <vt:lpstr>Arial</vt:lpstr>
      <vt:lpstr>Tema do Office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Aninha Cordeiro</dc:creator>
  <cp:lastModifiedBy>Conta da Microsoft</cp:lastModifiedBy>
  <cp:revision>1</cp:revision>
  <dcterms:modified xsi:type="dcterms:W3CDTF">2025-11-04T21:34:37Z</dcterms:modified>
</cp:coreProperties>
</file>