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23" userDrawn="1">
          <p15:clr>
            <a:srgbClr val="A4A3A4"/>
          </p15:clr>
        </p15:guide>
        <p15:guide id="2" pos="743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12" d="100"/>
          <a:sy n="12" d="100"/>
        </p:scale>
        <p:origin x="2885" y="77"/>
      </p:cViewPr>
      <p:guideLst>
        <p:guide orient="horz" pos="12723"/>
        <p:guide pos="743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  <a:endParaRPr lang="pt-BR"/>
          </a:p>
          <a:p>
            <a:pPr lvl="1"/>
            <a:r>
              <a:rPr lang="pt-BR"/>
              <a:t>Segundo nível</a:t>
            </a:r>
            <a:endParaRPr lang="pt-BR"/>
          </a:p>
          <a:p>
            <a:pPr lvl="2"/>
            <a:r>
              <a:rPr lang="pt-BR"/>
              <a:t>Terceiro nível</a:t>
            </a:r>
            <a:endParaRPr lang="pt-BR"/>
          </a:p>
          <a:p>
            <a:pPr lvl="3"/>
            <a:r>
              <a:rPr lang="pt-BR"/>
              <a:t>Quarto nível</a:t>
            </a:r>
            <a:endParaRPr lang="pt-BR"/>
          </a:p>
          <a:p>
            <a:pPr lvl="4"/>
            <a:r>
              <a:rPr lang="pt-BR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2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260475" y="11068685"/>
            <a:ext cx="9489440" cy="280733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do acesso e qualifica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do pr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 de adolescentes na preven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da gravidez precoce no Jaboat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dos Guararapes, PE.</a:t>
            </a:r>
            <a:endParaRPr lang="en-US" altLang="pt-BR" sz="36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5"/>
              </a:lnSpc>
            </a:pPr>
            <a:endParaRPr sz="3600"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0" name="TextBox 55"/>
          <p:cNvSpPr txBox="1"/>
          <p:nvPr/>
        </p:nvSpPr>
        <p:spPr>
          <a:xfrm>
            <a:off x="1260475" y="4681220"/>
            <a:ext cx="21278850" cy="2031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Amplia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do </a:t>
            </a:r>
            <a:r>
              <a:rPr lang="pt-BR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a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cesso e </a:t>
            </a:r>
            <a:r>
              <a:rPr lang="pt-BR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q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ualifica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do pr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é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-natal de adolescentes na preven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ç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da gravidez precoce: a experi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ê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ncia do Jaboat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ã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o dos Guararapes que superou a m</a:t>
            </a:r>
            <a:r>
              <a:rPr lang="en-US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é</a:t>
            </a:r>
            <a:r>
              <a:rPr lang="en-US" altLang="pt-BR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dia nacional</a:t>
            </a:r>
            <a:r>
              <a:rPr lang="pt-BR" altLang="en-US" sz="4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.</a:t>
            </a:r>
            <a:endParaRPr lang="pt-BR" altLang="en-US" sz="4400" b="1" dirty="0">
              <a:solidFill>
                <a:srgbClr val="0089CD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3709035" y="6783705"/>
            <a:ext cx="15617825" cy="702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en-US" sz="32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altLang="pt-BR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</a:t>
            </a:r>
            <a:r>
              <a:rPr lang="en-US" alt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bora Joyce do Nascimento Camilo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alt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altLang="pt-BR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Zelma de F</a:t>
            </a:r>
            <a:r>
              <a:rPr lang="en-US" alt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tima Chaves Pessôa</a:t>
            </a:r>
            <a:r>
              <a:rPr lang="en-US" sz="32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endParaRPr lang="en-US" sz="32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612736" y="7489359"/>
            <a:ext cx="21674408" cy="131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6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</a:t>
            </a:r>
            <a:r>
              <a:rPr lang="pt-BR" alt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Jaboatão dos Guararapes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pt-BR" altLang="en-US" sz="26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 dos Guararapes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6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26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6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Autor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6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</a:t>
            </a:r>
            <a:r>
              <a:rPr lang="pt-BR" alt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joycecaamilo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@</a:t>
            </a:r>
            <a:r>
              <a:rPr lang="pt-BR" alt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</a:t>
            </a:r>
            <a:r>
              <a:rPr lang="en-US" sz="2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mail.com</a:t>
            </a:r>
            <a:endParaRPr lang="en-US" sz="26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972820" y="14185900"/>
            <a:ext cx="9664700" cy="105092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188085" y="15367000"/>
            <a:ext cx="9534525" cy="984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Entre 2020 e 2025, Jaboat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fortaleceu o cuidado pr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 de adolescentes de 15 a 19 anos atrav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 da amplia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da rede assistencial, maior integra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entre Aten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Prim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ria e Servi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 Especializados</a:t>
            </a:r>
            <a:r>
              <a:rPr lang="pt-BR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al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 de capacita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das equipes. Estrat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gias ainda inclu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ram implanta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 descentraliza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inser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do DIU, amplia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m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todos contraceptivos e busca ativa de gestantes. O Sistema de Informa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çõ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es sobre Nascidos Vivos (SINASC) e dados do Previne Brasil foram utilizados para o monitoramento.</a:t>
            </a:r>
            <a:endParaRPr sz="3600" dirty="0"/>
          </a:p>
        </p:txBody>
      </p:sp>
      <p:sp>
        <p:nvSpPr>
          <p:cNvPr id="17" name="TextBox 17"/>
          <p:cNvSpPr txBox="1"/>
          <p:nvPr/>
        </p:nvSpPr>
        <p:spPr>
          <a:xfrm>
            <a:off x="1059815" y="14258290"/>
            <a:ext cx="9315450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8" name="Freeform 14"/>
          <p:cNvSpPr/>
          <p:nvPr/>
        </p:nvSpPr>
        <p:spPr>
          <a:xfrm>
            <a:off x="1028785" y="25418940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533630" y="11089640"/>
            <a:ext cx="9521190" cy="501777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indent="0" algn="just">
              <a:lnSpc>
                <a:spcPts val="5485"/>
              </a:lnSpc>
              <a:buFont typeface="Arial" panose="020B0604020202020204" pitchFamily="34" charset="0"/>
              <a:buNone/>
            </a:pP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Ampliar acesso e qualificar pr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 de adolescentes de 15 a 19 anos Iniciar o acompanhamento precoce da gesta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forma integral</a:t>
            </a:r>
            <a:r>
              <a:rPr lang="pt-BR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altLang="pt-BR" sz="36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indent="0" algn="just">
              <a:lnSpc>
                <a:spcPts val="5485"/>
              </a:lnSpc>
              <a:buFont typeface="Arial" panose="020B0604020202020204" pitchFamily="34" charset="0"/>
              <a:buNone/>
            </a:pP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Reduzir as desigualdades na assist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ê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ao pr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 Fortalecer o planejamento familiar</a:t>
            </a:r>
            <a:r>
              <a:rPr lang="pt-BR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  <a:endParaRPr lang="en-US" sz="36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5485"/>
              </a:lnSpc>
            </a:pPr>
            <a:endParaRPr lang="en-US" sz="32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sz="3200" dirty="0"/>
          </a:p>
        </p:txBody>
      </p:sp>
      <p:sp>
        <p:nvSpPr>
          <p:cNvPr id="50" name="TextBox 17"/>
          <p:cNvSpPr txBox="1"/>
          <p:nvPr/>
        </p:nvSpPr>
        <p:spPr>
          <a:xfrm>
            <a:off x="12277650" y="9963340"/>
            <a:ext cx="9489290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  <a:endParaRPr 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51" name="Freeform 14"/>
          <p:cNvSpPr/>
          <p:nvPr/>
        </p:nvSpPr>
        <p:spPr>
          <a:xfrm>
            <a:off x="12477149" y="1613048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476480" y="17296130"/>
            <a:ext cx="9632950" cy="863727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Dados de 2025 apontam avan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expressivo na qualifica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do pr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-natal. A propor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gestantes adolescentes com sete ou mais consultas registra 56,1%, superando a m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dia nacional de 52,2%. A combina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rede estruturada, busca ativa e acesso ampliado ao planejamento familiar reduziu a gravidez precoce e elevou a ades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ao pr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-natal, destacando Jaboat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entre os melhores desempenhos da Regi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Metropolitana do Recife.</a:t>
            </a:r>
            <a:endParaRPr sz="3600" dirty="0"/>
          </a:p>
        </p:txBody>
      </p:sp>
      <p:sp>
        <p:nvSpPr>
          <p:cNvPr id="54" name="Freeform 14"/>
          <p:cNvSpPr/>
          <p:nvPr/>
        </p:nvSpPr>
        <p:spPr>
          <a:xfrm>
            <a:off x="12533630" y="25991820"/>
            <a:ext cx="9537700" cy="1857375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76480" y="28011755"/>
            <a:ext cx="9535795" cy="9116060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Pol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ticas municipais articuladas e adequado planejamento familiar demonstram impactos positivos na sa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do adolescente, com possibilidades de garantir assist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ê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integral da preven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de gravidez precoce aos cuidados à pessoa gestante, podendo a experi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ê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ser replicada para outros locais do pa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s, garantindo assim aten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continuada ao adolescente na RAS, em conson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â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com os princ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pios da equidade e integralidade do Sistema 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nico de Sa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de.</a:t>
            </a:r>
            <a:endParaRPr sz="3600" dirty="0"/>
          </a:p>
        </p:txBody>
      </p:sp>
      <p:sp>
        <p:nvSpPr>
          <p:cNvPr id="2" name="TextBox 16"/>
          <p:cNvSpPr txBox="1"/>
          <p:nvPr/>
        </p:nvSpPr>
        <p:spPr>
          <a:xfrm>
            <a:off x="1002665" y="26643330"/>
            <a:ext cx="9490075" cy="105511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 integra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entre Aten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Prim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ria, Especializada e Vigil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â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no planejamento familiar foi essencial para qualificar o pr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é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-natal, reduzir morbimortalidade, gravidez 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planejada e promover acompanhamento integral. Uso sistem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tico de dados, capacita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cont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nua, monitoramento de indicadores e fortalecimento do v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í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nculo das equipes com adolescentes garantiram manuten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 aprimoramento dos resultados, evidenciando a relev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â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ncia da articula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entre os servi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os da Rede de Aten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ç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ã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 à Sa</a:t>
            </a:r>
            <a:r>
              <a:rPr lang="en-US" altLang="en-US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ú</a:t>
            </a:r>
            <a:r>
              <a:rPr lang="en-US" altLang="pt-BR" sz="36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 (RAS).</a:t>
            </a:r>
            <a:endParaRPr sz="3600" dirty="0"/>
          </a:p>
        </p:txBody>
      </p:sp>
      <p:sp>
        <p:nvSpPr>
          <p:cNvPr id="3" name="TextBox 17"/>
          <p:cNvSpPr txBox="1"/>
          <p:nvPr/>
        </p:nvSpPr>
        <p:spPr>
          <a:xfrm>
            <a:off x="12565305" y="16130460"/>
            <a:ext cx="9489290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alt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RESULTADOS</a:t>
            </a:r>
            <a:endParaRPr lang="pt-BR" alt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7" name="TextBox 17"/>
          <p:cNvSpPr txBox="1"/>
          <p:nvPr/>
        </p:nvSpPr>
        <p:spPr>
          <a:xfrm>
            <a:off x="12533630" y="26139775"/>
            <a:ext cx="948944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alt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CONCLUSÃO E/OU RECOMENDAÇÕE</a:t>
            </a:r>
            <a:r>
              <a:rPr lang="pt-BR" altLang="en-US" sz="36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</a:t>
            </a:r>
            <a:endParaRPr lang="pt-BR" altLang="en-US" sz="36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8" name="TextBox 17"/>
          <p:cNvSpPr txBox="1"/>
          <p:nvPr/>
        </p:nvSpPr>
        <p:spPr>
          <a:xfrm>
            <a:off x="1002665" y="25419050"/>
            <a:ext cx="9546590" cy="8204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pt-BR" alt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APRENDIZADO E ANÁLISE CRÍTICA</a:t>
            </a:r>
            <a:endParaRPr lang="pt-BR" altLang="en-US" sz="4000" dirty="0">
              <a:solidFill>
                <a:srgbClr val="FFFFFF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2710</Words>
  <Application>WPS Presentation</Application>
  <PresentationFormat>Personalizar</PresentationFormat>
  <Paragraphs>35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Arial</vt:lpstr>
      <vt:lpstr>SimSun</vt:lpstr>
      <vt:lpstr>Wingdings</vt:lpstr>
      <vt:lpstr>Montserrat</vt:lpstr>
      <vt:lpstr>Segoe Print</vt:lpstr>
      <vt:lpstr>Open Sans</vt:lpstr>
      <vt:lpstr>League Spartan</vt:lpstr>
      <vt:lpstr>Calibri</vt:lpstr>
      <vt:lpstr>Microsoft YaHei</vt:lpstr>
      <vt:lpstr>Arial Unicode MS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djoyce</cp:lastModifiedBy>
  <cp:revision>20</cp:revision>
  <dcterms:created xsi:type="dcterms:W3CDTF">2025-09-30T13:28:00Z</dcterms:created>
  <dcterms:modified xsi:type="dcterms:W3CDTF">2025-11-03T19:08:16Z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058CA7F895484EB5B5784D5F75D70310_13</vt:lpwstr>
  </property>
  <property fmtid="{D5CDD505-2E9C-101B-9397-08002B2CF9AE}" pid="3" name="KSOProductBuildVer">
    <vt:lpwstr>1046-12.2.0.23131</vt:lpwstr>
  </property>
</Properties>
</file>