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>
        <p:scale>
          <a:sx n="40" d="100"/>
          <a:sy n="40" d="100"/>
        </p:scale>
        <p:origin x="878" y="-2371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045319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4" y="11639364"/>
            <a:ext cx="9649072" cy="2692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Oficina sobre novos indicadores da Atenção Primária à Saúde (APS), com metodologia participativa e foco em boas práticas locais na XII GERES.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42960" y="10505751"/>
            <a:ext cx="9489290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124398" y="4033045"/>
            <a:ext cx="19298144" cy="3394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OFICINA REGIONAL DOS NOVOS INDICADORES DA ATENÇÃO PRIMÁRIA À SAÚDE: VIVÊNCIA DE BOAS PRÁTICAS NA XII GERÊNCIA DE REGIONAL DE SAÚDE:</a:t>
            </a:r>
            <a:endParaRPr lang="pt-BR" sz="3600" b="1" dirty="0"/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116286" y="6409309"/>
            <a:ext cx="20810312" cy="2034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2800" b="1" i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pt-BR" sz="2800" b="1" i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Carina de Pontes Messias Araújo</a:t>
            </a:r>
            <a:r>
              <a:rPr lang="pt-BR" sz="2800" b="1" i="1" dirty="0">
                <a:latin typeface="Montserrat"/>
              </a:rPr>
              <a:t>¹*, Camilla de Sena Guerra Bulhões¹, Ana Jaqueline Chaves Marinho¹, Bruna Cabral Albuquerque de Aguiar¹, Ana Cristina Moreira de Oliveira¹, Michelly Geórgia da Silva Marinho¹, </a:t>
            </a:r>
            <a:r>
              <a:rPr lang="pt-BR" sz="2800" b="1" i="1" dirty="0" err="1">
                <a:latin typeface="Montserrat"/>
              </a:rPr>
              <a:t>Magnah</a:t>
            </a:r>
            <a:r>
              <a:rPr lang="pt-BR" sz="2800" b="1" i="1" dirty="0">
                <a:latin typeface="Montserrat"/>
              </a:rPr>
              <a:t> Morgana de Morais Andrade¹, Marilene Correia Gomes Gonzales¹, </a:t>
            </a:r>
            <a:r>
              <a:rPr lang="pt-BR" sz="2800" b="1" i="1" dirty="0" err="1">
                <a:latin typeface="Montserrat"/>
              </a:rPr>
              <a:t>Nivaneide</a:t>
            </a:r>
            <a:r>
              <a:rPr lang="pt-BR" sz="2800" b="1" i="1" dirty="0">
                <a:latin typeface="Montserrat"/>
              </a:rPr>
              <a:t> Ferreira da Silva¹, Milena Cristina Melo do Nascimento¹</a:t>
            </a:r>
            <a:endParaRPr lang="en-US" sz="2800" b="1" i="1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764358" y="9051981"/>
            <a:ext cx="1951416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¹ XII Gerência Regional de Saúde (XII GERES), Goiana, Pernambuco, Brasil.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Autora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correspondente: carinapontes2@gmail.com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1"/>
            <a:ext cx="9649072" cy="5103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A oficina reuniu coordenadores da APS, PNI e Planejamento dos dez municípios da região, promovendo um espaço de diálogo e troca de experiências. Em formato de rodízio os grupos percorreram sete eixos temáticos relacionados aos indicadores da APS, identificando boas práticas, desafios e potencialidades. A metodologia ativa adotada estimulou o protagonismo dos participantes, o aprendizado coletivo e o fortalecimento da integração regional, favorecendo a construção compartilhada.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505056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971337" y="10465074"/>
            <a:ext cx="1020953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11989435" y="11450320"/>
            <a:ext cx="10132695" cy="4457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O formato dinâmico e colaborativo favoreceu um aprendizado significativo sobre os novos indicadores e suas interfaces com o território. Como principal desafio, destacou-se a necessidade de ampliar o suporte técnico aos municípios e de fortalecer o monitoramento contínuo para consolidar as práticas. A troca entre os municípios foi reconhecida como um importante potencial estratégico para o fortalecimento da regionalização da Atenção Primária à Saúde.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2032375" y="10591828"/>
            <a:ext cx="9849330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060044" y="136229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076078" y="14569866"/>
            <a:ext cx="9649072" cy="3338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Fortalecer a compreensão e apropriação dos novos indicadores da APS entre os 10 municípios da XII GERES, promovendo troca de experiências; analisar as boas práticas e integração entre coordenações de APS, PNI e Planejamento.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104168" y="1373376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900430" y="24170394"/>
            <a:ext cx="980948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900430" y="25675720"/>
            <a:ext cx="9824720" cy="5103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A atividade proporcionou ampla troca entre municípios, fortalecendo o entendimento sobre os novos indicadores e sua aplicação prática, bem como o conhecimento das boas práticas. Os participantes relataram maior clareza na utilização dos dados para qualificar o cuidado e o planejamento, evidenciando a necessidade de aprofundamento na portaria que define as boas práticas. O formato participativo estimulou o engajamento, a cooperação e a articulação entre os diferentes setores da gestão da APS.</a:t>
            </a:r>
            <a:endParaRPr sz="2800" dirty="0"/>
          </a:p>
        </p:txBody>
      </p:sp>
      <p:sp>
        <p:nvSpPr>
          <p:cNvPr id="53" name="TextBox 17"/>
          <p:cNvSpPr txBox="1"/>
          <p:nvPr/>
        </p:nvSpPr>
        <p:spPr>
          <a:xfrm>
            <a:off x="1042960" y="2430791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1971337" y="24095108"/>
            <a:ext cx="1020953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1916410" y="25243630"/>
            <a:ext cx="10081260" cy="577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A experiência evidenciou que a realização de oficinas entre os municípios, pautadas em metodologias ativas, mostrou-se uma estratégia eficaz para o fortalecimento da gestão e do uso dos indicadores da APS. Recomenda-se a continuidade de ações colaborativas no âmbito da XII GERES, promovendo a troca de saberes, a integração entre os setores e a aplicação prática dos indicadores como instrumentos de aprimoramento continuo da qualidade do cuidado.</a:t>
            </a:r>
          </a:p>
          <a:p>
            <a:pPr algn="just">
              <a:lnSpc>
                <a:spcPts val="5335"/>
              </a:lnSpc>
            </a:pPr>
            <a:endParaRPr sz="2800" dirty="0"/>
          </a:p>
        </p:txBody>
      </p:sp>
      <p:sp>
        <p:nvSpPr>
          <p:cNvPr id="56" name="TextBox 17"/>
          <p:cNvSpPr txBox="1"/>
          <p:nvPr/>
        </p:nvSpPr>
        <p:spPr>
          <a:xfrm>
            <a:off x="12092305" y="24211838"/>
            <a:ext cx="10029825" cy="72644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CONCLUSÃO </a:t>
            </a:r>
            <a:r>
              <a:rPr lang="pt-BR" alt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e/ou </a:t>
            </a: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5658009" y="30377210"/>
            <a:ext cx="10102215" cy="1581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042960" y="32055881"/>
            <a:ext cx="10353040" cy="6862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BRASIL. Ministério da Saúde. Ministério apresenta novas regras de financiamento para melhorar atendimento da Atenção Primária nos municípios — nota institucional (comunicado sobre os componentes do modelo: fixo, vínculo e qualidade). Brasília, 20 dez. 2024.</a:t>
            </a:r>
          </a:p>
          <a:p>
            <a:pPr algn="just">
              <a:lnSpc>
                <a:spcPct val="150000"/>
              </a:lnSpc>
            </a:pPr>
            <a:endParaRPr lang="pt-BR" sz="2800" dirty="0"/>
          </a:p>
          <a:p>
            <a:pPr algn="just">
              <a:lnSpc>
                <a:spcPct val="150000"/>
              </a:lnSpc>
            </a:pPr>
            <a:r>
              <a:rPr lang="pt-BR" sz="2800" dirty="0"/>
              <a:t>BRASIL. Ministério da Saúde. Nota Metodológica — Detalhamento da nova metodologia de cofinanciamento federal da Atenção Primária à Saúde (APS). Brasília: Ministério da Saúde, atualizada em 31 dez. 2024.</a:t>
            </a:r>
          </a:p>
          <a:p>
            <a:pPr algn="just">
              <a:lnSpc>
                <a:spcPct val="150000"/>
              </a:lnSpc>
            </a:pPr>
            <a:endParaRPr lang="pt-BR" sz="2800" dirty="0">
              <a:latin typeface="+mj-lt"/>
            </a:endParaRPr>
          </a:p>
          <a:p>
            <a:pPr algn="just">
              <a:lnSpc>
                <a:spcPct val="150000"/>
              </a:lnSpc>
            </a:pPr>
            <a:endParaRPr lang="pt-BR" sz="2400" dirty="0">
              <a:latin typeface="Montserrat"/>
            </a:endParaRPr>
          </a:p>
          <a:p>
            <a:pPr algn="just">
              <a:lnSpc>
                <a:spcPct val="150000"/>
              </a:lnSpc>
            </a:pPr>
            <a:endParaRPr lang="pt-BR" sz="2400" dirty="0">
              <a:latin typeface="Montserrat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13429615" y="22475190"/>
            <a:ext cx="81737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 dirty="0"/>
              <a:t>Fonte: Atenção à Saúde da XII GERES, Goiana/PE.</a:t>
            </a:r>
          </a:p>
        </p:txBody>
      </p:sp>
      <p:sp>
        <p:nvSpPr>
          <p:cNvPr id="13" name="Caixa de Texto 12"/>
          <p:cNvSpPr txBox="1"/>
          <p:nvPr/>
        </p:nvSpPr>
        <p:spPr>
          <a:xfrm>
            <a:off x="13429615" y="16213455"/>
            <a:ext cx="77177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400" dirty="0">
                <a:sym typeface="+mn-ea"/>
              </a:rPr>
              <a:t>Oficina dos Novos Indicadores da Atenção Primária à Saúde.</a:t>
            </a:r>
            <a:r>
              <a:rPr lang="pt-BR" altLang="en-US" sz="2000" dirty="0">
                <a:sym typeface="+mn-ea"/>
              </a:rPr>
              <a:t> </a:t>
            </a:r>
            <a:endParaRPr lang="pt-BR" altLang="en-US" sz="200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7346F8E3-A76E-DC80-EAA7-0E200BB56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2063" y="17142051"/>
            <a:ext cx="5020068" cy="515638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323BF93C-4D2D-642C-C5F2-3EA354A5A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3478" y="17142052"/>
            <a:ext cx="4408584" cy="5163594"/>
          </a:xfrm>
          <a:prstGeom prst="rect">
            <a:avLst/>
          </a:prstGeom>
        </p:spPr>
      </p:pic>
      <p:sp>
        <p:nvSpPr>
          <p:cNvPr id="26" name="TextBox 60">
            <a:extLst>
              <a:ext uri="{FF2B5EF4-FFF2-40B4-BE49-F238E27FC236}">
                <a16:creationId xmlns:a16="http://schemas.microsoft.com/office/drawing/2014/main" id="{F7EA3C05-89CA-4E9F-9947-8E90AF5D8023}"/>
              </a:ext>
            </a:extLst>
          </p:cNvPr>
          <p:cNvSpPr txBox="1"/>
          <p:nvPr/>
        </p:nvSpPr>
        <p:spPr>
          <a:xfrm>
            <a:off x="11827827" y="32140906"/>
            <a:ext cx="10353040" cy="5750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BRASIL. Ministério da Saúde. Portaria GM/MS nº 3.493, de 10 de abril de 2024. Altera a Portaria de Consolidação GM/MS nº 6, de 28 de setembro de 2017, para instituir nova metodologia de cofinanciamento federal do Piso da Atenção Primária à Saúde (APS). </a:t>
            </a:r>
            <a:r>
              <a:rPr lang="pt-BR" sz="2800" i="1" dirty="0"/>
              <a:t>Diário Oficial da União</a:t>
            </a:r>
            <a:r>
              <a:rPr lang="pt-BR" sz="2800" dirty="0"/>
              <a:t>, Brasília, DF, 11 abr. 2024.</a:t>
            </a:r>
          </a:p>
          <a:p>
            <a:pPr algn="just">
              <a:lnSpc>
                <a:spcPct val="150000"/>
              </a:lnSpc>
            </a:pPr>
            <a:r>
              <a:rPr lang="pt-BR" sz="2800" dirty="0"/>
              <a:t>BRASIL. Ministério da Saúde. Portaria GM/MS nº 6.907, de 29 de abril de 2025. Altera dispositivos relativos ao cofinanciamento federal da APS e incorpora indicadores ao componente de qualidade. </a:t>
            </a:r>
            <a:r>
              <a:rPr lang="pt-BR" sz="2800" i="1" dirty="0"/>
              <a:t>Diário Oficial da União</a:t>
            </a:r>
            <a:r>
              <a:rPr lang="pt-BR" sz="2800" dirty="0"/>
              <a:t>, Brasília, DF, 29 abr. 2025.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705</Words>
  <Application>Microsoft Office PowerPoint</Application>
  <PresentationFormat>Personalizar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Montserrat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GERES</cp:lastModifiedBy>
  <cp:revision>29</cp:revision>
  <dcterms:created xsi:type="dcterms:W3CDTF">2025-09-30T13:28:00Z</dcterms:created>
  <dcterms:modified xsi:type="dcterms:W3CDTF">2025-11-04T14:02:48Z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5AC5C1B4CA2440F3BEDABD03C2BA49FB_13</vt:lpwstr>
  </property>
  <property fmtid="{D5CDD505-2E9C-101B-9397-08002B2CF9AE}" pid="3" name="KSOProductBuildVer">
    <vt:lpwstr>1046-12.2.0.23131</vt:lpwstr>
  </property>
</Properties>
</file>