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92" userDrawn="1">
          <p15:clr>
            <a:srgbClr val="A4A3A4"/>
          </p15:clr>
        </p15:guide>
        <p15:guide id="2" pos="737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11" d="100"/>
          <a:sy n="11" d="100"/>
        </p:scale>
        <p:origin x="2544" y="150"/>
      </p:cViewPr>
      <p:guideLst>
        <p:guide orient="horz" pos="12792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12025933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060045" y="13250070"/>
            <a:ext cx="9649072" cy="452431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latin typeface="Montserrat"/>
              </a:rPr>
              <a:t>As experiências relatadas têm como objeto as Inspeções Sanitárias em Saúde do Trabalhador realizadas pela </a:t>
            </a:r>
            <a:r>
              <a:rPr lang="pt-BR" sz="2800" dirty="0" err="1">
                <a:latin typeface="Montserrat"/>
              </a:rPr>
              <a:t>Univapt</a:t>
            </a:r>
            <a:r>
              <a:rPr lang="pt-BR" sz="2800" dirty="0">
                <a:latin typeface="Montserrat"/>
              </a:rPr>
              <a:t>, seus desdobramentos e reflexões. As Inspeções foram realizadas entre os meses de janeiro e setembro de 2025.</a:t>
            </a:r>
          </a:p>
          <a:p>
            <a:pPr algn="just">
              <a:lnSpc>
                <a:spcPct val="150000"/>
              </a:lnSpc>
            </a:pPr>
            <a:r>
              <a:rPr lang="pt-BR" sz="2800" dirty="0">
                <a:latin typeface="Montserrat"/>
              </a:rPr>
              <a:t/>
            </a:r>
            <a:br>
              <a:rPr lang="pt-BR" sz="2800" dirty="0">
                <a:latin typeface="Montserrat"/>
              </a:rPr>
            </a:br>
            <a:endParaRPr lang="en-US" sz="2800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  <a:p>
            <a:pPr algn="just">
              <a:lnSpc>
                <a:spcPct val="150000"/>
              </a:lnSpc>
            </a:pPr>
            <a:endParaRPr sz="2800" dirty="0">
              <a:latin typeface="Montserrat"/>
            </a:endParaRPr>
          </a:p>
        </p:txBody>
      </p:sp>
      <p:sp>
        <p:nvSpPr>
          <p:cNvPr id="6" name="TextBox 17"/>
          <p:cNvSpPr txBox="1"/>
          <p:nvPr/>
        </p:nvSpPr>
        <p:spPr>
          <a:xfrm>
            <a:off x="1060044" y="12097942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1044278" y="4598984"/>
            <a:ext cx="21270481" cy="24929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5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AS EXPERIÊNCIAS DAS INSPEÇÕES SANITÁRIAS EM SAÚDE DO TRABALHADOR (ISST) DA UNIDADE DE VIGILÂNCIA DE AMBIENTES E PROCESSOS DE TRABALHO (UNIVAPT)</a:t>
            </a:r>
          </a:p>
        </p:txBody>
      </p:sp>
      <p:sp>
        <p:nvSpPr>
          <p:cNvPr id="11" name="TextBox 56"/>
          <p:cNvSpPr txBox="1"/>
          <p:nvPr/>
        </p:nvSpPr>
        <p:spPr>
          <a:xfrm>
            <a:off x="916393" y="7421626"/>
            <a:ext cx="21154587" cy="11079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  <a:spcBef>
                <a:spcPct val="0"/>
              </a:spcBef>
            </a:pPr>
            <a:r>
              <a:rPr lang="pt-BR" sz="2400" b="1" dirty="0">
                <a:latin typeface="Montserrat"/>
              </a:rPr>
              <a:t>Dandara Oliveira de Albuquerque</a:t>
            </a:r>
            <a:r>
              <a:rPr lang="en-US" sz="2400" b="1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¹*, </a:t>
            </a:r>
            <a:r>
              <a:rPr lang="pt-BR" sz="2400" b="1" dirty="0">
                <a:latin typeface="Montserrat"/>
              </a:rPr>
              <a:t>Paulo Victor Rodrigues de Azevedo Lira</a:t>
            </a:r>
            <a:r>
              <a:rPr lang="en-US" sz="2400" b="1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², </a:t>
            </a:r>
            <a:r>
              <a:rPr lang="pt-BR" sz="2400" b="1" dirty="0" err="1">
                <a:latin typeface="Montserrat"/>
              </a:rPr>
              <a:t>Jadianne</a:t>
            </a:r>
            <a:r>
              <a:rPr lang="pt-BR" sz="2400" b="1" dirty="0">
                <a:latin typeface="Montserrat"/>
              </a:rPr>
              <a:t> Ferreira da Silva</a:t>
            </a:r>
            <a:r>
              <a:rPr lang="en-US" sz="2400" b="1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³, </a:t>
            </a:r>
            <a:r>
              <a:rPr lang="pt-BR" sz="2400" b="1" dirty="0" err="1">
                <a:latin typeface="Montserrat"/>
              </a:rPr>
              <a:t>Winaline</a:t>
            </a:r>
            <a:r>
              <a:rPr lang="pt-BR" sz="2400" b="1" dirty="0">
                <a:latin typeface="Montserrat"/>
              </a:rPr>
              <a:t> Maurício de Melo</a:t>
            </a:r>
            <a:r>
              <a:rPr lang="en-US" sz="2400" b="1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¹, </a:t>
            </a:r>
            <a:r>
              <a:rPr lang="pt-BR" sz="2400" b="1" dirty="0">
                <a:latin typeface="Montserrat"/>
              </a:rPr>
              <a:t>Yuri Basílio Gomes Patriota</a:t>
            </a:r>
            <a:r>
              <a:rPr lang="en-US" sz="2400" b="1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¹, </a:t>
            </a:r>
            <a:r>
              <a:rPr lang="pt-BR" sz="2400" b="1" dirty="0">
                <a:latin typeface="Montserrat"/>
              </a:rPr>
              <a:t>Marcelo Henrique dos Santos Silva</a:t>
            </a:r>
            <a:r>
              <a:rPr lang="en-US" sz="2400" b="1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³, </a:t>
            </a:r>
            <a:r>
              <a:rPr lang="pt-BR" sz="2400" b="1" dirty="0">
                <a:latin typeface="Montserrat"/>
              </a:rPr>
              <a:t>Karla Freitas </a:t>
            </a:r>
            <a:r>
              <a:rPr lang="pt-BR" sz="2400" b="1" dirty="0" err="1">
                <a:latin typeface="Montserrat"/>
              </a:rPr>
              <a:t>Baêta</a:t>
            </a:r>
            <a:r>
              <a:rPr lang="en-US" sz="2400" b="1" baseline="300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4</a:t>
            </a:r>
            <a:endParaRPr lang="en-US" sz="2400" b="1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712359" y="8805563"/>
            <a:ext cx="21674408" cy="196207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¹Unidade de Vigilância de Ambientes 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Processos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Trabalho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Univapt-Apevisa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), ²Gerência de Vigilância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do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Trabalhador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(GVST-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Apevisa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), ³Centro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Referência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em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do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Trabalhador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Cerest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Estadual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Pernambuco), </a:t>
            </a:r>
            <a:r>
              <a:rPr lang="en-US" sz="2400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4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Agência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Pernambucana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Vigilância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Sanitária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Apevisa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)</a:t>
            </a:r>
            <a:endParaRPr lang="en-US" sz="2400" baseline="300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Autor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correspondente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dandaralbuquerque@gmail.com</a:t>
            </a:r>
          </a:p>
        </p:txBody>
      </p:sp>
      <p:sp>
        <p:nvSpPr>
          <p:cNvPr id="15" name="Freeform 14"/>
          <p:cNvSpPr/>
          <p:nvPr/>
        </p:nvSpPr>
        <p:spPr>
          <a:xfrm>
            <a:off x="1044278" y="16835740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943092" y="18048544"/>
            <a:ext cx="9649072" cy="58169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latin typeface="Montserrat"/>
              </a:rPr>
              <a:t>As Inspeções Sanitárias em Saúde do Trabalhador, realizadas no período citado, foram conduzidas pela equipe da </a:t>
            </a:r>
            <a:r>
              <a:rPr lang="pt-BR" sz="2800" dirty="0" err="1">
                <a:latin typeface="Montserrat"/>
              </a:rPr>
              <a:t>Univapt</a:t>
            </a:r>
            <a:r>
              <a:rPr lang="pt-BR" sz="2800" dirty="0">
                <a:latin typeface="Montserrat"/>
              </a:rPr>
              <a:t> (</a:t>
            </a:r>
            <a:r>
              <a:rPr lang="pt-BR" sz="2800" dirty="0" err="1">
                <a:latin typeface="Montserrat"/>
              </a:rPr>
              <a:t>Apevisa</a:t>
            </a:r>
            <a:r>
              <a:rPr lang="pt-BR" sz="2800" dirty="0">
                <a:latin typeface="Montserrat"/>
              </a:rPr>
              <a:t>), com fiscais sanitários específicos, em parceria com a equipe de </a:t>
            </a:r>
            <a:r>
              <a:rPr lang="pt-BR" sz="2800" dirty="0" err="1">
                <a:latin typeface="Montserrat"/>
              </a:rPr>
              <a:t>Vapt</a:t>
            </a:r>
            <a:r>
              <a:rPr lang="pt-BR" sz="2800" dirty="0">
                <a:latin typeface="Montserrat"/>
              </a:rPr>
              <a:t> do Centro de Referência em Saúde do Trabalhador (</a:t>
            </a:r>
            <a:r>
              <a:rPr lang="pt-BR" sz="2800" dirty="0" err="1">
                <a:latin typeface="Montserrat"/>
              </a:rPr>
              <a:t>Cerest</a:t>
            </a:r>
            <a:r>
              <a:rPr lang="pt-BR" sz="2800" dirty="0">
                <a:latin typeface="Montserrat"/>
              </a:rPr>
              <a:t>) Estadual. Essas Inspeções buscaram responder as diversas demandas externas, além de ações programadas, referentes à identificação e intervenção nos fatores e situações de risco nos ambientes e processos de trabalho.</a:t>
            </a:r>
            <a:endParaRPr sz="2800" dirty="0">
              <a:latin typeface="Montserrat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1044278" y="16939059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71796" y="24653958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1088165" y="25951036"/>
            <a:ext cx="9649072" cy="50903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latin typeface="Montserrat"/>
              </a:rPr>
              <a:t>As experiências apresentadas trouxeram como aprendizado a importância de uma Unidade específica, com fiscais próprios, dentro da </a:t>
            </a:r>
            <a:r>
              <a:rPr lang="pt-BR" sz="2800" dirty="0" err="1">
                <a:latin typeface="Montserrat"/>
              </a:rPr>
              <a:t>Apevisa</a:t>
            </a:r>
            <a:r>
              <a:rPr lang="pt-BR" sz="2800" dirty="0">
                <a:latin typeface="Montserrat"/>
              </a:rPr>
              <a:t>, que possibilite a atuação para promover intervenções nos ambientes e processos de trabalho, tornando-os mais seguros e saudáveis para os trabalhadores. Além disso, as ações conjuntas com as outras unidades da </a:t>
            </a:r>
            <a:r>
              <a:rPr lang="pt-BR" sz="2800" dirty="0" err="1">
                <a:latin typeface="Montserrat"/>
              </a:rPr>
              <a:t>Apevisa</a:t>
            </a:r>
            <a:r>
              <a:rPr lang="pt-BR" sz="2800" dirty="0">
                <a:latin typeface="Montserrat"/>
              </a:rPr>
              <a:t> fortaleceram a relação e ampliaram o olhar para a Saúde do Trabalhador dentro Vigilância Sanitária.</a:t>
            </a:r>
            <a:endParaRPr sz="2800" dirty="0">
              <a:latin typeface="Montserrat"/>
            </a:endParaRPr>
          </a:p>
        </p:txBody>
      </p:sp>
      <p:sp>
        <p:nvSpPr>
          <p:cNvPr id="20" name="TextBox 17"/>
          <p:cNvSpPr txBox="1"/>
          <p:nvPr/>
        </p:nvSpPr>
        <p:spPr>
          <a:xfrm>
            <a:off x="971796" y="24725967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1205157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93551" y="13275709"/>
            <a:ext cx="9649072" cy="452431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latin typeface="Montserrat"/>
              </a:rPr>
              <a:t>Apresentar a caracterização das Inspeções Sanitárias em Saúde do Trabalhador desenvolvidas pela </a:t>
            </a:r>
            <a:r>
              <a:rPr lang="pt-BR" sz="2800" dirty="0" err="1">
                <a:latin typeface="Montserrat"/>
              </a:rPr>
              <a:t>Univapt</a:t>
            </a:r>
            <a:r>
              <a:rPr lang="pt-BR" sz="2800" dirty="0">
                <a:latin typeface="Montserrat"/>
              </a:rPr>
              <a:t>, unidade da Agência Pernambucana de Vigilância Sanitária (</a:t>
            </a:r>
            <a:r>
              <a:rPr lang="pt-BR" sz="2800" dirty="0" err="1">
                <a:latin typeface="Montserrat"/>
              </a:rPr>
              <a:t>Apevisa</a:t>
            </a:r>
            <a:r>
              <a:rPr lang="pt-BR" sz="2800" dirty="0">
                <a:latin typeface="Montserrat"/>
              </a:rPr>
              <a:t>); bem como, sua importância no fortalecimento da relação entre Vigilância Sanitária e Vigilância em Saúde do Trabalhador.</a:t>
            </a:r>
            <a:endParaRPr lang="en-US" sz="2800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  <a:p>
            <a:pPr algn="ctr">
              <a:lnSpc>
                <a:spcPct val="150000"/>
              </a:lnSpc>
            </a:pPr>
            <a:endParaRPr sz="2800" dirty="0">
              <a:latin typeface="Montserrat"/>
            </a:endParaRPr>
          </a:p>
        </p:txBody>
      </p:sp>
      <p:sp>
        <p:nvSpPr>
          <p:cNvPr id="50" name="TextBox 17"/>
          <p:cNvSpPr txBox="1"/>
          <p:nvPr/>
        </p:nvSpPr>
        <p:spPr>
          <a:xfrm>
            <a:off x="12493550" y="12123581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47909" y="18124710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447909" y="19165192"/>
            <a:ext cx="9649072" cy="70367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latin typeface="Montserrat"/>
              </a:rPr>
              <a:t>Foram realizadas 33 inspeções, além de 7 retornos para verificar o cumprimento das não conformidades. Em relação às demandas, 29 foram externas à </a:t>
            </a:r>
            <a:r>
              <a:rPr lang="pt-BR" sz="2800" dirty="0" err="1">
                <a:latin typeface="Montserrat"/>
              </a:rPr>
              <a:t>Univapt</a:t>
            </a:r>
            <a:r>
              <a:rPr lang="pt-BR" sz="2800" dirty="0">
                <a:latin typeface="Montserrat"/>
              </a:rPr>
              <a:t> e 4 foram programadas em conjunto com a </a:t>
            </a:r>
            <a:r>
              <a:rPr lang="pt-BR" sz="2800" dirty="0" err="1">
                <a:latin typeface="Montserrat"/>
              </a:rPr>
              <a:t>Vapt</a:t>
            </a:r>
            <a:r>
              <a:rPr lang="pt-BR" sz="2800" dirty="0">
                <a:latin typeface="Montserrat"/>
              </a:rPr>
              <a:t> Estadual. Realizaram-se 5 investigações de acidente de trabalho e 28 inspeções gerais de </a:t>
            </a:r>
            <a:r>
              <a:rPr lang="pt-BR" sz="2800" dirty="0" err="1">
                <a:latin typeface="Montserrat"/>
              </a:rPr>
              <a:t>Vapt</a:t>
            </a:r>
            <a:r>
              <a:rPr lang="pt-BR" sz="2800" dirty="0">
                <a:latin typeface="Montserrat"/>
              </a:rPr>
              <a:t>, buscando mapear riscos. Destacaram-se diversos setores demandantes, como: Ministério Público do Trabalho (12); Unidades da </a:t>
            </a:r>
            <a:r>
              <a:rPr lang="pt-BR" sz="2800" dirty="0" err="1">
                <a:latin typeface="Montserrat"/>
              </a:rPr>
              <a:t>Apevisa</a:t>
            </a:r>
            <a:r>
              <a:rPr lang="pt-BR" sz="2800" dirty="0">
                <a:latin typeface="Montserrat"/>
              </a:rPr>
              <a:t> (6); </a:t>
            </a:r>
            <a:r>
              <a:rPr lang="pt-BR" sz="2800" dirty="0" err="1">
                <a:latin typeface="Montserrat"/>
              </a:rPr>
              <a:t>Cerest</a:t>
            </a:r>
            <a:r>
              <a:rPr lang="pt-BR" sz="2800" dirty="0">
                <a:latin typeface="Montserrat"/>
              </a:rPr>
              <a:t> Regional; Geres; municípios; Sindicatos; além de rumores de mídia.</a:t>
            </a:r>
            <a:endParaRPr sz="2800" dirty="0">
              <a:latin typeface="Montserrat"/>
            </a:endParaRPr>
          </a:p>
        </p:txBody>
      </p:sp>
      <p:sp>
        <p:nvSpPr>
          <p:cNvPr id="53" name="TextBox 17"/>
          <p:cNvSpPr txBox="1"/>
          <p:nvPr/>
        </p:nvSpPr>
        <p:spPr>
          <a:xfrm>
            <a:off x="12447909" y="18196719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41543" y="26212886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370009" y="27413972"/>
            <a:ext cx="9649072" cy="51706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latin typeface="Montserrat"/>
              </a:rPr>
              <a:t>A partir das análises e reflexões sobre as inspeções realizadas no período, destaca-se a importância das Inspeções Sanitárias em Saúde do Trabalhador como parte das ações de </a:t>
            </a:r>
            <a:r>
              <a:rPr lang="pt-BR" sz="2800" dirty="0" err="1">
                <a:latin typeface="Montserrat"/>
              </a:rPr>
              <a:t>Vapt</a:t>
            </a:r>
            <a:r>
              <a:rPr lang="pt-BR" sz="2800" dirty="0">
                <a:latin typeface="Montserrat"/>
              </a:rPr>
              <a:t> no fortalecimento da atuação conjunta entre a Vigilância Sanitária e a Vigilância em Saúde do Trabalhador, promovendo intervenções para a garantia da saúde dos trabalhadores. Recomenda-se a continuidade, a ampliação e o fortalecimento destas ações em Pernambuco.</a:t>
            </a:r>
            <a:endParaRPr sz="2800" dirty="0">
              <a:latin typeface="Montserrat"/>
            </a:endParaRPr>
          </a:p>
        </p:txBody>
      </p:sp>
      <p:sp>
        <p:nvSpPr>
          <p:cNvPr id="56" name="TextBox 17"/>
          <p:cNvSpPr txBox="1"/>
          <p:nvPr/>
        </p:nvSpPr>
        <p:spPr>
          <a:xfrm>
            <a:off x="12441543" y="26257819"/>
            <a:ext cx="9849330" cy="72064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36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CONCLUSÕES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231679" y="33109978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26" name="TextBox 59"/>
          <p:cNvSpPr txBox="1"/>
          <p:nvPr/>
        </p:nvSpPr>
        <p:spPr>
          <a:xfrm>
            <a:off x="1033828" y="33485023"/>
            <a:ext cx="10613298" cy="507741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endParaRPr sz="2400" dirty="0">
              <a:latin typeface="Montserrat" pitchFamily="2" charset="0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BRASIL. Ministério da Saúde. Portaria de Consolidação no 5/2017. no 05/2017, anexo LXXIX: Instrução Normativa de Vigilância em Saúde do Trabalhador. Saúde legis: sistema de legislação da saúde. Portaria no 3.120 de 01 de julho de 1998.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pt-BR" sz="20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BRASIL. Ministério da Saúde. Portaria de Consolidação no 2/2017. Anexo XV: Institui a Política Nacional de Saúde do Trabalhador e da Trabalhadora. Saúde legis: sistema de legislação da saúde. Portaria no 1.823, de 23 de agosto de 2012.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sz="2400" dirty="0">
              <a:latin typeface="Montserrat" pitchFamily="2" charset="0"/>
            </a:endParaRPr>
          </a:p>
        </p:txBody>
      </p:sp>
      <p:sp>
        <p:nvSpPr>
          <p:cNvPr id="27" name="Retângulo 26"/>
          <p:cNvSpPr/>
          <p:nvPr/>
        </p:nvSpPr>
        <p:spPr>
          <a:xfrm>
            <a:off x="12125888" y="34074672"/>
            <a:ext cx="998099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PERNAMBUCO. NOTA TÉCNICA - SES - Diretoria Geral da Agência Pernambucana de Vigilância Sanitária – n°12/2024, Pernambuco, 2024.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638</Words>
  <Application>Microsoft Office PowerPoint</Application>
  <PresentationFormat>Personalizar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League Spartan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user</cp:lastModifiedBy>
  <cp:revision>17</cp:revision>
  <dcterms:created xsi:type="dcterms:W3CDTF">2025-09-30T13:28:19Z</dcterms:created>
  <dcterms:modified xsi:type="dcterms:W3CDTF">2025-11-03T23:45:06Z</dcterms:modified>
</cp:coreProperties>
</file>