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242" y="-433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95811" y="1032350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4" y="11811919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200" dirty="0">
                <a:latin typeface="Montserrat" panose="00000500000000000000" pitchFamily="2" charset="0"/>
              </a:rPr>
              <a:t>O abandono de tratamento com os antirretrovirais em usuários que vivem com HIV/Aids. </a:t>
            </a:r>
            <a:endParaRPr lang="en-US" sz="3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120457" y="10463141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672" y="4319515"/>
            <a:ext cx="23402925" cy="2303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 BUSCA ATIVA COMO ESTRATÉGIA PARA O SEGUIMENTO DO TRATAMENTO DE PESSOAS QUE VIVEM COM HIV/Aids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587047" y="6925201"/>
            <a:ext cx="21674409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Yngrid Caroline Lopes Lins¹*, Poliana de Oliveira Morais², Carolina Guilherme de Albuquerque³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154919" y="7699795"/>
            <a:ext cx="22538667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¹²³Secretaria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Guararapes (SMS),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Guararapes,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yngridcllins@gmail.com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8087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3200" dirty="0">
                <a:latin typeface="Montserrat" panose="00000500000000000000" pitchFamily="2" charset="0"/>
              </a:rPr>
              <a:t>Para a construção das buscas, realizamos um levantamento de usuários que apresentavam quadro grave causado por coinfecções, principalmente, com sequelas motoras (6 usuários). A identificação dos casos se deu através de informações fornecidas por familiares/rede de apoio e daqueles encaminhados pela rede hospitalar como contrarreferência. Articulamos as visitas com a participação da Atenção Básica, estando presentes o Serviço Social, Infectologia e Técnico de nível médio do SAE.</a:t>
            </a:r>
            <a:endParaRPr sz="32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076333" y="2693310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1104089" y="28083717"/>
            <a:ext cx="9649072" cy="9217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200" dirty="0">
                <a:latin typeface="Montserrat" panose="00000500000000000000" pitchFamily="2" charset="0"/>
              </a:rPr>
              <a:t>Em razão de processos de negação e medo de exposição quanto ao diagnóstico, além das fragilidades nos vínculos afetivos/familiares e na própria rede de saúde, atrelados ao estigma, a má adesão ao tratamento com os antirretrovirais seguirá ainda muito presente no cotidiano dos </a:t>
            </a:r>
            <a:r>
              <a:rPr lang="pt-BR" sz="3200" dirty="0" err="1">
                <a:latin typeface="Montserrat" panose="00000500000000000000" pitchFamily="2" charset="0"/>
              </a:rPr>
              <a:t>SAEs</a:t>
            </a:r>
            <a:r>
              <a:rPr lang="pt-BR" sz="3200" dirty="0">
                <a:latin typeface="Montserrat" panose="00000500000000000000" pitchFamily="2" charset="0"/>
              </a:rPr>
              <a:t>, principalmente avaliando os casos com recortes sociais, assim se faz importante a construção de um trabalho ético na oferta do tratamento in loco, considerando as realidades e vulnerabilidades vividas pelas pessoas que vivem com HIV/Aids. </a:t>
            </a:r>
            <a:endParaRPr lang="en-US" sz="32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40437" y="2707826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702257" y="1032350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0" y="11794605"/>
            <a:ext cx="9649072" cy="6396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5486"/>
              </a:lnSpc>
              <a:buFontTx/>
              <a:buChar char="-"/>
            </a:pPr>
            <a:r>
              <a:rPr lang="pt-BR" sz="3200" dirty="0">
                <a:latin typeface="Montserrat" panose="00000500000000000000" pitchFamily="2" charset="0"/>
              </a:rPr>
              <a:t>Alcançar usuários que apresentam quadros graves, com sequelas causadas por coinfecções, que não conseguem realizar o deslocamento até o SAE; </a:t>
            </a:r>
          </a:p>
          <a:p>
            <a:pPr marL="457200" indent="-457200" algn="just">
              <a:lnSpc>
                <a:spcPts val="5486"/>
              </a:lnSpc>
              <a:buFontTx/>
              <a:buChar char="-"/>
            </a:pPr>
            <a:endParaRPr lang="pt-BR" sz="2800" dirty="0">
              <a:latin typeface="Montserrat" panose="00000500000000000000" pitchFamily="2" charset="0"/>
            </a:endParaRPr>
          </a:p>
          <a:p>
            <a:pPr marL="457200" indent="-457200" algn="just">
              <a:lnSpc>
                <a:spcPts val="5486"/>
              </a:lnSpc>
              <a:buFontTx/>
              <a:buChar char="-"/>
            </a:pPr>
            <a:r>
              <a:rPr lang="pt-BR" sz="3200" dirty="0">
                <a:latin typeface="Montserrat" panose="00000500000000000000" pitchFamily="2" charset="0"/>
              </a:rPr>
              <a:t>Elaborar estratégias que permitam o seguimento do tratamento desses usuários. </a:t>
            </a:r>
            <a:endParaRPr lang="en-US" sz="3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521908" y="10390436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8087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3200" dirty="0">
                <a:latin typeface="Montserrat" panose="00000500000000000000" pitchFamily="2" charset="0"/>
              </a:rPr>
              <a:t>De 2024 a 2025 foram realizadas 8 buscas de usuários com sequelas graves; 2 delas foram retorno para reavaliação. Além da avaliação clínica do Infectologista, a identificação de vulnerabilidades era realizada pela Assistente Social, havendo ainda coleta de sangue para aferição de CD4 e Carga Viral. A TARV era entregue ao usuário ou rede de apoio durante a visita ou enviada a um serviço próximo para facilitar a retirada. Todos esses casos saíram da condição de abandono e estão em seguimento.</a:t>
            </a:r>
            <a:endParaRPr sz="3200" dirty="0">
              <a:latin typeface="Montserrat" panose="00000500000000000000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693310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577913" y="28083717"/>
            <a:ext cx="9649072" cy="6396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200" dirty="0">
                <a:latin typeface="Montserrat" panose="00000500000000000000" pitchFamily="2" charset="0"/>
              </a:rPr>
              <a:t>A importância em avaliar os abandonos de tratamento, para além da ótica dos números, se apresenta nos resultados desta experiência. Realizar um trabalho atento às necessidades dos usuários, com disposição para a criação de estratégias que possam garantir o seguimento do tratamento, torna possível o direito ao acesso à saúde e o bem viver.</a:t>
            </a:r>
            <a:endParaRPr lang="en-US" sz="32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276983" y="27078265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442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Admin</cp:lastModifiedBy>
  <cp:revision>14</cp:revision>
  <dcterms:created xsi:type="dcterms:W3CDTF">2025-09-30T13:28:19Z</dcterms:created>
  <dcterms:modified xsi:type="dcterms:W3CDTF">2025-11-13T22:31:54Z</dcterms:modified>
</cp:coreProperties>
</file>