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40" d="100"/>
          <a:sy n="40" d="100"/>
        </p:scale>
        <p:origin x="474" y="30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5"/>
          <a:stretch/>
        </p:blipFill>
        <p:spPr>
          <a:xfrm>
            <a:off x="2988494" y="12154704"/>
            <a:ext cx="4841072" cy="4261480"/>
          </a:xfrm>
          <a:prstGeom prst="rect">
            <a:avLst/>
          </a:prstGeom>
        </p:spPr>
      </p:pic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Implantação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de estratégias para o enfretamento da tuberculose no município de Moreno – PE.</a:t>
            </a: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 smtClean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OBJETO </a:t>
            </a: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1296305" y="4393085"/>
            <a:ext cx="2059428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89CD"/>
                </a:solidFill>
                <a:latin typeface="Montserrat" pitchFamily="2" charset="0"/>
              </a:rPr>
              <a:t>DA NOTIFICAÇÃO A CURA: IMPLANTAÇÃO DE ESTRATÉGIAS QUE FORTALECERAM O ENFRENTAMENTO DA TUBERCULOSE NO MUNICÍPIO DE MORENO - PE</a:t>
            </a:r>
            <a:endParaRPr lang="pt-BR" sz="4800" b="1" dirty="0">
              <a:solidFill>
                <a:srgbClr val="0089CD"/>
              </a:solidFill>
              <a:latin typeface="Montserrat" pitchFamily="2" charset="0"/>
            </a:endParaRPr>
          </a:p>
          <a:p>
            <a:pPr algn="ctr"/>
            <a:endParaRPr lang="en-US" sz="48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56246" y="7997030"/>
            <a:ext cx="2167440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de Saúde de Moreno, Moreno, Pernambuco.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nutriamandafelix@hotmail.com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738647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8610610"/>
            <a:ext cx="9649072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Foram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contratados um responsável técnico para o Programa de Controle da Tuberculose (PCT) e uma biomédica para realização da Prova Tuberculínica (PT). Iniciou-se a participação em colegiados com a APS e visitas técnicas às Unidades Básicas de Saúde (UBS). Articularam-se fluxos com o laboratório conveniado e a APS, instituindo o fluxo municipal do PCT. PT foram descentralizadas para os territórios e material educativo para coleta domiciliar de escarro foi construído.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/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7458482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785134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9003468"/>
            <a:ext cx="9649072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A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experiência evidenciou a importância da integração entre VE e APS como eixo central para o controle da tuberculose. A instituição do fluxo do PCT fortaleceu a RAS municipal e o protagonismo dos setores e equipes. O principal aprendizado foi reconhecer que a articulação </a:t>
            </a:r>
            <a:r>
              <a:rPr lang="pt-BR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intersetorial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e o acompanhamento contínuo são fundamentais para as ações de enfrentamento da TB.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972270" y="2792334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Compartilhar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as estratégias implantadas pela Vigilância Epidemiológica (VE) do município de Moreno – PE para o enfrentamento da tuberculose em articulação conjunta com a Atenção Primária à Saúde (APS).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741211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77785" y="18636249"/>
            <a:ext cx="964907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A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presença de profissionais habilitados qualificou a condução do PCT, fortalecendo as ações de diagnóstico, avaliação dos contatos, acompanhamento e educação em saúde. A articulação entre VE e APS ampliou a integração entre os setores, fortaleceu a VE, bem como o cuidado compartilhado. A instituição do fluxo municipal padronizou as condutas e orientou melhor o usuário na rede de atenção à saúde (RAS). A descentralização da PT facilitou o acesso dos usuários e agilizou a avaliação dos contatos.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77784" y="17484121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787697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9029107"/>
            <a:ext cx="964907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As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estratégias implantadas impactaram na qualificação do diagnóstico de TB, avaliação dos contatos, acompanhamento, ampliação do acesso aos usuários, fortalecimento das ações de VE e integração com a APS, contribuindo de forma significativa para o enfrentamento e controle da tuberculose no município de Moreno.</a:t>
            </a:r>
          </a:p>
          <a:p>
            <a:pPr algn="just"/>
            <a:endParaRPr lang="pt-BR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  <a:p>
            <a:pPr algn="just"/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277526" y="27948988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3358111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116286" y="34591920"/>
            <a:ext cx="10225136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latin typeface="Montserrat"/>
                <a:ea typeface="MS PGothic" panose="020B0600070205080204" pitchFamily="34" charset="-128"/>
              </a:rPr>
              <a:t>BRASIL. Ministério da Saúde. Secretaria de Vigilância em Saúde. Departamento de Vigilância das Doenças Transmissíveis</a:t>
            </a:r>
            <a:r>
              <a:rPr lang="pt-BR" sz="2400" b="1" dirty="0">
                <a:latin typeface="Montserrat"/>
                <a:ea typeface="MS PGothic" panose="020B0600070205080204" pitchFamily="34" charset="-128"/>
              </a:rPr>
              <a:t>.</a:t>
            </a:r>
            <a:r>
              <a:rPr lang="pt-BR" sz="2400" dirty="0">
                <a:latin typeface="Montserrat"/>
                <a:ea typeface="MS PGothic" panose="020B0600070205080204" pitchFamily="34" charset="-128"/>
              </a:rPr>
              <a:t> </a:t>
            </a:r>
            <a:r>
              <a:rPr lang="pt-BR" sz="2400" b="1" dirty="0">
                <a:latin typeface="Montserrat"/>
                <a:ea typeface="MS PGothic" panose="020B0600070205080204" pitchFamily="34" charset="-128"/>
              </a:rPr>
              <a:t>Manual de Recomendações para o Controle da Tuberculose no Brasil</a:t>
            </a:r>
            <a:r>
              <a:rPr lang="pt-BR" sz="2400" i="1" dirty="0">
                <a:latin typeface="Montserrat"/>
                <a:ea typeface="MS PGothic" panose="020B0600070205080204" pitchFamily="34" charset="-128"/>
              </a:rPr>
              <a:t>.</a:t>
            </a:r>
            <a:r>
              <a:rPr lang="pt-BR" sz="2400" dirty="0">
                <a:latin typeface="Montserrat"/>
                <a:ea typeface="MS PGothic" panose="020B0600070205080204" pitchFamily="34" charset="-128"/>
              </a:rPr>
              <a:t> 2. ed</a:t>
            </a:r>
            <a:r>
              <a:rPr lang="pt-BR" sz="2400" dirty="0" smtClean="0">
                <a:latin typeface="Montserrat"/>
                <a:ea typeface="MS PGothic" panose="020B0600070205080204" pitchFamily="34" charset="-128"/>
              </a:rPr>
              <a:t>.. </a:t>
            </a:r>
            <a:r>
              <a:rPr lang="pt-BR" sz="2400" dirty="0">
                <a:latin typeface="Montserrat"/>
                <a:ea typeface="MS PGothic" panose="020B0600070205080204" pitchFamily="34" charset="-128"/>
              </a:rPr>
              <a:t>Brasília: Ministério da Saúde, 2019</a:t>
            </a:r>
            <a:r>
              <a:rPr lang="pt-BR" sz="2400" dirty="0" smtClean="0">
                <a:latin typeface="Montserrat"/>
                <a:ea typeface="MS PGothic" panose="020B0600070205080204" pitchFamily="34" charset="-128"/>
              </a:rPr>
              <a:t>.</a:t>
            </a:r>
            <a:endParaRPr lang="pt-BR" sz="2400" dirty="0">
              <a:solidFill>
                <a:srgbClr val="000000"/>
              </a:solidFill>
              <a:latin typeface="Montserrat"/>
              <a:ea typeface="MS PGothic" panose="020B0600070205080204" pitchFamily="34" charset="-128"/>
              <a:cs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>
              <a:latin typeface="Montserrat" pitchFamily="2" charset="0"/>
            </a:endParaRPr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50AE95C6-FC59-9C1D-6E30-7F7C690A2132}"/>
              </a:ext>
            </a:extLst>
          </p:cNvPr>
          <p:cNvSpPr txBox="1"/>
          <p:nvPr/>
        </p:nvSpPr>
        <p:spPr>
          <a:xfrm>
            <a:off x="1836366" y="6598423"/>
            <a:ext cx="20218483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Amanda Felix de Sousa¹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Clóvis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Eduardo de Moura Costa¹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Ana Cláudia Chagas Silva Lima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Kaio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Lucas Moura Ferreira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Jonatar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Felipe Lima e Silva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Ramon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Nascimento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da Silva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5"/>
          <a:stretch/>
        </p:blipFill>
        <p:spPr>
          <a:xfrm>
            <a:off x="10072157" y="23251231"/>
            <a:ext cx="6165809" cy="346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28160" r="5748" b="-1"/>
          <a:stretch/>
        </p:blipFill>
        <p:spPr>
          <a:xfrm>
            <a:off x="17102062" y="23331189"/>
            <a:ext cx="426274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828" y="13104260"/>
            <a:ext cx="4971242" cy="331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2"/>
          <a:stretch/>
        </p:blipFill>
        <p:spPr>
          <a:xfrm>
            <a:off x="1764358" y="23270450"/>
            <a:ext cx="7416824" cy="344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59"/>
          <p:cNvSpPr txBox="1"/>
          <p:nvPr/>
        </p:nvSpPr>
        <p:spPr>
          <a:xfrm>
            <a:off x="11989494" y="34591920"/>
            <a:ext cx="10225136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latin typeface="Montserrat"/>
                <a:ea typeface="MS PGothic" panose="020B0600070205080204" pitchFamily="34" charset="-128"/>
              </a:rPr>
              <a:t>DOMINGOS, </a:t>
            </a:r>
            <a:r>
              <a:rPr lang="pt-BR" sz="2400" dirty="0" smtClean="0">
                <a:latin typeface="Montserrat"/>
                <a:ea typeface="MS PGothic" panose="020B0600070205080204" pitchFamily="34" charset="-128"/>
              </a:rPr>
              <a:t>L. M. A. </a:t>
            </a:r>
            <a:r>
              <a:rPr lang="pt-BR" sz="2400" dirty="0">
                <a:latin typeface="Montserrat"/>
                <a:ea typeface="MS PGothic" panose="020B0600070205080204" pitchFamily="34" charset="-128"/>
              </a:rPr>
              <a:t>et al. Tuberculose no Nordeste brasileiro: desafios epidemiológicos e estratégias multiprofissionais para o fortalecimento da atenção à saúde. </a:t>
            </a:r>
            <a:r>
              <a:rPr lang="pt-BR" sz="2400" b="1" dirty="0">
                <a:latin typeface="Montserrat"/>
                <a:ea typeface="MS PGothic" panose="020B0600070205080204" pitchFamily="34" charset="-128"/>
              </a:rPr>
              <a:t>Revista Contemporânea</a:t>
            </a:r>
            <a:r>
              <a:rPr lang="pt-BR" sz="2400" dirty="0">
                <a:latin typeface="Montserrat"/>
                <a:ea typeface="MS PGothic" panose="020B0600070205080204" pitchFamily="34" charset="-128"/>
              </a:rPr>
              <a:t>, v. 5, n. 10, p. 1–22, 2025</a:t>
            </a:r>
            <a:r>
              <a:rPr lang="pt-BR" sz="2400" dirty="0" smtClean="0">
                <a:latin typeface="Montserrat"/>
                <a:ea typeface="MS PGothic" panose="020B0600070205080204" pitchFamily="34" charset="-128"/>
              </a:rPr>
              <a:t>.</a:t>
            </a:r>
            <a:endParaRPr lang="pt-BR" sz="2400" dirty="0">
              <a:solidFill>
                <a:srgbClr val="000000"/>
              </a:solidFill>
              <a:latin typeface="Montserrat"/>
              <a:ea typeface="MS PGothic" panose="020B0600070205080204" pitchFamily="34" charset="-128"/>
              <a:cs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>
              <a:latin typeface="Montserr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507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Amanda Felix</cp:lastModifiedBy>
  <cp:revision>37</cp:revision>
  <dcterms:created xsi:type="dcterms:W3CDTF">2025-09-30T13:28:19Z</dcterms:created>
  <dcterms:modified xsi:type="dcterms:W3CDTF">2025-11-05T02:22:58Z</dcterms:modified>
</cp:coreProperties>
</file>