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23402925" cy="40325675"/>
  <p:notesSz cx="6858000" cy="9144000"/>
  <p:defaultTextStyle>
    <a:defPPr>
      <a:defRPr lang="pt-BR"/>
    </a:defPPr>
    <a:lvl1pPr marL="0" algn="l" defTabSz="3641725" rtl="0" eaLnBrk="1" latinLnBrk="0" hangingPunct="1">
      <a:defRPr sz="7200" kern="1200">
        <a:solidFill>
          <a:schemeClr val="tx1"/>
        </a:solidFill>
        <a:latin typeface="+mn-lt"/>
        <a:ea typeface="+mn-ea"/>
        <a:cs typeface="+mn-cs"/>
      </a:defRPr>
    </a:lvl1pPr>
    <a:lvl2pPr marL="1820545" algn="l" defTabSz="3641725" rtl="0" eaLnBrk="1" latinLnBrk="0" hangingPunct="1">
      <a:defRPr sz="7200" kern="1200">
        <a:solidFill>
          <a:schemeClr val="tx1"/>
        </a:solidFill>
        <a:latin typeface="+mn-lt"/>
        <a:ea typeface="+mn-ea"/>
        <a:cs typeface="+mn-cs"/>
      </a:defRPr>
    </a:lvl2pPr>
    <a:lvl3pPr marL="3641725" algn="l" defTabSz="3641725" rtl="0" eaLnBrk="1" latinLnBrk="0" hangingPunct="1">
      <a:defRPr sz="7200" kern="1200">
        <a:solidFill>
          <a:schemeClr val="tx1"/>
        </a:solidFill>
        <a:latin typeface="+mn-lt"/>
        <a:ea typeface="+mn-ea"/>
        <a:cs typeface="+mn-cs"/>
      </a:defRPr>
    </a:lvl3pPr>
    <a:lvl4pPr marL="5462270" algn="l" defTabSz="3641725" rtl="0" eaLnBrk="1" latinLnBrk="0" hangingPunct="1">
      <a:defRPr sz="7200" kern="1200">
        <a:solidFill>
          <a:schemeClr val="tx1"/>
        </a:solidFill>
        <a:latin typeface="+mn-lt"/>
        <a:ea typeface="+mn-ea"/>
        <a:cs typeface="+mn-cs"/>
      </a:defRPr>
    </a:lvl4pPr>
    <a:lvl5pPr marL="7283450" algn="l" defTabSz="3641725" rtl="0" eaLnBrk="1" latinLnBrk="0" hangingPunct="1">
      <a:defRPr sz="7200" kern="1200">
        <a:solidFill>
          <a:schemeClr val="tx1"/>
        </a:solidFill>
        <a:latin typeface="+mn-lt"/>
        <a:ea typeface="+mn-ea"/>
        <a:cs typeface="+mn-cs"/>
      </a:defRPr>
    </a:lvl5pPr>
    <a:lvl6pPr marL="9103995" algn="l" defTabSz="3641725" rtl="0" eaLnBrk="1" latinLnBrk="0" hangingPunct="1">
      <a:defRPr sz="7200" kern="1200">
        <a:solidFill>
          <a:schemeClr val="tx1"/>
        </a:solidFill>
        <a:latin typeface="+mn-lt"/>
        <a:ea typeface="+mn-ea"/>
        <a:cs typeface="+mn-cs"/>
      </a:defRPr>
    </a:lvl6pPr>
    <a:lvl7pPr marL="10924540" algn="l" defTabSz="3641725" rtl="0" eaLnBrk="1" latinLnBrk="0" hangingPunct="1">
      <a:defRPr sz="7200" kern="1200">
        <a:solidFill>
          <a:schemeClr val="tx1"/>
        </a:solidFill>
        <a:latin typeface="+mn-lt"/>
        <a:ea typeface="+mn-ea"/>
        <a:cs typeface="+mn-cs"/>
      </a:defRPr>
    </a:lvl7pPr>
    <a:lvl8pPr marL="12745720" algn="l" defTabSz="3641725" rtl="0" eaLnBrk="1" latinLnBrk="0" hangingPunct="1">
      <a:defRPr sz="7200" kern="1200">
        <a:solidFill>
          <a:schemeClr val="tx1"/>
        </a:solidFill>
        <a:latin typeface="+mn-lt"/>
        <a:ea typeface="+mn-ea"/>
        <a:cs typeface="+mn-cs"/>
      </a:defRPr>
    </a:lvl8pPr>
    <a:lvl9pPr marL="14566265" algn="l" defTabSz="3641725" rtl="0" eaLnBrk="1" latinLnBrk="0" hangingPunct="1">
      <a:defRPr sz="72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2701" userDrawn="1">
          <p15:clr>
            <a:srgbClr val="A4A3A4"/>
          </p15:clr>
        </p15:guide>
        <p15:guide id="2" pos="73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CD"/>
    <a:srgbClr val="3E40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howGuides="1">
      <p:cViewPr>
        <p:scale>
          <a:sx n="55" d="100"/>
          <a:sy n="55" d="100"/>
        </p:scale>
        <p:origin x="-726" y="8418"/>
      </p:cViewPr>
      <p:guideLst>
        <p:guide orient="horz" pos="12701"/>
        <p:guide pos="737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755220" y="12527099"/>
            <a:ext cx="19892486" cy="8643883"/>
          </a:xfrm>
        </p:spPr>
        <p:txBody>
          <a:bodyPr/>
          <a:lstStyle/>
          <a:p>
            <a:r>
              <a:rPr lang="pt-BR"/>
              <a:t>Clique para editar o estilo do título mestre</a:t>
            </a:r>
          </a:p>
        </p:txBody>
      </p:sp>
      <p:sp>
        <p:nvSpPr>
          <p:cNvPr id="3" name="Subtítulo 2"/>
          <p:cNvSpPr>
            <a:spLocks noGrp="1"/>
          </p:cNvSpPr>
          <p:nvPr>
            <p:ph type="subTitle" idx="1" hasCustomPrompt="1"/>
          </p:nvPr>
        </p:nvSpPr>
        <p:spPr>
          <a:xfrm>
            <a:off x="3510439" y="22851216"/>
            <a:ext cx="16382048" cy="10305450"/>
          </a:xfrm>
        </p:spPr>
        <p:txBody>
          <a:bodyPr/>
          <a:lstStyle>
            <a:lvl1pPr marL="0" indent="0" algn="ctr">
              <a:buNone/>
              <a:defRPr>
                <a:solidFill>
                  <a:schemeClr val="tx1">
                    <a:tint val="75000"/>
                  </a:schemeClr>
                </a:solidFill>
              </a:defRPr>
            </a:lvl1pPr>
            <a:lvl2pPr marL="1820545" indent="0" algn="ctr">
              <a:buNone/>
              <a:defRPr>
                <a:solidFill>
                  <a:schemeClr val="tx1">
                    <a:tint val="75000"/>
                  </a:schemeClr>
                </a:solidFill>
              </a:defRPr>
            </a:lvl2pPr>
            <a:lvl3pPr marL="3641725" indent="0" algn="ctr">
              <a:buNone/>
              <a:defRPr>
                <a:solidFill>
                  <a:schemeClr val="tx1">
                    <a:tint val="75000"/>
                  </a:schemeClr>
                </a:solidFill>
              </a:defRPr>
            </a:lvl3pPr>
            <a:lvl4pPr marL="5462270" indent="0" algn="ctr">
              <a:buNone/>
              <a:defRPr>
                <a:solidFill>
                  <a:schemeClr val="tx1">
                    <a:tint val="75000"/>
                  </a:schemeClr>
                </a:solidFill>
              </a:defRPr>
            </a:lvl4pPr>
            <a:lvl5pPr marL="7283450" indent="0" algn="ctr">
              <a:buNone/>
              <a:defRPr>
                <a:solidFill>
                  <a:schemeClr val="tx1">
                    <a:tint val="75000"/>
                  </a:schemeClr>
                </a:solidFill>
              </a:defRPr>
            </a:lvl5pPr>
            <a:lvl6pPr marL="9103995" indent="0" algn="ctr">
              <a:buNone/>
              <a:defRPr>
                <a:solidFill>
                  <a:schemeClr val="tx1">
                    <a:tint val="75000"/>
                  </a:schemeClr>
                </a:solidFill>
              </a:defRPr>
            </a:lvl6pPr>
            <a:lvl7pPr marL="10924540" indent="0" algn="ctr">
              <a:buNone/>
              <a:defRPr>
                <a:solidFill>
                  <a:schemeClr val="tx1">
                    <a:tint val="75000"/>
                  </a:schemeClr>
                </a:solidFill>
              </a:defRPr>
            </a:lvl7pPr>
            <a:lvl8pPr marL="12745720" indent="0" algn="ctr">
              <a:buNone/>
              <a:defRPr>
                <a:solidFill>
                  <a:schemeClr val="tx1">
                    <a:tint val="75000"/>
                  </a:schemeClr>
                </a:solidFill>
              </a:defRPr>
            </a:lvl8pPr>
            <a:lvl9pPr marL="14566265"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p>
        </p:txBody>
      </p:sp>
      <p:sp>
        <p:nvSpPr>
          <p:cNvPr id="3" name="Espaço Reservado para Texto Vertical 2"/>
          <p:cNvSpPr>
            <a:spLocks noGrp="1"/>
          </p:cNvSpPr>
          <p:nvPr>
            <p:ph type="body" orient="vert" idx="1" hasCustomPrompt="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hasCustomPrompt="1"/>
          </p:nvPr>
        </p:nvSpPr>
        <p:spPr>
          <a:xfrm>
            <a:off x="16967121" y="1614900"/>
            <a:ext cx="5265658" cy="34407509"/>
          </a:xfrm>
        </p:spPr>
        <p:txBody>
          <a:bodyPr vert="eaVert"/>
          <a:lstStyle/>
          <a:p>
            <a:r>
              <a:rPr lang="pt-BR"/>
              <a:t>Clique para editar o estilo do título mestre</a:t>
            </a:r>
          </a:p>
        </p:txBody>
      </p:sp>
      <p:sp>
        <p:nvSpPr>
          <p:cNvPr id="3" name="Espaço Reservado para Texto Vertical 2"/>
          <p:cNvSpPr>
            <a:spLocks noGrp="1"/>
          </p:cNvSpPr>
          <p:nvPr>
            <p:ph type="body" orient="vert" idx="1" hasCustomPrompt="1"/>
          </p:nvPr>
        </p:nvSpPr>
        <p:spPr>
          <a:xfrm>
            <a:off x="1170146" y="1614900"/>
            <a:ext cx="15406926" cy="34407509"/>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p>
        </p:txBody>
      </p:sp>
      <p:sp>
        <p:nvSpPr>
          <p:cNvPr id="3" name="Espaço Reservado para Conteúdo 2"/>
          <p:cNvSpPr>
            <a:spLocks noGrp="1"/>
          </p:cNvSpPr>
          <p:nvPr>
            <p:ph idx="1" hasCustomPrompt="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848670" y="25912983"/>
            <a:ext cx="19892486" cy="8009127"/>
          </a:xfrm>
        </p:spPr>
        <p:txBody>
          <a:bodyPr anchor="t"/>
          <a:lstStyle>
            <a:lvl1pPr algn="l">
              <a:defRPr sz="15900" b="1" cap="all"/>
            </a:lvl1pPr>
          </a:lstStyle>
          <a:p>
            <a:r>
              <a:rPr lang="pt-BR"/>
              <a:t>Clique para editar o estilo do título mestre</a:t>
            </a:r>
          </a:p>
        </p:txBody>
      </p:sp>
      <p:sp>
        <p:nvSpPr>
          <p:cNvPr id="3" name="Espaço Reservado para Texto 2"/>
          <p:cNvSpPr>
            <a:spLocks noGrp="1"/>
          </p:cNvSpPr>
          <p:nvPr>
            <p:ph type="body" idx="1" hasCustomPrompt="1"/>
          </p:nvPr>
        </p:nvSpPr>
        <p:spPr>
          <a:xfrm>
            <a:off x="1848670" y="17091745"/>
            <a:ext cx="19892486" cy="8821238"/>
          </a:xfrm>
        </p:spPr>
        <p:txBody>
          <a:bodyPr anchor="b"/>
          <a:lstStyle>
            <a:lvl1pPr marL="0" indent="0">
              <a:buNone/>
              <a:defRPr sz="8000">
                <a:solidFill>
                  <a:schemeClr val="tx1">
                    <a:tint val="75000"/>
                  </a:schemeClr>
                </a:solidFill>
              </a:defRPr>
            </a:lvl1pPr>
            <a:lvl2pPr marL="1820545" indent="0">
              <a:buNone/>
              <a:defRPr sz="7200">
                <a:solidFill>
                  <a:schemeClr val="tx1">
                    <a:tint val="75000"/>
                  </a:schemeClr>
                </a:solidFill>
              </a:defRPr>
            </a:lvl2pPr>
            <a:lvl3pPr marL="3641725" indent="0">
              <a:buNone/>
              <a:defRPr sz="6400">
                <a:solidFill>
                  <a:schemeClr val="tx1">
                    <a:tint val="75000"/>
                  </a:schemeClr>
                </a:solidFill>
              </a:defRPr>
            </a:lvl3pPr>
            <a:lvl4pPr marL="5462270" indent="0">
              <a:buNone/>
              <a:defRPr sz="5600">
                <a:solidFill>
                  <a:schemeClr val="tx1">
                    <a:tint val="75000"/>
                  </a:schemeClr>
                </a:solidFill>
              </a:defRPr>
            </a:lvl4pPr>
            <a:lvl5pPr marL="7283450" indent="0">
              <a:buNone/>
              <a:defRPr sz="5600">
                <a:solidFill>
                  <a:schemeClr val="tx1">
                    <a:tint val="75000"/>
                  </a:schemeClr>
                </a:solidFill>
              </a:defRPr>
            </a:lvl5pPr>
            <a:lvl6pPr marL="9103995" indent="0">
              <a:buNone/>
              <a:defRPr sz="5600">
                <a:solidFill>
                  <a:schemeClr val="tx1">
                    <a:tint val="75000"/>
                  </a:schemeClr>
                </a:solidFill>
              </a:defRPr>
            </a:lvl6pPr>
            <a:lvl7pPr marL="10924540" indent="0">
              <a:buNone/>
              <a:defRPr sz="5600">
                <a:solidFill>
                  <a:schemeClr val="tx1">
                    <a:tint val="75000"/>
                  </a:schemeClr>
                </a:solidFill>
              </a:defRPr>
            </a:lvl7pPr>
            <a:lvl8pPr marL="12745720" indent="0">
              <a:buNone/>
              <a:defRPr sz="5600">
                <a:solidFill>
                  <a:schemeClr val="tx1">
                    <a:tint val="75000"/>
                  </a:schemeClr>
                </a:solidFill>
              </a:defRPr>
            </a:lvl8pPr>
            <a:lvl9pPr marL="14566265" indent="0">
              <a:buNone/>
              <a:defRPr sz="56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p>
        </p:txBody>
      </p:sp>
      <p:sp>
        <p:nvSpPr>
          <p:cNvPr id="3" name="Espaço Reservado para Conteúdo 2"/>
          <p:cNvSpPr>
            <a:spLocks noGrp="1"/>
          </p:cNvSpPr>
          <p:nvPr>
            <p:ph sz="half" idx="1" hasCustomPrompt="1"/>
          </p:nvPr>
        </p:nvSpPr>
        <p:spPr>
          <a:xfrm>
            <a:off x="1170146"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hasCustomPrompt="1"/>
          </p:nvPr>
        </p:nvSpPr>
        <p:spPr>
          <a:xfrm>
            <a:off x="11896487"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03/11/2025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hasCustomPrompt="1"/>
          </p:nvPr>
        </p:nvSpPr>
        <p:spPr>
          <a:xfrm>
            <a:off x="1170146" y="9026606"/>
            <a:ext cx="10340356" cy="3761860"/>
          </a:xfrm>
        </p:spPr>
        <p:txBody>
          <a:bodyPr anchor="b"/>
          <a:lstStyle>
            <a:lvl1pPr marL="0" indent="0">
              <a:buNone/>
              <a:defRPr sz="9600" b="1"/>
            </a:lvl1pPr>
            <a:lvl2pPr marL="1820545" indent="0">
              <a:buNone/>
              <a:defRPr sz="8000" b="1"/>
            </a:lvl2pPr>
            <a:lvl3pPr marL="3641725" indent="0">
              <a:buNone/>
              <a:defRPr sz="7200" b="1"/>
            </a:lvl3pPr>
            <a:lvl4pPr marL="5462270" indent="0">
              <a:buNone/>
              <a:defRPr sz="6400" b="1"/>
            </a:lvl4pPr>
            <a:lvl5pPr marL="7283450" indent="0">
              <a:buNone/>
              <a:defRPr sz="6400" b="1"/>
            </a:lvl5pPr>
            <a:lvl6pPr marL="9103995" indent="0">
              <a:buNone/>
              <a:defRPr sz="6400" b="1"/>
            </a:lvl6pPr>
            <a:lvl7pPr marL="10924540" indent="0">
              <a:buNone/>
              <a:defRPr sz="6400" b="1"/>
            </a:lvl7pPr>
            <a:lvl8pPr marL="12745720" indent="0">
              <a:buNone/>
              <a:defRPr sz="6400" b="1"/>
            </a:lvl8pPr>
            <a:lvl9pPr marL="14566265" indent="0">
              <a:buNone/>
              <a:defRPr sz="6400" b="1"/>
            </a:lvl9pPr>
          </a:lstStyle>
          <a:p>
            <a:pPr lvl="0"/>
            <a:r>
              <a:rPr lang="pt-BR"/>
              <a:t>Clique para editar os estilos do texto mestre</a:t>
            </a:r>
          </a:p>
        </p:txBody>
      </p:sp>
      <p:sp>
        <p:nvSpPr>
          <p:cNvPr id="4" name="Espaço Reservado para Conteúdo 3"/>
          <p:cNvSpPr>
            <a:spLocks noGrp="1"/>
          </p:cNvSpPr>
          <p:nvPr>
            <p:ph sz="half" idx="2" hasCustomPrompt="1"/>
          </p:nvPr>
        </p:nvSpPr>
        <p:spPr>
          <a:xfrm>
            <a:off x="1170146" y="12788467"/>
            <a:ext cx="10340356"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hasCustomPrompt="1"/>
          </p:nvPr>
        </p:nvSpPr>
        <p:spPr>
          <a:xfrm>
            <a:off x="11888362" y="9026606"/>
            <a:ext cx="10344418" cy="3761860"/>
          </a:xfrm>
        </p:spPr>
        <p:txBody>
          <a:bodyPr anchor="b"/>
          <a:lstStyle>
            <a:lvl1pPr marL="0" indent="0">
              <a:buNone/>
              <a:defRPr sz="9600" b="1"/>
            </a:lvl1pPr>
            <a:lvl2pPr marL="1820545" indent="0">
              <a:buNone/>
              <a:defRPr sz="8000" b="1"/>
            </a:lvl2pPr>
            <a:lvl3pPr marL="3641725" indent="0">
              <a:buNone/>
              <a:defRPr sz="7200" b="1"/>
            </a:lvl3pPr>
            <a:lvl4pPr marL="5462270" indent="0">
              <a:buNone/>
              <a:defRPr sz="6400" b="1"/>
            </a:lvl4pPr>
            <a:lvl5pPr marL="7283450" indent="0">
              <a:buNone/>
              <a:defRPr sz="6400" b="1"/>
            </a:lvl5pPr>
            <a:lvl6pPr marL="9103995" indent="0">
              <a:buNone/>
              <a:defRPr sz="6400" b="1"/>
            </a:lvl6pPr>
            <a:lvl7pPr marL="10924540" indent="0">
              <a:buNone/>
              <a:defRPr sz="6400" b="1"/>
            </a:lvl7pPr>
            <a:lvl8pPr marL="12745720" indent="0">
              <a:buNone/>
              <a:defRPr sz="6400" b="1"/>
            </a:lvl8pPr>
            <a:lvl9pPr marL="14566265" indent="0">
              <a:buNone/>
              <a:defRPr sz="6400" b="1"/>
            </a:lvl9pPr>
          </a:lstStyle>
          <a:p>
            <a:pPr lvl="0"/>
            <a:r>
              <a:rPr lang="pt-BR"/>
              <a:t>Clique para editar os estilos do texto mestre</a:t>
            </a:r>
          </a:p>
        </p:txBody>
      </p:sp>
      <p:sp>
        <p:nvSpPr>
          <p:cNvPr id="6" name="Espaço Reservado para Conteúdo 5"/>
          <p:cNvSpPr>
            <a:spLocks noGrp="1"/>
          </p:cNvSpPr>
          <p:nvPr>
            <p:ph sz="quarter" idx="4" hasCustomPrompt="1"/>
          </p:nvPr>
        </p:nvSpPr>
        <p:spPr>
          <a:xfrm>
            <a:off x="11888362" y="12788467"/>
            <a:ext cx="10344418"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E72F750F-035A-4D64-A3BE-CB9F7B801768}" type="datetimeFigureOut">
              <a:rPr lang="pt-BR" smtClean="0"/>
              <a:t>03/11/2025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E72F750F-035A-4D64-A3BE-CB9F7B801768}" type="datetimeFigureOut">
              <a:rPr lang="pt-BR" smtClean="0"/>
              <a:t>03/11/2025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72F750F-035A-4D64-A3BE-CB9F7B801768}" type="datetimeFigureOut">
              <a:rPr lang="pt-BR" smtClean="0"/>
              <a:t>03/11/2025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170148" y="1605559"/>
            <a:ext cx="7699401" cy="6832962"/>
          </a:xfrm>
        </p:spPr>
        <p:txBody>
          <a:bodyPr anchor="b"/>
          <a:lstStyle>
            <a:lvl1pPr algn="l">
              <a:defRPr sz="8000" b="1"/>
            </a:lvl1pPr>
          </a:lstStyle>
          <a:p>
            <a:r>
              <a:rPr lang="pt-BR"/>
              <a:t>Clique para editar o estilo do título mestre</a:t>
            </a:r>
          </a:p>
        </p:txBody>
      </p:sp>
      <p:sp>
        <p:nvSpPr>
          <p:cNvPr id="3" name="Espaço Reservado para Conteúdo 2"/>
          <p:cNvSpPr>
            <a:spLocks noGrp="1"/>
          </p:cNvSpPr>
          <p:nvPr>
            <p:ph idx="1" hasCustomPrompt="1"/>
          </p:nvPr>
        </p:nvSpPr>
        <p:spPr>
          <a:xfrm>
            <a:off x="9149894" y="1605562"/>
            <a:ext cx="13082885" cy="34416846"/>
          </a:xfrm>
        </p:spPr>
        <p:txBody>
          <a:bodyPr/>
          <a:lstStyle>
            <a:lvl1pPr>
              <a:defRPr sz="127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hasCustomPrompt="1"/>
          </p:nvPr>
        </p:nvSpPr>
        <p:spPr>
          <a:xfrm>
            <a:off x="1170148" y="8438524"/>
            <a:ext cx="7699401" cy="27583885"/>
          </a:xfrm>
        </p:spPr>
        <p:txBody>
          <a:bodyPr/>
          <a:lstStyle>
            <a:lvl1pPr marL="0" indent="0">
              <a:buNone/>
              <a:defRPr sz="5600"/>
            </a:lvl1pPr>
            <a:lvl2pPr marL="1820545" indent="0">
              <a:buNone/>
              <a:defRPr sz="4800"/>
            </a:lvl2pPr>
            <a:lvl3pPr marL="3641725" indent="0">
              <a:buNone/>
              <a:defRPr sz="4000"/>
            </a:lvl3pPr>
            <a:lvl4pPr marL="5462270" indent="0">
              <a:buNone/>
              <a:defRPr sz="3600"/>
            </a:lvl4pPr>
            <a:lvl5pPr marL="7283450" indent="0">
              <a:buNone/>
              <a:defRPr sz="3600"/>
            </a:lvl5pPr>
            <a:lvl6pPr marL="9103995" indent="0">
              <a:buNone/>
              <a:defRPr sz="3600"/>
            </a:lvl6pPr>
            <a:lvl7pPr marL="10924540" indent="0">
              <a:buNone/>
              <a:defRPr sz="3600"/>
            </a:lvl7pPr>
            <a:lvl8pPr marL="12745720" indent="0">
              <a:buNone/>
              <a:defRPr sz="3600"/>
            </a:lvl8pPr>
            <a:lvl9pPr marL="14566265"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03/11/2025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4587137" y="28227972"/>
            <a:ext cx="14041755" cy="3332472"/>
          </a:xfrm>
        </p:spPr>
        <p:txBody>
          <a:bodyPr anchor="b"/>
          <a:lstStyle>
            <a:lvl1pPr algn="l">
              <a:defRPr sz="8000" b="1"/>
            </a:lvl1pPr>
          </a:lstStyle>
          <a:p>
            <a:r>
              <a:rPr lang="pt-BR"/>
              <a:t>Clique para editar o estilo do título mestre</a:t>
            </a:r>
          </a:p>
        </p:txBody>
      </p:sp>
      <p:sp>
        <p:nvSpPr>
          <p:cNvPr id="3" name="Espaço Reservado para Imagem 2"/>
          <p:cNvSpPr>
            <a:spLocks noGrp="1"/>
          </p:cNvSpPr>
          <p:nvPr>
            <p:ph type="pic" idx="1"/>
          </p:nvPr>
        </p:nvSpPr>
        <p:spPr>
          <a:xfrm>
            <a:off x="4587137" y="3603174"/>
            <a:ext cx="14041755" cy="24195405"/>
          </a:xfrm>
        </p:spPr>
        <p:txBody>
          <a:bodyPr/>
          <a:lstStyle>
            <a:lvl1pPr marL="0" indent="0">
              <a:buNone/>
              <a:defRPr sz="12700"/>
            </a:lvl1pPr>
            <a:lvl2pPr marL="1820545" indent="0">
              <a:buNone/>
              <a:defRPr sz="11200"/>
            </a:lvl2pPr>
            <a:lvl3pPr marL="3641725" indent="0">
              <a:buNone/>
              <a:defRPr sz="9600"/>
            </a:lvl3pPr>
            <a:lvl4pPr marL="5462270" indent="0">
              <a:buNone/>
              <a:defRPr sz="8000"/>
            </a:lvl4pPr>
            <a:lvl5pPr marL="7283450" indent="0">
              <a:buNone/>
              <a:defRPr sz="8000"/>
            </a:lvl5pPr>
            <a:lvl6pPr marL="9103995" indent="0">
              <a:buNone/>
              <a:defRPr sz="8000"/>
            </a:lvl6pPr>
            <a:lvl7pPr marL="10924540" indent="0">
              <a:buNone/>
              <a:defRPr sz="8000"/>
            </a:lvl7pPr>
            <a:lvl8pPr marL="12745720" indent="0">
              <a:buNone/>
              <a:defRPr sz="8000"/>
            </a:lvl8pPr>
            <a:lvl9pPr marL="14566265" indent="0">
              <a:buNone/>
              <a:defRPr sz="8000"/>
            </a:lvl9pPr>
          </a:lstStyle>
          <a:p>
            <a:endParaRPr lang="pt-BR"/>
          </a:p>
        </p:txBody>
      </p:sp>
      <p:sp>
        <p:nvSpPr>
          <p:cNvPr id="4" name="Espaço Reservado para Texto 3"/>
          <p:cNvSpPr>
            <a:spLocks noGrp="1"/>
          </p:cNvSpPr>
          <p:nvPr>
            <p:ph type="body" sz="half" idx="2" hasCustomPrompt="1"/>
          </p:nvPr>
        </p:nvSpPr>
        <p:spPr>
          <a:xfrm>
            <a:off x="4587137" y="31560444"/>
            <a:ext cx="14041755" cy="4732663"/>
          </a:xfrm>
        </p:spPr>
        <p:txBody>
          <a:bodyPr/>
          <a:lstStyle>
            <a:lvl1pPr marL="0" indent="0">
              <a:buNone/>
              <a:defRPr sz="5600"/>
            </a:lvl1pPr>
            <a:lvl2pPr marL="1820545" indent="0">
              <a:buNone/>
              <a:defRPr sz="4800"/>
            </a:lvl2pPr>
            <a:lvl3pPr marL="3641725" indent="0">
              <a:buNone/>
              <a:defRPr sz="4000"/>
            </a:lvl3pPr>
            <a:lvl4pPr marL="5462270" indent="0">
              <a:buNone/>
              <a:defRPr sz="3600"/>
            </a:lvl4pPr>
            <a:lvl5pPr marL="7283450" indent="0">
              <a:buNone/>
              <a:defRPr sz="3600"/>
            </a:lvl5pPr>
            <a:lvl6pPr marL="9103995" indent="0">
              <a:buNone/>
              <a:defRPr sz="3600"/>
            </a:lvl6pPr>
            <a:lvl7pPr marL="10924540" indent="0">
              <a:buNone/>
              <a:defRPr sz="3600"/>
            </a:lvl7pPr>
            <a:lvl8pPr marL="12745720" indent="0">
              <a:buNone/>
              <a:defRPr sz="3600"/>
            </a:lvl8pPr>
            <a:lvl9pPr marL="14566265"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t>03/11/2025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170146" y="1614897"/>
            <a:ext cx="21062633" cy="6720946"/>
          </a:xfrm>
          <a:prstGeom prst="rect">
            <a:avLst/>
          </a:prstGeom>
        </p:spPr>
        <p:txBody>
          <a:bodyPr vert="horz" lIns="364160" tIns="182080" rIns="364160" bIns="18208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1170146" y="9409327"/>
            <a:ext cx="21062633" cy="26613082"/>
          </a:xfrm>
          <a:prstGeom prst="rect">
            <a:avLst/>
          </a:prstGeom>
        </p:spPr>
        <p:txBody>
          <a:bodyPr vert="horz" lIns="364160" tIns="182080" rIns="364160" bIns="18208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1170146" y="37375929"/>
            <a:ext cx="5460683" cy="2146969"/>
          </a:xfrm>
          <a:prstGeom prst="rect">
            <a:avLst/>
          </a:prstGeom>
        </p:spPr>
        <p:txBody>
          <a:bodyPr vert="horz" lIns="364160" tIns="182080" rIns="364160" bIns="182080" rtlCol="0" anchor="ctr"/>
          <a:lstStyle>
            <a:lvl1pPr algn="l">
              <a:defRPr sz="4800">
                <a:solidFill>
                  <a:schemeClr val="tx1">
                    <a:tint val="75000"/>
                  </a:schemeClr>
                </a:solidFill>
              </a:defRPr>
            </a:lvl1pPr>
          </a:lstStyle>
          <a:p>
            <a:fld id="{E72F750F-035A-4D64-A3BE-CB9F7B801768}" type="datetimeFigureOut">
              <a:rPr lang="pt-BR" smtClean="0"/>
              <a:t>03/11/2025</a:t>
            </a:fld>
            <a:endParaRPr lang="pt-BR"/>
          </a:p>
        </p:txBody>
      </p:sp>
      <p:sp>
        <p:nvSpPr>
          <p:cNvPr id="5" name="Espaço Reservado para Rodapé 4"/>
          <p:cNvSpPr>
            <a:spLocks noGrp="1"/>
          </p:cNvSpPr>
          <p:nvPr>
            <p:ph type="ftr" sz="quarter" idx="3"/>
          </p:nvPr>
        </p:nvSpPr>
        <p:spPr>
          <a:xfrm>
            <a:off x="7996000" y="37375929"/>
            <a:ext cx="7410926" cy="2146969"/>
          </a:xfrm>
          <a:prstGeom prst="rect">
            <a:avLst/>
          </a:prstGeom>
        </p:spPr>
        <p:txBody>
          <a:bodyPr vert="horz" lIns="364160" tIns="182080" rIns="364160" bIns="182080" rtlCol="0" anchor="ctr"/>
          <a:lstStyle>
            <a:lvl1pPr algn="ctr">
              <a:defRPr sz="48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16772096" y="37375929"/>
            <a:ext cx="5460683" cy="2146969"/>
          </a:xfrm>
          <a:prstGeom prst="rect">
            <a:avLst/>
          </a:prstGeom>
        </p:spPr>
        <p:txBody>
          <a:bodyPr vert="horz" lIns="364160" tIns="182080" rIns="364160" bIns="182080" rtlCol="0" anchor="ctr"/>
          <a:lstStyle>
            <a:lvl1pPr algn="r">
              <a:defRPr sz="4800">
                <a:solidFill>
                  <a:schemeClr val="tx1">
                    <a:tint val="75000"/>
                  </a:schemeClr>
                </a:solidFill>
              </a:defRPr>
            </a:lvl1pPr>
          </a:lstStyle>
          <a:p>
            <a:fld id="{406DC2B4-8465-4818-BCBB-389C51CB716D}" type="slidenum">
              <a:rPr lang="pt-BR" smtClean="0"/>
              <a:t>‹nº›</a:t>
            </a:fld>
            <a:endParaRPr lang="pt-BR"/>
          </a:p>
        </p:txBody>
      </p:sp>
      <p:pic>
        <p:nvPicPr>
          <p:cNvPr id="1026" name="Picture 2" descr="C:\Users\rao656402\Desktop\banner.png"/>
          <p:cNvPicPr>
            <a:picLocks noChangeAspect="1" noChangeArrowheads="1"/>
          </p:cNvPicPr>
          <p:nvPr userDrawn="1"/>
        </p:nvPicPr>
        <p:blipFill>
          <a:blip r:embed="rId13" cstate="print"/>
          <a:stretch>
            <a:fillRect/>
          </a:stretch>
        </p:blipFill>
        <p:spPr bwMode="auto">
          <a:xfrm>
            <a:off x="1641" y="4763"/>
            <a:ext cx="23399643" cy="403161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641725" rtl="0" eaLnBrk="1" latinLnBrk="0" hangingPunct="1">
        <a:spcBef>
          <a:spcPct val="0"/>
        </a:spcBef>
        <a:buNone/>
        <a:defRPr sz="17500" kern="1200">
          <a:solidFill>
            <a:schemeClr val="tx1"/>
          </a:solidFill>
          <a:latin typeface="+mj-lt"/>
          <a:ea typeface="+mj-ea"/>
          <a:cs typeface="+mj-cs"/>
        </a:defRPr>
      </a:lvl1pPr>
    </p:titleStyle>
    <p:bodyStyle>
      <a:lvl1pPr marL="1365885" indent="-1365885" algn="l" defTabSz="3641725" rtl="0" eaLnBrk="1" latinLnBrk="0" hangingPunct="1">
        <a:spcBef>
          <a:spcPct val="20000"/>
        </a:spcBef>
        <a:buFont typeface="Arial" panose="020B0604020202020204" pitchFamily="34" charset="0"/>
        <a:buChar char="•"/>
        <a:defRPr sz="12700" kern="1200">
          <a:solidFill>
            <a:schemeClr val="tx1"/>
          </a:solidFill>
          <a:latin typeface="+mn-lt"/>
          <a:ea typeface="+mn-ea"/>
          <a:cs typeface="+mn-cs"/>
        </a:defRPr>
      </a:lvl1pPr>
      <a:lvl2pPr marL="2959100" indent="-1137920" algn="l" defTabSz="3641725" rtl="0" eaLnBrk="1" latinLnBrk="0" hangingPunct="1">
        <a:spcBef>
          <a:spcPct val="20000"/>
        </a:spcBef>
        <a:buFont typeface="Arial" panose="020B0604020202020204" pitchFamily="34" charset="0"/>
        <a:buChar char="–"/>
        <a:defRPr sz="11200" kern="1200">
          <a:solidFill>
            <a:schemeClr val="tx1"/>
          </a:solidFill>
          <a:latin typeface="+mn-lt"/>
          <a:ea typeface="+mn-ea"/>
          <a:cs typeface="+mn-cs"/>
        </a:defRPr>
      </a:lvl2pPr>
      <a:lvl3pPr marL="4552315" indent="-910590" algn="l" defTabSz="3641725"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3pPr>
      <a:lvl4pPr marL="6372860"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4pPr>
      <a:lvl5pPr marL="8193405"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5pPr>
      <a:lvl6pPr marL="10014585"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6pPr>
      <a:lvl7pPr marL="11835130"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7pPr>
      <a:lvl8pPr marL="13656310"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8pPr>
      <a:lvl9pPr marL="15476855"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9pPr>
    </p:bodyStyle>
    <p:otherStyle>
      <a:defPPr>
        <a:defRPr lang="pt-BR"/>
      </a:defPPr>
      <a:lvl1pPr marL="0" algn="l" defTabSz="3641725" rtl="0" eaLnBrk="1" latinLnBrk="0" hangingPunct="1">
        <a:defRPr sz="7200" kern="1200">
          <a:solidFill>
            <a:schemeClr val="tx1"/>
          </a:solidFill>
          <a:latin typeface="+mn-lt"/>
          <a:ea typeface="+mn-ea"/>
          <a:cs typeface="+mn-cs"/>
        </a:defRPr>
      </a:lvl1pPr>
      <a:lvl2pPr marL="1820545" algn="l" defTabSz="3641725" rtl="0" eaLnBrk="1" latinLnBrk="0" hangingPunct="1">
        <a:defRPr sz="7200" kern="1200">
          <a:solidFill>
            <a:schemeClr val="tx1"/>
          </a:solidFill>
          <a:latin typeface="+mn-lt"/>
          <a:ea typeface="+mn-ea"/>
          <a:cs typeface="+mn-cs"/>
        </a:defRPr>
      </a:lvl2pPr>
      <a:lvl3pPr marL="3641725" algn="l" defTabSz="3641725" rtl="0" eaLnBrk="1" latinLnBrk="0" hangingPunct="1">
        <a:defRPr sz="7200" kern="1200">
          <a:solidFill>
            <a:schemeClr val="tx1"/>
          </a:solidFill>
          <a:latin typeface="+mn-lt"/>
          <a:ea typeface="+mn-ea"/>
          <a:cs typeface="+mn-cs"/>
        </a:defRPr>
      </a:lvl3pPr>
      <a:lvl4pPr marL="5462270" algn="l" defTabSz="3641725" rtl="0" eaLnBrk="1" latinLnBrk="0" hangingPunct="1">
        <a:defRPr sz="7200" kern="1200">
          <a:solidFill>
            <a:schemeClr val="tx1"/>
          </a:solidFill>
          <a:latin typeface="+mn-lt"/>
          <a:ea typeface="+mn-ea"/>
          <a:cs typeface="+mn-cs"/>
        </a:defRPr>
      </a:lvl4pPr>
      <a:lvl5pPr marL="7283450" algn="l" defTabSz="3641725" rtl="0" eaLnBrk="1" latinLnBrk="0" hangingPunct="1">
        <a:defRPr sz="7200" kern="1200">
          <a:solidFill>
            <a:schemeClr val="tx1"/>
          </a:solidFill>
          <a:latin typeface="+mn-lt"/>
          <a:ea typeface="+mn-ea"/>
          <a:cs typeface="+mn-cs"/>
        </a:defRPr>
      </a:lvl5pPr>
      <a:lvl6pPr marL="9103995" algn="l" defTabSz="3641725" rtl="0" eaLnBrk="1" latinLnBrk="0" hangingPunct="1">
        <a:defRPr sz="7200" kern="1200">
          <a:solidFill>
            <a:schemeClr val="tx1"/>
          </a:solidFill>
          <a:latin typeface="+mn-lt"/>
          <a:ea typeface="+mn-ea"/>
          <a:cs typeface="+mn-cs"/>
        </a:defRPr>
      </a:lvl6pPr>
      <a:lvl7pPr marL="10924540" algn="l" defTabSz="3641725" rtl="0" eaLnBrk="1" latinLnBrk="0" hangingPunct="1">
        <a:defRPr sz="7200" kern="1200">
          <a:solidFill>
            <a:schemeClr val="tx1"/>
          </a:solidFill>
          <a:latin typeface="+mn-lt"/>
          <a:ea typeface="+mn-ea"/>
          <a:cs typeface="+mn-cs"/>
        </a:defRPr>
      </a:lvl7pPr>
      <a:lvl8pPr marL="12745720" algn="l" defTabSz="3641725" rtl="0" eaLnBrk="1" latinLnBrk="0" hangingPunct="1">
        <a:defRPr sz="7200" kern="1200">
          <a:solidFill>
            <a:schemeClr val="tx1"/>
          </a:solidFill>
          <a:latin typeface="+mn-lt"/>
          <a:ea typeface="+mn-ea"/>
          <a:cs typeface="+mn-cs"/>
        </a:defRPr>
      </a:lvl8pPr>
      <a:lvl9pPr marL="14566265" algn="l" defTabSz="3641725"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p:cNvSpPr/>
          <p:nvPr/>
        </p:nvSpPr>
        <p:spPr>
          <a:xfrm>
            <a:off x="1060044" y="9865692"/>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 name="TextBox 16"/>
          <p:cNvSpPr txBox="1"/>
          <p:nvPr/>
        </p:nvSpPr>
        <p:spPr>
          <a:xfrm>
            <a:off x="1060045" y="11089829"/>
            <a:ext cx="9649072" cy="8463855"/>
          </a:xfrm>
          <a:prstGeom prst="rect">
            <a:avLst/>
          </a:prstGeom>
        </p:spPr>
        <p:txBody>
          <a:bodyPr wrap="square" lIns="0" tIns="0" rIns="0" bIns="0" rtlCol="0" anchor="t">
            <a:spAutoFit/>
          </a:bodyPr>
          <a:lstStyle/>
          <a:p>
            <a:pPr algn="just">
              <a:lnSpc>
                <a:spcPts val="5485"/>
              </a:lnSpc>
            </a:pPr>
            <a:r>
              <a:rPr lang="pt-BR" sz="2800" dirty="0">
                <a:latin typeface="Montserrat"/>
              </a:rPr>
              <a:t>Com o intuito de aumentar o registro dos casos de violência e diminuir a incompletude das variáveis, em 2021, após o pico dos casos da </a:t>
            </a:r>
            <a:r>
              <a:rPr lang="pt-BR" sz="2800" dirty="0" err="1">
                <a:latin typeface="Montserrat"/>
              </a:rPr>
              <a:t>Covid</a:t>
            </a:r>
            <a:r>
              <a:rPr lang="pt-BR" sz="2800" dirty="0">
                <a:latin typeface="Montserrat"/>
              </a:rPr>
              <a:t> 19, houve a retomada das rodas de conversas sobre a notificação de violência. O diálogo com as equipes visa </a:t>
            </a:r>
            <a:r>
              <a:rPr lang="pt-BR" sz="2800" dirty="0" err="1">
                <a:latin typeface="Montserrat"/>
              </a:rPr>
              <a:t>matriciar</a:t>
            </a:r>
            <a:r>
              <a:rPr lang="pt-BR" sz="2800" dirty="0">
                <a:latin typeface="Montserrat"/>
              </a:rPr>
              <a:t>, capacitar e sensibilizar os profissionais da rede </a:t>
            </a:r>
            <a:r>
              <a:rPr lang="pt-BR" sz="2800" dirty="0" smtClean="0">
                <a:latin typeface="Montserrat"/>
              </a:rPr>
              <a:t>pública. </a:t>
            </a:r>
            <a:r>
              <a:rPr lang="pt-BR" sz="2800" dirty="0" smtClean="0">
                <a:latin typeface="Montserrat"/>
              </a:rPr>
              <a:t>Foram</a:t>
            </a:r>
            <a:r>
              <a:rPr lang="pt-BR" dirty="0"/>
              <a:t> </a:t>
            </a:r>
            <a:r>
              <a:rPr lang="pt-BR" sz="2800" dirty="0" smtClean="0">
                <a:latin typeface="Montserrat"/>
              </a:rPr>
              <a:t>realizadas </a:t>
            </a:r>
            <a:r>
              <a:rPr lang="pt-BR" sz="2800" dirty="0">
                <a:latin typeface="Montserrat"/>
              </a:rPr>
              <a:t>oficinas em 2021, 2022, 2023 e </a:t>
            </a:r>
            <a:r>
              <a:rPr lang="pt-BR" sz="2800" dirty="0" smtClean="0">
                <a:latin typeface="Montserrat"/>
              </a:rPr>
              <a:t>2024, com a capacitação de 14 </a:t>
            </a:r>
            <a:r>
              <a:rPr lang="pt-BR" sz="2800" dirty="0" smtClean="0">
                <a:latin typeface="Montserrat"/>
              </a:rPr>
              <a:t>equipes</a:t>
            </a:r>
            <a:r>
              <a:rPr lang="pt-BR" sz="2800" dirty="0">
                <a:latin typeface="Montserrat"/>
              </a:rPr>
              <a:t>,</a:t>
            </a:r>
            <a:r>
              <a:rPr lang="pt-BR" sz="2800" dirty="0" smtClean="0">
                <a:latin typeface="Montserrat"/>
              </a:rPr>
              <a:t> </a:t>
            </a:r>
            <a:r>
              <a:rPr lang="pt-BR" sz="2800" dirty="0">
                <a:latin typeface="Montserrat"/>
              </a:rPr>
              <a:t>as quais foram:  uma equipe de policlínica, sete equipes do NASF, profissionais da equipe do centro de referência da mulher, equipe da casa de parto municipal, profissionais de quatro equipes de saúde da família, equipe do Centro de Referência de Saúde da Mulher</a:t>
            </a:r>
            <a:endParaRPr sz="2800" dirty="0">
              <a:latin typeface="Montserrat"/>
            </a:endParaRPr>
          </a:p>
        </p:txBody>
      </p:sp>
      <p:sp>
        <p:nvSpPr>
          <p:cNvPr id="6" name="TextBox 17"/>
          <p:cNvSpPr txBox="1"/>
          <p:nvPr/>
        </p:nvSpPr>
        <p:spPr>
          <a:xfrm>
            <a:off x="1060044" y="9937701"/>
            <a:ext cx="948929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 DA EXPERIÊNCIA</a:t>
            </a:r>
          </a:p>
        </p:txBody>
      </p:sp>
      <p:sp>
        <p:nvSpPr>
          <p:cNvPr id="10" name="TextBox 55"/>
          <p:cNvSpPr txBox="1"/>
          <p:nvPr/>
        </p:nvSpPr>
        <p:spPr>
          <a:xfrm>
            <a:off x="1548334" y="4388356"/>
            <a:ext cx="20234248" cy="1354217"/>
          </a:xfrm>
          <a:prstGeom prst="rect">
            <a:avLst/>
          </a:prstGeom>
        </p:spPr>
        <p:txBody>
          <a:bodyPr wrap="square" lIns="0" tIns="0" rIns="0" bIns="0" rtlCol="0" anchor="t">
            <a:spAutoFit/>
          </a:bodyPr>
          <a:lstStyle/>
          <a:p>
            <a:pPr algn="ctr"/>
            <a:r>
              <a:rPr lang="pt-BR" sz="4400" b="1" dirty="0" err="1">
                <a:solidFill>
                  <a:schemeClr val="accent1">
                    <a:lumMod val="75000"/>
                  </a:schemeClr>
                </a:solidFill>
                <a:latin typeface="Montserrat"/>
              </a:rPr>
              <a:t>Matriciamento</a:t>
            </a:r>
            <a:r>
              <a:rPr lang="pt-BR" sz="4400" b="1" dirty="0">
                <a:solidFill>
                  <a:schemeClr val="accent1">
                    <a:lumMod val="75000"/>
                  </a:schemeClr>
                </a:solidFill>
                <a:latin typeface="Montserrat"/>
              </a:rPr>
              <a:t> para as equipes de profissionais da rede municipal sobre notificação de violência nos serviços de saúde do Jaboatão dos Guararapes</a:t>
            </a:r>
            <a:endParaRPr lang="en-US" sz="4400" b="1" dirty="0">
              <a:solidFill>
                <a:schemeClr val="accent1">
                  <a:lumMod val="75000"/>
                </a:schemeClr>
              </a:solidFill>
              <a:latin typeface="Montserrat"/>
              <a:sym typeface="League Spartan"/>
            </a:endParaRPr>
          </a:p>
        </p:txBody>
      </p:sp>
      <p:sp>
        <p:nvSpPr>
          <p:cNvPr id="11" name="TextBox 56"/>
          <p:cNvSpPr txBox="1"/>
          <p:nvPr/>
        </p:nvSpPr>
        <p:spPr>
          <a:xfrm>
            <a:off x="5034544" y="6101336"/>
            <a:ext cx="13117811" cy="705321"/>
          </a:xfrm>
          <a:prstGeom prst="rect">
            <a:avLst/>
          </a:prstGeom>
        </p:spPr>
        <p:txBody>
          <a:bodyPr wrap="square" lIns="0" tIns="0" rIns="0" bIns="0" rtlCol="0" anchor="t">
            <a:spAutoFit/>
          </a:bodyPr>
          <a:lstStyle/>
          <a:p>
            <a:pPr algn="ctr">
              <a:lnSpc>
                <a:spcPts val="5485"/>
              </a:lnSpc>
              <a:spcBef>
                <a:spcPct val="0"/>
              </a:spcBef>
            </a:pPr>
            <a:r>
              <a:rPr lang="en-US" sz="3920" dirty="0">
                <a:solidFill>
                  <a:srgbClr val="000000"/>
                </a:solidFill>
                <a:latin typeface="Montserrat" pitchFamily="2" charset="0"/>
                <a:ea typeface="Open Sans"/>
                <a:cs typeface="Open Sans"/>
                <a:sym typeface="Open Sans"/>
              </a:rPr>
              <a:t> </a:t>
            </a:r>
            <a:r>
              <a:rPr lang="pt-BR" sz="2800" b="1" dirty="0" err="1"/>
              <a:t>Sayonara</a:t>
            </a:r>
            <a:r>
              <a:rPr lang="pt-BR" sz="2800" b="1" dirty="0"/>
              <a:t> Arruda Vieira</a:t>
            </a:r>
            <a:r>
              <a:rPr lang="en-US" sz="2800" b="1" dirty="0" smtClean="0">
                <a:solidFill>
                  <a:srgbClr val="000000"/>
                </a:solidFill>
                <a:latin typeface="Montserrat" pitchFamily="2" charset="0"/>
                <a:ea typeface="Open Sans"/>
                <a:cs typeface="Open Sans"/>
                <a:sym typeface="Open Sans"/>
              </a:rPr>
              <a:t>¹</a:t>
            </a:r>
            <a:r>
              <a:rPr lang="en-US" sz="2800" b="1" dirty="0">
                <a:solidFill>
                  <a:srgbClr val="000000"/>
                </a:solidFill>
                <a:latin typeface="Montserrat" pitchFamily="2" charset="0"/>
                <a:ea typeface="Open Sans"/>
                <a:cs typeface="Open Sans"/>
                <a:sym typeface="Open Sans"/>
              </a:rPr>
              <a:t>*, </a:t>
            </a:r>
            <a:r>
              <a:rPr lang="pt-BR" sz="2800" b="1" dirty="0"/>
              <a:t>Fernanda de Melo Soares</a:t>
            </a:r>
            <a:r>
              <a:rPr lang="en-US" sz="2800" b="1" dirty="0" smtClean="0">
                <a:solidFill>
                  <a:srgbClr val="000000"/>
                </a:solidFill>
                <a:latin typeface="Montserrat" pitchFamily="2" charset="0"/>
                <a:ea typeface="Open Sans"/>
                <a:cs typeface="Open Sans"/>
                <a:sym typeface="Open Sans"/>
              </a:rPr>
              <a:t>²</a:t>
            </a:r>
            <a:r>
              <a:rPr lang="en-US" sz="2800" b="1" dirty="0">
                <a:solidFill>
                  <a:srgbClr val="000000"/>
                </a:solidFill>
                <a:latin typeface="Montserrat" pitchFamily="2" charset="0"/>
                <a:ea typeface="Open Sans"/>
                <a:cs typeface="Open Sans"/>
                <a:sym typeface="Open Sans"/>
              </a:rPr>
              <a:t>, </a:t>
            </a:r>
            <a:r>
              <a:rPr lang="pt-BR" sz="2800" b="1" dirty="0"/>
              <a:t>Camila Cavalcanti Brito</a:t>
            </a:r>
            <a:r>
              <a:rPr lang="en-US" sz="2800" b="1" dirty="0" smtClean="0">
                <a:solidFill>
                  <a:srgbClr val="000000"/>
                </a:solidFill>
                <a:latin typeface="Montserrat" pitchFamily="2" charset="0"/>
                <a:ea typeface="Open Sans"/>
                <a:cs typeface="Open Sans"/>
                <a:sym typeface="Open Sans"/>
              </a:rPr>
              <a:t>³</a:t>
            </a:r>
            <a:endParaRPr lang="en-US" sz="2800" b="1" dirty="0">
              <a:solidFill>
                <a:srgbClr val="000000"/>
              </a:solidFill>
              <a:latin typeface="Montserrat" pitchFamily="2" charset="0"/>
              <a:ea typeface="Open Sans"/>
              <a:cs typeface="Open Sans"/>
              <a:sym typeface="Open Sans"/>
            </a:endParaRPr>
          </a:p>
        </p:txBody>
      </p:sp>
      <p:sp>
        <p:nvSpPr>
          <p:cNvPr id="12" name="TextBox 57"/>
          <p:cNvSpPr txBox="1"/>
          <p:nvPr/>
        </p:nvSpPr>
        <p:spPr>
          <a:xfrm>
            <a:off x="756246" y="6751489"/>
            <a:ext cx="21674408" cy="1962076"/>
          </a:xfrm>
          <a:prstGeom prst="rect">
            <a:avLst/>
          </a:prstGeom>
        </p:spPr>
        <p:txBody>
          <a:bodyPr wrap="square" lIns="0" tIns="0" rIns="0" bIns="0" rtlCol="0" anchor="t">
            <a:spAutoFit/>
          </a:bodyPr>
          <a:lstStyle/>
          <a:p>
            <a:pPr algn="ctr">
              <a:lnSpc>
                <a:spcPts val="5120"/>
              </a:lnSpc>
              <a:spcBef>
                <a:spcPct val="0"/>
              </a:spcBef>
            </a:pPr>
            <a:r>
              <a:rPr lang="en-US" sz="2400" dirty="0" smtClean="0">
                <a:solidFill>
                  <a:srgbClr val="000000"/>
                </a:solidFill>
                <a:latin typeface="Montserrat" pitchFamily="2" charset="0"/>
                <a:ea typeface="Open Sans"/>
                <a:cs typeface="Open Sans"/>
                <a:sym typeface="Open Sans"/>
              </a:rPr>
              <a:t>¹Secretaria municipal de </a:t>
            </a:r>
            <a:r>
              <a:rPr lang="en-US" sz="2400" dirty="0" err="1" smtClean="0">
                <a:solidFill>
                  <a:srgbClr val="000000"/>
                </a:solidFill>
                <a:latin typeface="Montserrat" pitchFamily="2" charset="0"/>
                <a:ea typeface="Open Sans"/>
                <a:cs typeface="Open Sans"/>
                <a:sym typeface="Open Sans"/>
              </a:rPr>
              <a:t>Saúde</a:t>
            </a:r>
            <a:r>
              <a:rPr lang="en-US" sz="2400" dirty="0" smtClean="0">
                <a:solidFill>
                  <a:srgbClr val="000000"/>
                </a:solidFill>
                <a:latin typeface="Montserrat" pitchFamily="2" charset="0"/>
                <a:ea typeface="Open Sans"/>
                <a:cs typeface="Open Sans"/>
                <a:sym typeface="Open Sans"/>
              </a:rPr>
              <a:t>, </a:t>
            </a:r>
            <a:r>
              <a:rPr lang="en-US" sz="2400" dirty="0" err="1" smtClean="0">
                <a:solidFill>
                  <a:srgbClr val="000000"/>
                </a:solidFill>
                <a:latin typeface="Montserrat" pitchFamily="2" charset="0"/>
                <a:ea typeface="Open Sans"/>
                <a:cs typeface="Open Sans"/>
                <a:sym typeface="Open Sans"/>
              </a:rPr>
              <a:t>Jaboatão</a:t>
            </a:r>
            <a:r>
              <a:rPr lang="en-US" sz="2400" dirty="0" smtClean="0">
                <a:solidFill>
                  <a:srgbClr val="000000"/>
                </a:solidFill>
                <a:latin typeface="Montserrat" pitchFamily="2" charset="0"/>
                <a:ea typeface="Open Sans"/>
                <a:cs typeface="Open Sans"/>
                <a:sym typeface="Open Sans"/>
              </a:rPr>
              <a:t> dos Guararapes, </a:t>
            </a:r>
            <a:r>
              <a:rPr lang="en-US" sz="2400" dirty="0">
                <a:solidFill>
                  <a:srgbClr val="000000"/>
                </a:solidFill>
                <a:latin typeface="Montserrat" pitchFamily="2" charset="0"/>
                <a:ea typeface="Open Sans"/>
                <a:cs typeface="Open Sans"/>
                <a:sym typeface="Open Sans"/>
              </a:rPr>
              <a:t>Pernambuco. </a:t>
            </a:r>
            <a:r>
              <a:rPr lang="en-US" sz="2400" dirty="0" smtClean="0">
                <a:solidFill>
                  <a:srgbClr val="000000"/>
                </a:solidFill>
                <a:latin typeface="Montserrat" pitchFamily="2" charset="0"/>
                <a:ea typeface="Open Sans"/>
                <a:cs typeface="Open Sans"/>
                <a:sym typeface="Open Sans"/>
              </a:rPr>
              <a:t>²Secretaria </a:t>
            </a:r>
            <a:r>
              <a:rPr lang="en-US" sz="2400" dirty="0">
                <a:solidFill>
                  <a:srgbClr val="000000"/>
                </a:solidFill>
                <a:latin typeface="Montserrat" pitchFamily="2" charset="0"/>
                <a:ea typeface="Open Sans"/>
                <a:cs typeface="Open Sans"/>
                <a:sym typeface="Open Sans"/>
              </a:rPr>
              <a:t>municipal de </a:t>
            </a:r>
            <a:r>
              <a:rPr lang="en-US" sz="2400" dirty="0" err="1" smtClean="0">
                <a:solidFill>
                  <a:srgbClr val="000000"/>
                </a:solidFill>
                <a:latin typeface="Montserrat" pitchFamily="2" charset="0"/>
                <a:ea typeface="Open Sans"/>
                <a:cs typeface="Open Sans"/>
                <a:sym typeface="Open Sans"/>
              </a:rPr>
              <a:t>Saúde</a:t>
            </a:r>
            <a:r>
              <a:rPr lang="en-US" sz="2400" dirty="0" smtClean="0">
                <a:solidFill>
                  <a:srgbClr val="000000"/>
                </a:solidFill>
                <a:latin typeface="Montserrat" pitchFamily="2" charset="0"/>
                <a:ea typeface="Open Sans"/>
                <a:cs typeface="Open Sans"/>
                <a:sym typeface="Open Sans"/>
              </a:rPr>
              <a:t>, </a:t>
            </a:r>
            <a:r>
              <a:rPr lang="en-US" sz="2400" dirty="0" err="1" smtClean="0">
                <a:solidFill>
                  <a:srgbClr val="000000"/>
                </a:solidFill>
                <a:latin typeface="Montserrat" pitchFamily="2" charset="0"/>
                <a:ea typeface="Open Sans"/>
                <a:cs typeface="Open Sans"/>
                <a:sym typeface="Open Sans"/>
              </a:rPr>
              <a:t>Jaboatão</a:t>
            </a:r>
            <a:r>
              <a:rPr lang="en-US" sz="2400" dirty="0" smtClean="0">
                <a:solidFill>
                  <a:srgbClr val="000000"/>
                </a:solidFill>
                <a:latin typeface="Montserrat" pitchFamily="2" charset="0"/>
                <a:ea typeface="Open Sans"/>
                <a:cs typeface="Open Sans"/>
                <a:sym typeface="Open Sans"/>
              </a:rPr>
              <a:t> </a:t>
            </a:r>
            <a:r>
              <a:rPr lang="en-US" sz="2400" dirty="0">
                <a:solidFill>
                  <a:srgbClr val="000000"/>
                </a:solidFill>
                <a:latin typeface="Montserrat" pitchFamily="2" charset="0"/>
                <a:ea typeface="Open Sans"/>
                <a:cs typeface="Open Sans"/>
                <a:sym typeface="Open Sans"/>
              </a:rPr>
              <a:t>dos </a:t>
            </a:r>
            <a:r>
              <a:rPr lang="en-US" sz="2400" dirty="0" smtClean="0">
                <a:solidFill>
                  <a:srgbClr val="000000"/>
                </a:solidFill>
                <a:latin typeface="Montserrat" pitchFamily="2" charset="0"/>
                <a:ea typeface="Open Sans"/>
                <a:cs typeface="Open Sans"/>
                <a:sym typeface="Open Sans"/>
              </a:rPr>
              <a:t>Guararapes, </a:t>
            </a:r>
            <a:r>
              <a:rPr lang="en-US" sz="2400" dirty="0">
                <a:solidFill>
                  <a:srgbClr val="000000"/>
                </a:solidFill>
                <a:latin typeface="Montserrat" pitchFamily="2" charset="0"/>
                <a:ea typeface="Open Sans"/>
                <a:cs typeface="Open Sans"/>
                <a:sym typeface="Open Sans"/>
              </a:rPr>
              <a:t>Pernambuco. </a:t>
            </a:r>
            <a:r>
              <a:rPr lang="en-US" sz="2400" dirty="0" smtClean="0">
                <a:solidFill>
                  <a:srgbClr val="000000"/>
                </a:solidFill>
                <a:latin typeface="Montserrat" pitchFamily="2" charset="0"/>
                <a:ea typeface="Open Sans"/>
                <a:cs typeface="Open Sans"/>
                <a:sym typeface="Open Sans"/>
              </a:rPr>
              <a:t>³Secretaria </a:t>
            </a:r>
            <a:r>
              <a:rPr lang="en-US" sz="2400" dirty="0">
                <a:solidFill>
                  <a:srgbClr val="000000"/>
                </a:solidFill>
                <a:latin typeface="Montserrat" pitchFamily="2" charset="0"/>
                <a:ea typeface="Open Sans"/>
                <a:cs typeface="Open Sans"/>
                <a:sym typeface="Open Sans"/>
              </a:rPr>
              <a:t>municipal de </a:t>
            </a:r>
            <a:r>
              <a:rPr lang="en-US" sz="2400" dirty="0" err="1" smtClean="0">
                <a:solidFill>
                  <a:srgbClr val="000000"/>
                </a:solidFill>
                <a:latin typeface="Montserrat" pitchFamily="2" charset="0"/>
                <a:ea typeface="Open Sans"/>
                <a:cs typeface="Open Sans"/>
                <a:sym typeface="Open Sans"/>
              </a:rPr>
              <a:t>Saúde</a:t>
            </a:r>
            <a:r>
              <a:rPr lang="en-US" sz="2400" dirty="0" smtClean="0">
                <a:solidFill>
                  <a:srgbClr val="000000"/>
                </a:solidFill>
                <a:latin typeface="Montserrat" pitchFamily="2" charset="0"/>
                <a:ea typeface="Open Sans"/>
                <a:cs typeface="Open Sans"/>
                <a:sym typeface="Open Sans"/>
              </a:rPr>
              <a:t>, </a:t>
            </a:r>
            <a:r>
              <a:rPr lang="en-US" sz="2400" dirty="0" err="1" smtClean="0">
                <a:solidFill>
                  <a:srgbClr val="000000"/>
                </a:solidFill>
                <a:latin typeface="Montserrat" pitchFamily="2" charset="0"/>
                <a:ea typeface="Open Sans"/>
                <a:cs typeface="Open Sans"/>
                <a:sym typeface="Open Sans"/>
              </a:rPr>
              <a:t>Jaboatão</a:t>
            </a:r>
            <a:r>
              <a:rPr lang="en-US" sz="2400" dirty="0" smtClean="0">
                <a:solidFill>
                  <a:srgbClr val="000000"/>
                </a:solidFill>
                <a:latin typeface="Montserrat" pitchFamily="2" charset="0"/>
                <a:ea typeface="Open Sans"/>
                <a:cs typeface="Open Sans"/>
                <a:sym typeface="Open Sans"/>
              </a:rPr>
              <a:t> </a:t>
            </a:r>
            <a:r>
              <a:rPr lang="en-US" sz="2400" dirty="0">
                <a:solidFill>
                  <a:srgbClr val="000000"/>
                </a:solidFill>
                <a:latin typeface="Montserrat" pitchFamily="2" charset="0"/>
                <a:ea typeface="Open Sans"/>
                <a:cs typeface="Open Sans"/>
                <a:sym typeface="Open Sans"/>
              </a:rPr>
              <a:t>dos Guararapes , Recife, Pernambuco.</a:t>
            </a:r>
          </a:p>
          <a:p>
            <a:pPr algn="ctr">
              <a:lnSpc>
                <a:spcPts val="5120"/>
              </a:lnSpc>
              <a:spcBef>
                <a:spcPct val="0"/>
              </a:spcBef>
            </a:pPr>
            <a:r>
              <a:rPr lang="en-US" sz="2400" dirty="0">
                <a:solidFill>
                  <a:srgbClr val="000000"/>
                </a:solidFill>
                <a:latin typeface="Montserrat" pitchFamily="2" charset="0"/>
                <a:ea typeface="Open Sans"/>
                <a:cs typeface="Open Sans"/>
                <a:sym typeface="Open Sans"/>
              </a:rPr>
              <a:t>*</a:t>
            </a:r>
            <a:r>
              <a:rPr lang="en-US" sz="2400" dirty="0" err="1">
                <a:solidFill>
                  <a:srgbClr val="000000"/>
                </a:solidFill>
                <a:latin typeface="Montserrat" pitchFamily="2" charset="0"/>
                <a:ea typeface="Open Sans"/>
                <a:cs typeface="Open Sans"/>
                <a:sym typeface="Open Sans"/>
              </a:rPr>
              <a:t>Autor</a:t>
            </a:r>
            <a:r>
              <a:rPr lang="en-US" sz="2400" dirty="0">
                <a:solidFill>
                  <a:srgbClr val="000000"/>
                </a:solidFill>
                <a:latin typeface="Montserrat" pitchFamily="2" charset="0"/>
                <a:ea typeface="Open Sans"/>
                <a:cs typeface="Open Sans"/>
                <a:sym typeface="Open Sans"/>
              </a:rPr>
              <a:t> </a:t>
            </a:r>
            <a:r>
              <a:rPr lang="en-US" sz="2400" dirty="0" err="1">
                <a:solidFill>
                  <a:srgbClr val="000000"/>
                </a:solidFill>
                <a:latin typeface="Montserrat" pitchFamily="2" charset="0"/>
                <a:ea typeface="Open Sans"/>
                <a:cs typeface="Open Sans"/>
                <a:sym typeface="Open Sans"/>
              </a:rPr>
              <a:t>correspondente</a:t>
            </a:r>
            <a:r>
              <a:rPr lang="en-US" sz="2400" dirty="0">
                <a:solidFill>
                  <a:srgbClr val="000000"/>
                </a:solidFill>
                <a:latin typeface="Montserrat" pitchFamily="2" charset="0"/>
                <a:ea typeface="Open Sans"/>
                <a:cs typeface="Open Sans"/>
                <a:sym typeface="Open Sans"/>
              </a:rPr>
              <a:t>: </a:t>
            </a:r>
            <a:r>
              <a:rPr lang="en-US" sz="2400" dirty="0" smtClean="0">
                <a:solidFill>
                  <a:srgbClr val="000000"/>
                </a:solidFill>
                <a:latin typeface="Montserrat" pitchFamily="2" charset="0"/>
                <a:ea typeface="Open Sans"/>
                <a:cs typeface="Open Sans"/>
                <a:sym typeface="Open Sans"/>
              </a:rPr>
              <a:t>sayonaraarruda@gmail.com</a:t>
            </a:r>
            <a:endParaRPr lang="en-US" sz="2400" dirty="0">
              <a:solidFill>
                <a:srgbClr val="000000"/>
              </a:solidFill>
              <a:latin typeface="Montserrat" pitchFamily="2" charset="0"/>
              <a:ea typeface="Open Sans"/>
              <a:cs typeface="Open Sans"/>
              <a:sym typeface="Open Sans"/>
            </a:endParaRPr>
          </a:p>
        </p:txBody>
      </p:sp>
      <p:sp>
        <p:nvSpPr>
          <p:cNvPr id="15" name="Freeform 14"/>
          <p:cNvSpPr/>
          <p:nvPr/>
        </p:nvSpPr>
        <p:spPr>
          <a:xfrm>
            <a:off x="1085516" y="19579214"/>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6" name="TextBox 16"/>
          <p:cNvSpPr txBox="1"/>
          <p:nvPr/>
        </p:nvSpPr>
        <p:spPr>
          <a:xfrm>
            <a:off x="1180303" y="20680166"/>
            <a:ext cx="9649072" cy="7758534"/>
          </a:xfrm>
          <a:prstGeom prst="rect">
            <a:avLst/>
          </a:prstGeom>
        </p:spPr>
        <p:txBody>
          <a:bodyPr wrap="square" lIns="0" tIns="0" rIns="0" bIns="0" rtlCol="0" anchor="t">
            <a:spAutoFit/>
          </a:bodyPr>
          <a:lstStyle/>
          <a:p>
            <a:pPr algn="just">
              <a:lnSpc>
                <a:spcPts val="5485"/>
              </a:lnSpc>
            </a:pPr>
            <a:r>
              <a:rPr lang="pt-BR" sz="2800" dirty="0">
                <a:latin typeface="Montserrat"/>
              </a:rPr>
              <a:t>Através de rodas de conversa, foi trabalhado nas oficinas o conceito de violência e a importância da realização do registro através da notificação compulsória. Há a apresentação dos indicadores com discussão sobre os resultados alcançados. Dialogamos sobre a importância do preenchimento de todas as variáveis e a desmistificação de que notificação não é denúncia. </a:t>
            </a:r>
            <a:r>
              <a:rPr lang="pt-BR" sz="2800" dirty="0">
                <a:latin typeface="Montserrat"/>
              </a:rPr>
              <a:t>Explicamos como a ficha deve ser preenchida, com a posterior realização de um exercício de preenchimento com um caso clínico e posterior esclarecimento das dúvidas que acontecem durante a execução da </a:t>
            </a:r>
            <a:r>
              <a:rPr lang="pt-BR" sz="2800" dirty="0" smtClean="0">
                <a:latin typeface="Montserrat"/>
              </a:rPr>
              <a:t>atividade.</a:t>
            </a:r>
            <a:endParaRPr sz="2800" dirty="0">
              <a:latin typeface="Montserrat"/>
            </a:endParaRPr>
          </a:p>
        </p:txBody>
      </p:sp>
      <p:sp>
        <p:nvSpPr>
          <p:cNvPr id="17" name="TextBox 17"/>
          <p:cNvSpPr txBox="1"/>
          <p:nvPr/>
        </p:nvSpPr>
        <p:spPr>
          <a:xfrm>
            <a:off x="972271" y="19579214"/>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DESCRIÇÃO DA EXPERIÊNCIA</a:t>
            </a:r>
          </a:p>
        </p:txBody>
      </p:sp>
      <p:sp>
        <p:nvSpPr>
          <p:cNvPr id="18" name="Freeform 14"/>
          <p:cNvSpPr/>
          <p:nvPr/>
        </p:nvSpPr>
        <p:spPr>
          <a:xfrm>
            <a:off x="1060044" y="28644859"/>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9" name="TextBox 16"/>
          <p:cNvSpPr txBox="1"/>
          <p:nvPr/>
        </p:nvSpPr>
        <p:spPr>
          <a:xfrm>
            <a:off x="1049749" y="29595885"/>
            <a:ext cx="9649072" cy="5561010"/>
          </a:xfrm>
          <a:prstGeom prst="rect">
            <a:avLst/>
          </a:prstGeom>
        </p:spPr>
        <p:txBody>
          <a:bodyPr wrap="square" lIns="0" tIns="0" rIns="0" bIns="0" rtlCol="0" anchor="t">
            <a:spAutoFit/>
          </a:bodyPr>
          <a:lstStyle/>
          <a:p>
            <a:pPr algn="just">
              <a:lnSpc>
                <a:spcPts val="5485"/>
              </a:lnSpc>
            </a:pPr>
            <a:r>
              <a:rPr lang="pt-BR" sz="2800" dirty="0">
                <a:latin typeface="Montserrat"/>
              </a:rPr>
              <a:t>Os profissionais da atenção primária alegam dificuldades para realizarem a notificação por que acreditam que, se os usuários souberem que notificaram, os perpetradores da violência vão ameaçá-los. Outra justificativa é que o conselho tutelar vai abertamente atrás de informações na unidade de saúde, constrangendo os profissionais de saúde na frente dos usuários presentes. Também alegam que podem ser convocados como testemunhas na justiça.</a:t>
            </a:r>
            <a:endParaRPr sz="2800" dirty="0">
              <a:latin typeface="Montserrat"/>
            </a:endParaRPr>
          </a:p>
        </p:txBody>
      </p:sp>
      <p:sp>
        <p:nvSpPr>
          <p:cNvPr id="20" name="TextBox 17"/>
          <p:cNvSpPr txBox="1"/>
          <p:nvPr/>
        </p:nvSpPr>
        <p:spPr>
          <a:xfrm>
            <a:off x="924148" y="28835484"/>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APRENDIZADO E ANÁLISE CRÍTICA</a:t>
            </a:r>
          </a:p>
        </p:txBody>
      </p:sp>
      <p:sp>
        <p:nvSpPr>
          <p:cNvPr id="48" name="Freeform 14"/>
          <p:cNvSpPr/>
          <p:nvPr/>
        </p:nvSpPr>
        <p:spPr>
          <a:xfrm>
            <a:off x="12493550" y="9891331"/>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49" name="TextBox 16"/>
          <p:cNvSpPr txBox="1"/>
          <p:nvPr/>
        </p:nvSpPr>
        <p:spPr>
          <a:xfrm>
            <a:off x="12493551" y="11115468"/>
            <a:ext cx="9649072" cy="5642570"/>
          </a:xfrm>
          <a:prstGeom prst="rect">
            <a:avLst/>
          </a:prstGeom>
        </p:spPr>
        <p:txBody>
          <a:bodyPr wrap="square" lIns="0" tIns="0" rIns="0" bIns="0" rtlCol="0" anchor="t">
            <a:spAutoFit/>
          </a:bodyPr>
          <a:lstStyle/>
          <a:p>
            <a:pPr algn="just">
              <a:lnSpc>
                <a:spcPts val="5485"/>
              </a:lnSpc>
            </a:pPr>
            <a:r>
              <a:rPr lang="pt-BR" sz="2800" dirty="0">
                <a:latin typeface="Montserrat"/>
              </a:rPr>
              <a:t>Realizar oficinas sobre a notificação de violência, através de rodas de conversa que visa </a:t>
            </a:r>
            <a:r>
              <a:rPr lang="pt-BR" sz="2800" dirty="0" smtClean="0">
                <a:latin typeface="Montserrat"/>
              </a:rPr>
              <a:t>aumentar o quantitativo de notificações, </a:t>
            </a:r>
            <a:r>
              <a:rPr lang="pt-BR" sz="2800" dirty="0">
                <a:latin typeface="Montserrat"/>
              </a:rPr>
              <a:t>melhorar preenchimento da ficha e diminuir a incompletude das variáveis, sanar dúvidas a respeito do preenchimento da ficha de notificação, identificar os principais desafios encontrados pelos  profissionais de saúde para a não realização da  notificação de </a:t>
            </a:r>
            <a:r>
              <a:rPr lang="pt-BR" sz="2800" dirty="0" smtClean="0">
                <a:latin typeface="Montserrat"/>
              </a:rPr>
              <a:t>violência interpessoal/autoprovocada</a:t>
            </a:r>
            <a:r>
              <a:rPr lang="pt-BR" sz="2800" dirty="0"/>
              <a:t>.</a:t>
            </a:r>
            <a:endParaRPr dirty="0"/>
          </a:p>
        </p:txBody>
      </p:sp>
      <p:sp>
        <p:nvSpPr>
          <p:cNvPr id="50" name="TextBox 17"/>
          <p:cNvSpPr txBox="1"/>
          <p:nvPr/>
        </p:nvSpPr>
        <p:spPr>
          <a:xfrm>
            <a:off x="12493550" y="9963340"/>
            <a:ext cx="9489290" cy="742319"/>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OBJETIVOS</a:t>
            </a:r>
          </a:p>
        </p:txBody>
      </p:sp>
      <p:sp>
        <p:nvSpPr>
          <p:cNvPr id="51" name="Freeform 14"/>
          <p:cNvSpPr/>
          <p:nvPr/>
        </p:nvSpPr>
        <p:spPr>
          <a:xfrm>
            <a:off x="12525902" y="17066493"/>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2" name="TextBox 16"/>
          <p:cNvSpPr txBox="1"/>
          <p:nvPr/>
        </p:nvSpPr>
        <p:spPr>
          <a:xfrm>
            <a:off x="12525902" y="18290629"/>
            <a:ext cx="9904752" cy="12695783"/>
          </a:xfrm>
          <a:prstGeom prst="rect">
            <a:avLst/>
          </a:prstGeom>
        </p:spPr>
        <p:txBody>
          <a:bodyPr wrap="square" lIns="0" tIns="0" rIns="0" bIns="0" rtlCol="0" anchor="t">
            <a:spAutoFit/>
          </a:bodyPr>
          <a:lstStyle/>
          <a:p>
            <a:pPr algn="just">
              <a:lnSpc>
                <a:spcPts val="5485"/>
              </a:lnSpc>
            </a:pPr>
            <a:r>
              <a:rPr lang="pt-BR" sz="2800" dirty="0">
                <a:latin typeface="Montserrat"/>
              </a:rPr>
              <a:t>A produção de registro realizado por </a:t>
            </a:r>
            <a:r>
              <a:rPr lang="pt-BR" sz="2800" dirty="0">
                <a:latin typeface="Montserrat"/>
              </a:rPr>
              <a:t>Outros </a:t>
            </a:r>
            <a:r>
              <a:rPr lang="pt-BR" sz="2800">
                <a:latin typeface="Montserrat"/>
              </a:rPr>
              <a:t>estabelecimentos </a:t>
            </a:r>
            <a:r>
              <a:rPr lang="pt-BR" sz="2800" smtClean="0">
                <a:latin typeface="Montserrat"/>
              </a:rPr>
              <a:t>(que </a:t>
            </a:r>
            <a:r>
              <a:rPr lang="pt-BR" sz="2800" dirty="0">
                <a:latin typeface="Montserrat"/>
              </a:rPr>
              <a:t>inclui unidades como policlínicas, centro de partos, centros de atenção psicossocial, centro de referência da mulher entre outros) em 2017 foi de 22%, 14,4% em 2018, 16,3% em 2019, 16% em 2020, 20,7% em 2021, 20% em 2022, 16,3% em 2023 e 17,5% em </a:t>
            </a:r>
            <a:r>
              <a:rPr lang="pt-BR" sz="2800" dirty="0">
                <a:latin typeface="Montserrat"/>
              </a:rPr>
              <a:t>2024. </a:t>
            </a:r>
            <a:r>
              <a:rPr lang="pt-BR" sz="2800" dirty="0">
                <a:latin typeface="Montserrat"/>
              </a:rPr>
              <a:t>Nesta categoria, em todos estes anos analisados, a principal unidade notificadora é o Centro de Referência da Mulher que existe no município de Jaboatão. </a:t>
            </a:r>
          </a:p>
          <a:p>
            <a:pPr algn="just">
              <a:lnSpc>
                <a:spcPts val="5485"/>
              </a:lnSpc>
            </a:pPr>
            <a:r>
              <a:rPr lang="pt-BR" sz="2800" dirty="0" smtClean="0">
                <a:latin typeface="Montserrat"/>
              </a:rPr>
              <a:t>Em </a:t>
            </a:r>
            <a:r>
              <a:rPr lang="pt-BR" sz="2800" dirty="0">
                <a:latin typeface="Montserrat"/>
              </a:rPr>
              <a:t>2017, o percentual produzido pelas ESF foi 4,5% do total das notificações, ano em que a atenção primária começou a registrar. Em 2018 foi de 3,3%. Em 2019, com a equipe das </a:t>
            </a:r>
            <a:r>
              <a:rPr lang="pt-BR" sz="2800" dirty="0" err="1">
                <a:latin typeface="Montserrat"/>
              </a:rPr>
              <a:t>DANTs</a:t>
            </a:r>
            <a:r>
              <a:rPr lang="pt-BR" sz="2800" dirty="0">
                <a:latin typeface="Montserrat"/>
              </a:rPr>
              <a:t> reduzida e diminuição das rodas de conversa, 1,8%. Em 2020, ano do surgimento da </a:t>
            </a:r>
            <a:r>
              <a:rPr lang="pt-BR" sz="2800" dirty="0" err="1">
                <a:latin typeface="Montserrat"/>
              </a:rPr>
              <a:t>Covid</a:t>
            </a:r>
            <a:r>
              <a:rPr lang="pt-BR" sz="2800" dirty="0">
                <a:latin typeface="Montserrat"/>
              </a:rPr>
              <a:t>, o registro foi de 2,3%. Com a retomada dos </a:t>
            </a:r>
            <a:r>
              <a:rPr lang="pt-BR" sz="2800" dirty="0" err="1">
                <a:latin typeface="Montserrat"/>
              </a:rPr>
              <a:t>matriciamentos</a:t>
            </a:r>
            <a:r>
              <a:rPr lang="pt-BR" sz="2800" dirty="0">
                <a:latin typeface="Montserrat"/>
              </a:rPr>
              <a:t>, em 2021, o percentual de notificações foi de 3%. Em 2022, tivemos 5,1% de registros realizados pela atenção primária, em 2023 foi 2,7%, e em 2024 foi menos de 1%.</a:t>
            </a:r>
            <a:endParaRPr sz="2800" dirty="0">
              <a:latin typeface="Montserrat"/>
            </a:endParaRPr>
          </a:p>
        </p:txBody>
      </p:sp>
      <p:sp>
        <p:nvSpPr>
          <p:cNvPr id="53" name="TextBox 17"/>
          <p:cNvSpPr txBox="1"/>
          <p:nvPr/>
        </p:nvSpPr>
        <p:spPr>
          <a:xfrm>
            <a:off x="12597115" y="17211652"/>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RESULTADOS</a:t>
            </a:r>
          </a:p>
        </p:txBody>
      </p:sp>
      <p:sp>
        <p:nvSpPr>
          <p:cNvPr id="54" name="Freeform 14"/>
          <p:cNvSpPr/>
          <p:nvPr/>
        </p:nvSpPr>
        <p:spPr>
          <a:xfrm>
            <a:off x="12597115" y="30791371"/>
            <a:ext cx="9833539"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5" name="TextBox 16"/>
          <p:cNvSpPr txBox="1"/>
          <p:nvPr/>
        </p:nvSpPr>
        <p:spPr>
          <a:xfrm>
            <a:off x="12616737" y="31842092"/>
            <a:ext cx="9813917" cy="5642570"/>
          </a:xfrm>
          <a:prstGeom prst="rect">
            <a:avLst/>
          </a:prstGeom>
        </p:spPr>
        <p:txBody>
          <a:bodyPr wrap="square" lIns="0" tIns="0" rIns="0" bIns="0" rtlCol="0" anchor="t">
            <a:spAutoFit/>
          </a:bodyPr>
          <a:lstStyle/>
          <a:p>
            <a:pPr algn="just">
              <a:lnSpc>
                <a:spcPts val="5485"/>
              </a:lnSpc>
            </a:pPr>
            <a:r>
              <a:rPr lang="pt-BR" sz="2800" dirty="0">
                <a:latin typeface="Montserrat"/>
              </a:rPr>
              <a:t>As oficinas são pensadas justamente para desmistificar o que está no imaginário dos profissionais, mostrar que a notificação em saúde é um instrumento epidemiológico e cuja função é traçar um perfil de quem sofre violência e a partir disto serem elaboradas políticas públicas para que a assistência à saúde esteja preparada para por em prática ações que receba as vítimas de forma resolutiva e acolhedora.</a:t>
            </a:r>
            <a:endParaRPr sz="2800" dirty="0">
              <a:latin typeface="Montserrat"/>
            </a:endParaRPr>
          </a:p>
        </p:txBody>
      </p:sp>
      <p:sp>
        <p:nvSpPr>
          <p:cNvPr id="56" name="TextBox 17"/>
          <p:cNvSpPr txBox="1"/>
          <p:nvPr/>
        </p:nvSpPr>
        <p:spPr>
          <a:xfrm>
            <a:off x="12616738" y="30906362"/>
            <a:ext cx="984933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CONCLUSÃO E/OU RECOMENDAÇÕES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718</Words>
  <Application>Microsoft Office PowerPoint</Application>
  <PresentationFormat>Personalizar</PresentationFormat>
  <Paragraphs>17</Paragraphs>
  <Slides>1</Slides>
  <Notes>0</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Tema do Office</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rao656402</dc:creator>
  <cp:lastModifiedBy>PC</cp:lastModifiedBy>
  <cp:revision>24</cp:revision>
  <dcterms:created xsi:type="dcterms:W3CDTF">2025-09-30T13:28:00Z</dcterms:created>
  <dcterms:modified xsi:type="dcterms:W3CDTF">2025-11-03T12:06:07Z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FFF6881271454061B03943720D722634_13</vt:lpwstr>
  </property>
  <property fmtid="{D5CDD505-2E9C-101B-9397-08002B2CF9AE}" pid="3" name="KSOProductBuildVer">
    <vt:lpwstr>1046-12.2.0.23131</vt:lpwstr>
  </property>
</Properties>
</file>