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9CD"/>
    <a:srgbClr val="3E409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1"/>
    <p:restoredTop sz="94674"/>
  </p:normalViewPr>
  <p:slideViewPr>
    <p:cSldViewPr>
      <p:cViewPr>
        <p:scale>
          <a:sx n="50" d="100"/>
          <a:sy n="50" d="100"/>
        </p:scale>
        <p:origin x="-1110" y="-78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18/11/2025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18/11/2025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18/11/2025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18/11/2025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18/11/2025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18/11/2025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18/11/2025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18/11/2025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18/11/2025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18/11/2025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18/11/2025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pPr/>
              <a:t>18/11/2025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98656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060045" y="11089829"/>
            <a:ext cx="9649072" cy="20903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 smtClean="0"/>
              <a:t>Padronizar os critérios de admissão nas Unidades de Terapia Intensiva na Rede de Atenção à Saúde no Estado de Pernambuco.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9937701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700010" y="3874973"/>
            <a:ext cx="21574276" cy="24365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509"/>
              </a:lnSpc>
            </a:pPr>
            <a:r>
              <a:rPr lang="pt-BR" sz="5400" b="1" dirty="0" smtClean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Padronização dos critérios de admissão nas Unidade de Terapia Intensiva da Rede de Atenção à Saúde no Estado de Pernambuco</a:t>
            </a:r>
            <a:endParaRPr lang="en-US" sz="5400" b="1" dirty="0">
              <a:solidFill>
                <a:srgbClr val="0089CD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914324" y="6446741"/>
            <a:ext cx="21217086" cy="17235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fontAlgn="base"/>
            <a:r>
              <a:rPr lang="en-US" sz="2800" b="1" dirty="0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Rebeca</a:t>
            </a:r>
            <a:r>
              <a:rPr lang="en-US" sz="2800" b="1" dirty="0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Leandro de Menezes</a:t>
            </a:r>
            <a:r>
              <a:rPr lang="en-US" sz="2800" b="1" baseline="30000" dirty="0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1</a:t>
            </a:r>
            <a:r>
              <a:rPr lang="en-US" sz="2800" b="1" dirty="0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, Marla </a:t>
            </a:r>
            <a:r>
              <a:rPr lang="en-US" sz="2800" b="1" dirty="0" err="1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Gizane</a:t>
            </a:r>
            <a:r>
              <a:rPr lang="en-US" sz="2800" b="1" dirty="0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Neco</a:t>
            </a:r>
            <a:r>
              <a:rPr lang="en-US" sz="2800" b="1" dirty="0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Botelho</a:t>
            </a:r>
            <a:r>
              <a:rPr lang="en-US" sz="2800" b="1" baseline="30000" dirty="0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2</a:t>
            </a:r>
            <a:r>
              <a:rPr lang="en-US" sz="2800" b="1" dirty="0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, Maria de </a:t>
            </a:r>
            <a:r>
              <a:rPr lang="en-US" sz="2800" b="1" dirty="0" err="1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Fátima</a:t>
            </a:r>
            <a:r>
              <a:rPr lang="en-US" sz="2800" b="1" dirty="0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Rodrigues</a:t>
            </a:r>
            <a:r>
              <a:rPr lang="en-US" sz="2800" b="1" dirty="0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Buarque</a:t>
            </a:r>
            <a:r>
              <a:rPr lang="en-US" sz="2800" b="1" dirty="0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de Melo</a:t>
            </a:r>
            <a:r>
              <a:rPr lang="en-US" sz="2800" b="1" baseline="30000" dirty="0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3</a:t>
            </a:r>
            <a:r>
              <a:rPr lang="en-US" sz="2800" b="1" dirty="0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, </a:t>
            </a:r>
            <a:r>
              <a:rPr lang="pt-BR" sz="2800" b="1" dirty="0" err="1" smtClean="0">
                <a:latin typeface="Montserrat"/>
              </a:rPr>
              <a:t>Sheyla</a:t>
            </a:r>
            <a:r>
              <a:rPr lang="pt-BR" sz="2800" b="1" dirty="0" smtClean="0">
                <a:latin typeface="Montserrat"/>
              </a:rPr>
              <a:t> </a:t>
            </a:r>
            <a:r>
              <a:rPr lang="pt-BR" sz="2800" b="1" dirty="0" smtClean="0">
                <a:latin typeface="Montserrat"/>
              </a:rPr>
              <a:t>Melo de </a:t>
            </a:r>
            <a:r>
              <a:rPr lang="pt-BR" sz="2800" b="1" dirty="0" smtClean="0">
                <a:latin typeface="Montserrat"/>
              </a:rPr>
              <a:t>Vasconcelos</a:t>
            </a:r>
            <a:r>
              <a:rPr lang="pt-BR" sz="2800" b="1" baseline="30000" dirty="0" smtClean="0">
                <a:latin typeface="Montserrat"/>
              </a:rPr>
              <a:t>4</a:t>
            </a:r>
            <a:r>
              <a:rPr lang="pt-BR" sz="2800" b="1" dirty="0" smtClean="0">
                <a:latin typeface="Montserrat"/>
              </a:rPr>
              <a:t>, </a:t>
            </a:r>
            <a:r>
              <a:rPr lang="pt-BR" sz="2800" b="1" dirty="0" err="1" smtClean="0">
                <a:latin typeface="Montserrat"/>
              </a:rPr>
              <a:t>Nathalia</a:t>
            </a:r>
            <a:r>
              <a:rPr lang="pt-BR" sz="2800" b="1" dirty="0" smtClean="0">
                <a:latin typeface="Montserrat"/>
              </a:rPr>
              <a:t> </a:t>
            </a:r>
            <a:r>
              <a:rPr lang="pt-BR" sz="2800" b="1" dirty="0" smtClean="0">
                <a:latin typeface="Montserrat"/>
              </a:rPr>
              <a:t>Ferreira da </a:t>
            </a:r>
            <a:r>
              <a:rPr lang="pt-BR" sz="2800" b="1" dirty="0" smtClean="0">
                <a:latin typeface="Montserrat"/>
              </a:rPr>
              <a:t>Costa</a:t>
            </a:r>
            <a:r>
              <a:rPr lang="pt-BR" sz="2800" b="1" baseline="30000" dirty="0" smtClean="0">
                <a:latin typeface="Montserrat"/>
              </a:rPr>
              <a:t>5</a:t>
            </a:r>
            <a:r>
              <a:rPr lang="pt-BR" sz="2800" b="1" dirty="0" smtClean="0">
                <a:latin typeface="Montserrat"/>
              </a:rPr>
              <a:t>, Raissa </a:t>
            </a:r>
            <a:r>
              <a:rPr lang="pt-BR" sz="2800" b="1" dirty="0" err="1" smtClean="0">
                <a:latin typeface="Montserrat"/>
              </a:rPr>
              <a:t>Thaynara</a:t>
            </a:r>
            <a:r>
              <a:rPr lang="pt-BR" sz="2800" b="1" dirty="0" smtClean="0">
                <a:latin typeface="Montserrat"/>
              </a:rPr>
              <a:t> Fidelis de </a:t>
            </a:r>
            <a:r>
              <a:rPr lang="pt-BR" sz="2800" b="1" dirty="0" smtClean="0">
                <a:latin typeface="Montserrat"/>
              </a:rPr>
              <a:t>Lima</a:t>
            </a:r>
            <a:r>
              <a:rPr lang="pt-BR" sz="2800" b="1" baseline="30000" dirty="0" smtClean="0">
                <a:latin typeface="Montserrat"/>
              </a:rPr>
              <a:t>6</a:t>
            </a:r>
            <a:endParaRPr lang="pt-BR" sz="2800" b="1" baseline="30000" dirty="0" smtClean="0">
              <a:latin typeface="Montserrat"/>
            </a:endParaRPr>
          </a:p>
          <a:p>
            <a:r>
              <a:rPr lang="pt-BR" sz="2800" dirty="0" smtClean="0"/>
              <a:t/>
            </a:r>
            <a:br>
              <a:rPr lang="pt-BR" sz="2800" dirty="0" smtClean="0"/>
            </a:br>
            <a:endParaRPr lang="en-US" sz="2800" b="1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756246" y="7303997"/>
            <a:ext cx="21674408" cy="26161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baseline="300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1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Secretaria 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(SES-PE), Recife,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; </a:t>
            </a:r>
            <a:r>
              <a:rPr lang="en-US" sz="2400" baseline="300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2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Secretaria 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(SES-PE), Recife,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; </a:t>
            </a:r>
            <a:r>
              <a:rPr lang="en-US" sz="2400" baseline="300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3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Secretaria 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(SES-PE), Recife,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; </a:t>
            </a:r>
            <a:r>
              <a:rPr lang="en-US" sz="2400" baseline="300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4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Secretaria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(SES-PE), Recife,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; </a:t>
            </a:r>
            <a:r>
              <a:rPr lang="en-US" sz="2400" baseline="300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5</a:t>
            </a:r>
            <a:r>
              <a:rPr lang="en-US" sz="2400" baseline="300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Centro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Universitário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Santa Maria,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Cajazeiras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Paraíba</a:t>
            </a:r>
            <a:r>
              <a:rPr lang="en-US" sz="2400" baseline="300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6</a:t>
            </a:r>
            <a:endParaRPr lang="en-US" sz="2400" baseline="30000" dirty="0" smtClean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Autor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rebeca.enfa@gmail.com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1044278" y="1735452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044279" y="18578662"/>
            <a:ext cx="9649072" cy="49372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400" dirty="0" smtClean="0">
                <a:latin typeface="Montserrat"/>
              </a:rPr>
              <a:t>A metodologia será desenvolvida em etapas que envolvem triagem clínica, análise de indicadores de gravidade, priorização dos pacientes e alocação oportuna dos leitos, com comunicação </a:t>
            </a:r>
            <a:r>
              <a:rPr lang="pt-BR" sz="2400" dirty="0" err="1" smtClean="0">
                <a:latin typeface="Montserrat"/>
              </a:rPr>
              <a:t>intersetorial</a:t>
            </a:r>
            <a:r>
              <a:rPr lang="pt-BR" sz="2400" dirty="0" smtClean="0">
                <a:latin typeface="Montserrat"/>
              </a:rPr>
              <a:t> fortalecida. A avaliação contínua ocorrerá por meio de indicadores de desempenho, garantindo segurança do paciente, eficiência e melhoria contínua, fundamentadas nos princípios da eficácia clínica, humanização do cuidado e aplicabilidade ao SUS.</a:t>
            </a:r>
            <a:endParaRPr sz="2400" dirty="0">
              <a:latin typeface="Montserrat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044278" y="1742653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72270" y="2347520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972271" y="24627333"/>
            <a:ext cx="9649072" cy="42319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400" dirty="0" smtClean="0">
                <a:latin typeface="Montserrat"/>
              </a:rPr>
              <a:t>O texto evidencia o compromisso com a melhoria da qualidade assistencial nas </a:t>
            </a:r>
            <a:r>
              <a:rPr lang="pt-BR" sz="2400" dirty="0" err="1" smtClean="0">
                <a:latin typeface="Montserrat"/>
              </a:rPr>
              <a:t>UTIs</a:t>
            </a:r>
            <a:r>
              <a:rPr lang="pt-BR" sz="2400" dirty="0" smtClean="0">
                <a:latin typeface="Montserrat"/>
              </a:rPr>
              <a:t> por meio da aplicação de boas práticas clínicas e gerenciais. Destaca a importância da formação crítica para utilizar ferramentas de avaliação e estratégias baseadas em evidências, promovendo segurança, eficiência e humanização no cuidado em saúde.</a:t>
            </a:r>
            <a:endParaRPr sz="2400" dirty="0">
              <a:latin typeface="Montserrat"/>
            </a:endParaRPr>
          </a:p>
        </p:txBody>
      </p:sp>
      <p:sp>
        <p:nvSpPr>
          <p:cNvPr id="20" name="TextBox 17"/>
          <p:cNvSpPr txBox="1"/>
          <p:nvPr/>
        </p:nvSpPr>
        <p:spPr>
          <a:xfrm>
            <a:off x="972270" y="2354721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3550" y="989133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93551" y="11115468"/>
            <a:ext cx="9649072" cy="56169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  <a:buFontTx/>
              <a:buChar char="-"/>
            </a:pPr>
            <a:r>
              <a:rPr lang="pt-BR" sz="2800" dirty="0" smtClean="0"/>
              <a:t> Uniformizar </a:t>
            </a:r>
            <a:r>
              <a:rPr lang="pt-BR" sz="2800" dirty="0" smtClean="0"/>
              <a:t>e implementar um protocolo padronizado com base no perfil adequado dos critérios clínicos validados em todo o Estado de </a:t>
            </a:r>
            <a:r>
              <a:rPr lang="pt-BR" sz="2800" dirty="0" smtClean="0"/>
              <a:t>Pernambuco; </a:t>
            </a:r>
          </a:p>
          <a:p>
            <a:pPr algn="just">
              <a:lnSpc>
                <a:spcPts val="5486"/>
              </a:lnSpc>
              <a:buFontTx/>
              <a:buChar char="-"/>
            </a:pPr>
            <a:r>
              <a:rPr lang="pt-BR" sz="2800" dirty="0" smtClean="0"/>
              <a:t> </a:t>
            </a:r>
            <a:r>
              <a:rPr lang="pt-BR" sz="2800" dirty="0" smtClean="0"/>
              <a:t>Analisar o perfil dos pacientes admitidos antes e após a implementação do </a:t>
            </a:r>
            <a:r>
              <a:rPr lang="pt-BR" sz="2800" dirty="0" smtClean="0"/>
              <a:t>protocolo;</a:t>
            </a:r>
          </a:p>
          <a:p>
            <a:pPr algn="just">
              <a:lnSpc>
                <a:spcPts val="5486"/>
              </a:lnSpc>
              <a:buFontTx/>
              <a:buChar char="-"/>
            </a:pPr>
            <a:r>
              <a:rPr lang="pt-BR" sz="2800" dirty="0" smtClean="0"/>
              <a:t> </a:t>
            </a:r>
            <a:r>
              <a:rPr lang="pt-BR" sz="2800" dirty="0" smtClean="0"/>
              <a:t>Assegurar que pacientes recebam tratamento intensivo em tempo </a:t>
            </a:r>
            <a:r>
              <a:rPr lang="pt-BR" sz="2800" dirty="0" smtClean="0"/>
              <a:t>hábil.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493550" y="9963340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77784" y="1738016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477785" y="18604301"/>
            <a:ext cx="9649072" cy="42319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400" dirty="0" smtClean="0">
                <a:latin typeface="Montserrat"/>
              </a:rPr>
              <a:t>Os resultados esperados destacam-se a implantação de protocolos clínicos e administrativos, a capacitação contínua das equipes multiprofissionais por meio da educação permanente, a realização de auditorias sistemáticas e avaliações regulares, além da incorporação de tecnologias de informação em saúde, como prontuários eletrônicos e sistemas integrados de gestão.</a:t>
            </a:r>
            <a:endParaRPr sz="2400" dirty="0">
              <a:latin typeface="Montserrat"/>
            </a:endParaRPr>
          </a:p>
        </p:txBody>
      </p:sp>
      <p:sp>
        <p:nvSpPr>
          <p:cNvPr id="53" name="TextBox 17"/>
          <p:cNvSpPr txBox="1"/>
          <p:nvPr/>
        </p:nvSpPr>
        <p:spPr>
          <a:xfrm>
            <a:off x="12477784" y="17452173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776" y="2350084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405777" y="24652972"/>
            <a:ext cx="9649072" cy="35266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400" dirty="0" smtClean="0">
                <a:latin typeface="Montserrat"/>
              </a:rPr>
              <a:t>Em conclusão, o projeto busca otimizar o uso dos leitos de UTI por meio de critérios clínicos padronizados, promovendo equidade no acesso, transparência na gestão e qualidade na assistência. Com isso, contribui para a segurança do paciente, a redução da mortalidade evitável e o fortalecimento do SUS.</a:t>
            </a:r>
            <a:endParaRPr sz="2400" dirty="0">
              <a:latin typeface="Montserrat"/>
            </a:endParaRPr>
          </a:p>
        </p:txBody>
      </p:sp>
      <p:sp>
        <p:nvSpPr>
          <p:cNvPr id="56" name="TextBox 17"/>
          <p:cNvSpPr txBox="1"/>
          <p:nvPr/>
        </p:nvSpPr>
        <p:spPr>
          <a:xfrm>
            <a:off x="12405776" y="23572853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271910" y="29735529"/>
            <a:ext cx="14830893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985762" y="31521479"/>
            <a:ext cx="9715568" cy="60324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 smtClean="0">
                <a:latin typeface="Montserrat"/>
              </a:rPr>
              <a:t>SOTIPE – SOCIEDADE DE TERAPIA INTENSIVA DE PERNAMBUCO. Critérios de admissão e alta para Unidades de Terapia Intensiva de adultos do SUS-PE: recomendações da SOTIPE – Sociedade de Terapia Intensiva de Pernambuco. Recife: SOTIPE, 2022. Disponível em: https://www.https://www.sotipe.com.br/. Acesso em: 10 ago. 2025</a:t>
            </a:r>
            <a:r>
              <a:rPr lang="pt-BR" sz="2400" dirty="0" smtClean="0">
                <a:latin typeface="Montserrat"/>
              </a:rPr>
              <a:t>.</a:t>
            </a:r>
            <a:r>
              <a:rPr lang="en-US" sz="2400" dirty="0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sz="2400" smtClean="0">
              <a:latin typeface="Montserrat"/>
            </a:endParaRPr>
          </a:p>
          <a:p>
            <a:pPr algn="just"/>
            <a:r>
              <a:rPr lang="pt-BR" sz="2400" dirty="0" smtClean="0">
                <a:latin typeface="Montserrat"/>
              </a:rPr>
              <a:t>Manual operacional. Central de regulação de leitos e acessos às Urgências/Emergências - SES/PE. Secretaria Estadual de Saúde de Pernambuco/Pernambuco, 1 ° edição,  2019. Disponível em: https://portal-antigo.saude.pe.gov.br/sites/portal.saude.pe.gov.br/files/manual_operacional_-_2a_edicao_-_2019_0.pdf. Acesso em: 13 julho de 2025.</a:t>
            </a:r>
          </a:p>
          <a:p>
            <a:r>
              <a:rPr lang="pt-BR" sz="2400" dirty="0" smtClean="0"/>
              <a:t/>
            </a:r>
            <a:br>
              <a:rPr lang="pt-BR" sz="2400" dirty="0" smtClean="0"/>
            </a:br>
            <a:endParaRPr sz="2400" smtClean="0">
              <a:latin typeface="Montserrat" pitchFamily="2" charset="0"/>
            </a:endParaRPr>
          </a:p>
        </p:txBody>
      </p:sp>
      <p:sp>
        <p:nvSpPr>
          <p:cNvPr id="59" name="TextBox 60"/>
          <p:cNvSpPr txBox="1"/>
          <p:nvPr/>
        </p:nvSpPr>
        <p:spPr>
          <a:xfrm>
            <a:off x="12277526" y="31521479"/>
            <a:ext cx="9721080" cy="64838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 smtClean="0">
                <a:latin typeface="Montserrat"/>
              </a:rPr>
              <a:t>Brasil. Ministério da Saúde. Portaria Consolidação nº 3, de 28 de setembro de 2017. Consolidação das normas das redes do Sistema Único de Saúde (SUS). Diário Oficial da União. 3 out. 2017;(supl.):192</a:t>
            </a:r>
            <a:r>
              <a:rPr lang="pt-BR" sz="2400" dirty="0" smtClean="0">
                <a:latin typeface="Montserrat"/>
              </a:rPr>
              <a:t>.</a:t>
            </a:r>
            <a:endParaRPr lang="en-US" sz="2400" dirty="0">
              <a:solidFill>
                <a:srgbClr val="000000"/>
              </a:solidFill>
              <a:latin typeface="Montserrat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sz="2400" dirty="0">
              <a:latin typeface="Montserrat"/>
            </a:endParaRPr>
          </a:p>
          <a:p>
            <a:pPr algn="just"/>
            <a:r>
              <a:rPr lang="pt-BR" sz="2400" dirty="0" smtClean="0">
                <a:latin typeface="Montserrat"/>
              </a:rPr>
              <a:t>Conselho Federal de Medicina (BR). Resolução CFM nº 2.056, de 20 de setembro de 2013. Disciplina os departamentos de Fiscalização nos Conselhos Regionais de Medicina, e dá outras providências. Diário Oficial da União. 12 nov. 2013;1:162-3</a:t>
            </a:r>
            <a:r>
              <a:rPr lang="pt-BR" sz="2400" dirty="0" smtClean="0">
                <a:latin typeface="Montserrat"/>
              </a:rPr>
              <a:t>.</a:t>
            </a:r>
          </a:p>
          <a:p>
            <a:pPr algn="just"/>
            <a:endParaRPr lang="pt-BR" sz="2400" dirty="0" smtClean="0">
              <a:latin typeface="Montserrat"/>
            </a:endParaRPr>
          </a:p>
          <a:p>
            <a:pPr algn="just"/>
            <a:r>
              <a:rPr lang="pt-BR" sz="2400" dirty="0" smtClean="0">
                <a:latin typeface="Montserrat"/>
              </a:rPr>
              <a:t>BRASIL. Conselho Federal de Medicina. Resolução CFM nº 2.156, de 17 de novembro de 2016. Dispõe sobre a prática do ato anestésico por médicos regularmente habilitados. </a:t>
            </a:r>
            <a:r>
              <a:rPr lang="pt-BR" sz="2400" i="1" dirty="0" smtClean="0">
                <a:latin typeface="Montserrat"/>
              </a:rPr>
              <a:t>Diário Oficial da União: seção 1</a:t>
            </a:r>
            <a:r>
              <a:rPr lang="pt-BR" sz="2400" dirty="0" smtClean="0">
                <a:latin typeface="Montserrat"/>
              </a:rPr>
              <a:t>, Brasília, DF, n. 229, p. 138-139, 30 nov. </a:t>
            </a:r>
            <a:r>
              <a:rPr lang="pt-BR" sz="2400" dirty="0" smtClean="0">
                <a:latin typeface="Montserrat"/>
              </a:rPr>
              <a:t>2016.</a:t>
            </a:r>
            <a:endParaRPr lang="en-US" sz="2400" dirty="0" smtClean="0">
              <a:solidFill>
                <a:srgbClr val="000000"/>
              </a:solidFill>
              <a:latin typeface="Montserrat"/>
              <a:ea typeface="Open Sans"/>
              <a:cs typeface="Open Sans"/>
              <a:sym typeface="Open Sans"/>
            </a:endParaRPr>
          </a:p>
          <a:p>
            <a:endParaRPr lang="pt-BR" sz="2400" dirty="0" smtClean="0"/>
          </a:p>
          <a:p>
            <a:r>
              <a:rPr lang="pt-BR" sz="2400" dirty="0" smtClean="0"/>
              <a:t/>
            </a:r>
            <a:br>
              <a:rPr lang="pt-BR" sz="2400" dirty="0" smtClean="0"/>
            </a:b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658</Words>
  <Application>Microsoft Macintosh PowerPoint</Application>
  <PresentationFormat>Personalizar</PresentationFormat>
  <Paragraphs>31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rebeca.menezes</cp:lastModifiedBy>
  <cp:revision>20</cp:revision>
  <dcterms:created xsi:type="dcterms:W3CDTF">2025-09-30T13:28:19Z</dcterms:created>
  <dcterms:modified xsi:type="dcterms:W3CDTF">2025-11-18T14:09:09Z</dcterms:modified>
</cp:coreProperties>
</file>