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3402925" cy="40325675"/>
  <p:notesSz cx="6858000" cy="9144000"/>
  <p:defaultTextStyle>
    <a:defPPr>
      <a:defRPr lang="pt-BR"/>
    </a:defPPr>
    <a:lvl1pPr marL="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54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72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27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45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54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72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26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21" d="100"/>
          <a:sy n="21" d="100"/>
        </p:scale>
        <p:origin x="3848" y="192"/>
      </p:cViewPr>
      <p:guideLst>
        <p:guide orient="horz" pos="12701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54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7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27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45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545" indent="0">
              <a:buNone/>
              <a:defRPr sz="11200"/>
            </a:lvl2pPr>
            <a:lvl3pPr marL="3641725" indent="0">
              <a:buNone/>
              <a:defRPr sz="9600"/>
            </a:lvl3pPr>
            <a:lvl4pPr marL="5462270" indent="0">
              <a:buNone/>
              <a:defRPr sz="8000"/>
            </a:lvl4pPr>
            <a:lvl5pPr marL="7283450" indent="0">
              <a:buNone/>
              <a:defRPr sz="8000"/>
            </a:lvl5pPr>
            <a:lvl6pPr marL="9103995" indent="0">
              <a:buNone/>
              <a:defRPr sz="8000"/>
            </a:lvl6pPr>
            <a:lvl7pPr marL="10924540" indent="0">
              <a:buNone/>
              <a:defRPr sz="8000"/>
            </a:lvl7pPr>
            <a:lvl8pPr marL="12745720" indent="0">
              <a:buNone/>
              <a:defRPr sz="8000"/>
            </a:lvl8pPr>
            <a:lvl9pPr marL="14566265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2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725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885" indent="-1365885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9100" indent="-113792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231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86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40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58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3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631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85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54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72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27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45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54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72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26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88924" y="1087343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116330" y="12162155"/>
            <a:ext cx="9570720" cy="27940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Atualiza</a:t>
            </a:r>
            <a:r>
              <a:rPr lang="" altLang="en-US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em imunos e sistemas de informa</a:t>
            </a:r>
            <a:r>
              <a:rPr lang="" altLang="en-US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para t</a:t>
            </a:r>
            <a:r>
              <a:rPr lang="en-US" altLang="en-US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cnicos da aten</a:t>
            </a:r>
            <a:r>
              <a:rPr lang="" altLang="en-US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prim</a:t>
            </a:r>
            <a:r>
              <a:rPr lang="en-US" altLang="en-US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ria, frente baixas coberturas vacinais e inconsist</a:t>
            </a:r>
            <a:r>
              <a:rPr lang="en-US" altLang="en-US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3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ncias nos registros.</a:t>
            </a:r>
            <a:endParaRPr lang="en-US" sz="3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sz="3000" dirty="0"/>
          </a:p>
        </p:txBody>
      </p:sp>
      <p:sp>
        <p:nvSpPr>
          <p:cNvPr id="6" name="TextBox 17"/>
          <p:cNvSpPr txBox="1"/>
          <p:nvPr/>
        </p:nvSpPr>
        <p:spPr>
          <a:xfrm>
            <a:off x="1044804" y="1106419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55"/>
          <p:cNvSpPr txBox="1"/>
          <p:nvPr/>
        </p:nvSpPr>
        <p:spPr>
          <a:xfrm>
            <a:off x="972185" y="4177030"/>
            <a:ext cx="21659850" cy="299910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T</a:t>
            </a:r>
            <a:r>
              <a:rPr lang="pt-BR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RANFORMANDO DADOS EM PROTEÇÃO: O IMPACTO DA ATUALIZAÇÃO EM IMUNIZAÇÃO PARA MELHORIA DAS COBERTURAS VACINAIS NOS MUNICÍPIOS DA II REGIONAL</a:t>
            </a:r>
            <a:endParaRPr lang="pt-BR" alt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247140" y="6697345"/>
            <a:ext cx="21151850" cy="14065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  <a:spcBef>
                <a:spcPct val="0"/>
              </a:spcBef>
            </a:pPr>
            <a:r>
              <a:rPr lang="en-US" sz="392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DE F</a:t>
            </a:r>
            <a:r>
              <a:rPr lang="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TIMA DUARTE DE ANDRADE LIMA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.; 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CARLA PATR</a:t>
            </a:r>
            <a:r>
              <a:rPr lang="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Í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CIA DA SILVA MELO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.; 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EVANEIDE BARROS DE MELO ARA</a:t>
            </a:r>
            <a:r>
              <a:rPr lang="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.; GERD</a:t>
            </a:r>
            <a:r>
              <a:rPr lang="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LIA MARIA DE SOUZA</a:t>
            </a:r>
            <a:r>
              <a:rPr lang="pt-BR" alt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.; JOS</a:t>
            </a:r>
            <a:r>
              <a:rPr lang="" alt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LIA MARIA MUNIZ MENDES</a:t>
            </a:r>
            <a:r>
              <a:rPr lang="pt-BR" alt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</a:t>
            </a:r>
            <a:r>
              <a:rPr lang="en-US" alt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altLang="pt-BR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24865" y="7882255"/>
            <a:ext cx="21936075" cy="26263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II Ger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Regional de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²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II Ger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Regional de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³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II Ger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Regional de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pt-BR" alt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altLang="en-US" sz="2400" baseline="300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 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II Ger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Regional de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pt-BR" alt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altLang="en-US" sz="2400" baseline="300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 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II Ger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 Regional de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pni02geres@gmail.com</a:t>
            </a:r>
            <a:endParaRPr lang="pt-BR" alt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60153" y="1554477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575" y="18578830"/>
            <a:ext cx="9777095" cy="1037399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ts val="5485"/>
              </a:lnSpc>
            </a:pPr>
            <a:endParaRPr lang="en-US" altLang="pt-BR" sz="2800" dirty="0"/>
          </a:p>
        </p:txBody>
      </p:sp>
      <p:sp>
        <p:nvSpPr>
          <p:cNvPr id="17" name="TextBox 17"/>
          <p:cNvSpPr txBox="1"/>
          <p:nvPr/>
        </p:nvSpPr>
        <p:spPr>
          <a:xfrm>
            <a:off x="900133" y="1569869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8" name="Freeform 14"/>
          <p:cNvSpPr/>
          <p:nvPr/>
        </p:nvSpPr>
        <p:spPr>
          <a:xfrm>
            <a:off x="812250" y="2444231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812165" y="25635585"/>
            <a:ext cx="9537700" cy="635190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A experi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ê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promoveu a constru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de saberes coletivos e o desenvolvimento da an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á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lise cr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í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tica entre profissionais de enfermagem, fomentando reflex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õ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es sobre a import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â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da educa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permanente, do uso qualificado dos sistemas de informa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e do impacto das pr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á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ticas de imuniza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na eleva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das coberturas vacinais. Fortaleceu a gest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em sa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ú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de p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ú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blica, orientando 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çõ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es estrat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gicas nos territ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ó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rios vulner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á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veis e consolidando o PNI, a vigil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â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e a Aten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Prim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á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ria à Sa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ú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de.</a:t>
            </a:r>
            <a:endParaRPr lang="en-US" altLang="pt-BR" sz="2800" dirty="0">
              <a:latin typeface="Montserrat" pitchFamily="2" charset="0"/>
              <a:cs typeface="Montserrat" pitchFamily="2" charset="0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684615" y="2455686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Freeform 14"/>
          <p:cNvSpPr/>
          <p:nvPr/>
        </p:nvSpPr>
        <p:spPr>
          <a:xfrm>
            <a:off x="12350115" y="10860405"/>
            <a:ext cx="9609455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565941" y="11888263"/>
            <a:ext cx="9649072" cy="42011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Capacitar os t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cnicos de enfermagem da aten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prim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ria a sa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dos munic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í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pios da II Regional sobre os imunobiol</a:t>
            </a:r>
            <a:r>
              <a:rPr lang="en-US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ó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gicos, na melhoria do acolhimento e uso adequado dos sistemas de informa</a:t>
            </a:r>
            <a:r>
              <a:rPr lang="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çõ</a:t>
            </a:r>
            <a:r>
              <a:rPr lang="en-US" alt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 para aprimorar as coberturas vacinais. 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333605" y="10975975"/>
            <a:ext cx="9615170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1" name="Freeform 14"/>
          <p:cNvSpPr/>
          <p:nvPr/>
        </p:nvSpPr>
        <p:spPr>
          <a:xfrm>
            <a:off x="12350149" y="1559581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05360" y="16715740"/>
            <a:ext cx="9518650" cy="7737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A iniciativa culminou na realiza</a:t>
            </a:r>
            <a:r>
              <a:rPr lang="" altLang="en-US" sz="27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o de cinco oficinas com ades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o integral dos 20 munic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í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pios da II Regional de Sa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ú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de. Participaram 87,6% de t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cnicos de enfermagem da Aten</a:t>
            </a:r>
            <a:r>
              <a:rPr lang="" altLang="en-US" sz="27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o Prim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á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ria e 100% das coordena</a:t>
            </a:r>
            <a:r>
              <a:rPr lang="" altLang="en-US" sz="2700" dirty="0">
                <a:latin typeface="Montserrat" pitchFamily="2" charset="0"/>
                <a:cs typeface="Montserrat" pitchFamily="2" charset="0"/>
              </a:rPr>
              <a:t>çõ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es municipais do PNI, promovendo o aprimoramento t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cnico, gerencial e anal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í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tico das equipes. A experi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ê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ncia evidenciou que a integra</a:t>
            </a:r>
            <a:r>
              <a:rPr lang="" altLang="en-US" sz="27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o intersetorial e a qualifica</a:t>
            </a:r>
            <a:r>
              <a:rPr lang="" altLang="en-US" sz="27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o dos sistemas de informa</a:t>
            </a:r>
            <a:r>
              <a:rPr lang="" altLang="en-US" sz="27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o constituem estrat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gias essenciais para fortalecimento das a</a:t>
            </a:r>
            <a:r>
              <a:rPr lang="" altLang="en-US" sz="2700" dirty="0">
                <a:latin typeface="Montserrat" pitchFamily="2" charset="0"/>
                <a:cs typeface="Montserrat" pitchFamily="2" charset="0"/>
              </a:rPr>
              <a:t>çõ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es de imuniza</a:t>
            </a:r>
            <a:r>
              <a:rPr lang="" altLang="en-US" sz="27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o e da vigil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â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ncia em sa</a:t>
            </a:r>
            <a:r>
              <a:rPr lang="en-US" altLang="en-US" sz="2700" dirty="0">
                <a:latin typeface="Montserrat" pitchFamily="2" charset="0"/>
                <a:cs typeface="Montserrat" pitchFamily="2" charset="0"/>
              </a:rPr>
              <a:t>ú</a:t>
            </a:r>
            <a:r>
              <a:rPr lang="en-US" altLang="pt-BR" sz="2700" dirty="0">
                <a:latin typeface="Montserrat" pitchFamily="2" charset="0"/>
                <a:cs typeface="Montserrat" pitchFamily="2" charset="0"/>
              </a:rPr>
              <a:t>de.</a:t>
            </a:r>
            <a:endParaRPr lang="en-US" altLang="pt-BR" sz="2700" dirty="0">
              <a:latin typeface="Montserrat" pitchFamily="2" charset="0"/>
              <a:cs typeface="Montserrat" pitchFamily="2" charset="0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277759" y="1562591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421651" y="2443429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23775" y="25635585"/>
            <a:ext cx="9575165" cy="63303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A experi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ê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demonstrou que capacitar os profissionais e qualificar os dados de imuniza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 uma 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de prote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a sa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ú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de; onde informa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çõ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es adequadas orienta pol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í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ticas e direciona recursos. A experi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ê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ncia na II regional traz que a transforma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de dados em informa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ú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til fortalece o PNI, otimiza a gest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local e amplia o impacto das 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çõ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es de imuniza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o, garantindo que cada dose registrada represente, de fato, uma vida protegida.</a:t>
            </a:r>
            <a:endParaRPr lang="en-US" altLang="pt-BR" sz="2800" dirty="0">
              <a:latin typeface="Montserrat" pitchFamily="2" charset="0"/>
              <a:cs typeface="Montserrat" pitchFamily="2" charset="0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05995" y="24580215"/>
            <a:ext cx="9926955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3600" dirty="0">
                <a:solidFill>
                  <a:srgbClr val="FFFFFF"/>
                </a:solidFill>
                <a:latin typeface="Montserrat" pitchFamily="2" charset="0"/>
                <a:ea typeface="Open Sans"/>
                <a:cs typeface="Montserrat" pitchFamily="2" charset="0"/>
                <a:sym typeface="Open Sans"/>
              </a:rPr>
              <a:t>CONCLUSÃO E/OU RECOMENDAÇÕES</a:t>
            </a:r>
            <a:endParaRPr lang="en-US" sz="3600" dirty="0">
              <a:solidFill>
                <a:srgbClr val="FFFFFF"/>
              </a:solidFill>
              <a:latin typeface="Montserrat" pitchFamily="2" charset="0"/>
              <a:ea typeface="Open Sans"/>
              <a:cs typeface="Montserrat" pitchFamily="2" charset="0"/>
              <a:sym typeface="Open Sans"/>
            </a:endParaRPr>
          </a:p>
        </p:txBody>
      </p:sp>
      <p:sp>
        <p:nvSpPr>
          <p:cNvPr id="57" name="TextBox 58"/>
          <p:cNvSpPr txBox="1"/>
          <p:nvPr/>
        </p:nvSpPr>
        <p:spPr>
          <a:xfrm>
            <a:off x="4429418" y="33052196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0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0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044531" y="33988487"/>
            <a:ext cx="9433048" cy="3613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BRASIL. Minist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rio da Sa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de. Programa Nacional de Imuniza</a:t>
            </a:r>
            <a:r>
              <a:rPr lang="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çõ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es: Manual de Normas e Procedimentos. Bras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í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lia, DF: Minist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rio da Sa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de, 2022.</a:t>
            </a:r>
            <a:endParaRPr lang="en-US" alt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alt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BRASIL. Minist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rio da Sa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de. Sistema de Informa</a:t>
            </a:r>
            <a:r>
              <a:rPr lang="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çõ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 do Programa Nacional de Imuniza</a:t>
            </a:r>
            <a:r>
              <a:rPr lang="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çõ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 (SI-PNI): Diretrizes de Uso e Qualifica</a:t>
            </a:r>
            <a:r>
              <a:rPr lang="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o. Bras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í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lia, DF: Minist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rio da Sa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de, 2023.</a:t>
            </a:r>
            <a:endParaRPr lang="en-US" alt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332771" y="34132290"/>
            <a:ext cx="9721080" cy="25806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ORGANIZA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ÇÃ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PAN-AMERICANA DA SA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DE. Coberturas Vacinais e Estrat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gias de Fortalecimento da Imuniza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o. Bras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í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lia, DF: OPAS, 2021.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" name="TextBox 16"/>
          <p:cNvSpPr txBox="1"/>
          <p:nvPr/>
        </p:nvSpPr>
        <p:spPr>
          <a:xfrm>
            <a:off x="1044575" y="16922750"/>
            <a:ext cx="9592945" cy="675957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Foram realizadas oficinas presenciais com t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cnicos de enfermagem das salas de vacina e coordenadores municipais do Programa Nacional de Imuniza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(PNI), foi aplicada uma metodologia pedag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ó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gica coletiva para a constru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calend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á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rio vacinal (composi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o, conserva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e indica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çõ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es, etc.) al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é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m de debates sobre boas pr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á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ticas de acolhimento, rotina de trabalho e qualifica</a:t>
            </a:r>
            <a:r>
              <a:rPr lang="" altLang="en-US" sz="2800" dirty="0">
                <a:latin typeface="Montserrat" pitchFamily="2" charset="0"/>
                <a:cs typeface="Montserrat" pitchFamily="2" charset="0"/>
              </a:rPr>
              <a:t>ç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ã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o dos registros para an</a:t>
            </a:r>
            <a:r>
              <a:rPr lang="en-US" altLang="en-US" sz="2800" dirty="0">
                <a:latin typeface="Montserrat" pitchFamily="2" charset="0"/>
                <a:cs typeface="Montserrat" pitchFamily="2" charset="0"/>
              </a:rPr>
              <a:t>á</a:t>
            </a:r>
            <a:r>
              <a:rPr lang="en-US" altLang="pt-BR" sz="2800" dirty="0">
                <a:latin typeface="Montserrat" pitchFamily="2" charset="0"/>
                <a:cs typeface="Montserrat" pitchFamily="2" charset="0"/>
              </a:rPr>
              <a:t>lises consistentes das coberturas vacinais.</a:t>
            </a:r>
            <a:endParaRPr lang="en-US" altLang="pt-BR" sz="2800" dirty="0">
              <a:latin typeface="Montserrat" pitchFamily="2" charset="0"/>
              <a:cs typeface="Montserra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3460</Words>
  <Application>WPS Presentation</Application>
  <PresentationFormat>Personalizar</PresentationFormat>
  <Paragraphs>43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3" baseType="lpstr">
      <vt:lpstr>Arial</vt:lpstr>
      <vt:lpstr>SimSun</vt:lpstr>
      <vt:lpstr>Wingdings</vt:lpstr>
      <vt:lpstr>Montserrat</vt:lpstr>
      <vt:lpstr>Segoe Print</vt:lpstr>
      <vt:lpstr>Open Sans</vt:lpstr>
      <vt:lpstr>League Spartan</vt:lpstr>
      <vt:lpstr>Calibri</vt:lpstr>
      <vt:lpstr>Microsoft YaHei</vt:lpstr>
      <vt:lpstr>Arial Unicode MS</vt:lpstr>
      <vt:lpstr>Magneto</vt:lpstr>
      <vt:lpstr>Microsoft YaHei UI</vt:lpstr>
      <vt:lpstr>Bahnschrift Light</vt:lpstr>
      <vt:lpstr>Bahnschrift SemiBold</vt:lpstr>
      <vt:lpstr>Bahnschrift SemiBold SemiCondensed</vt:lpstr>
      <vt:lpstr>Bahnschrift SemiLight</vt:lpstr>
      <vt:lpstr>Bahnschrift SemiLight SemiCondensed</vt:lpstr>
      <vt:lpstr>Berlin Sans FB Demi</vt:lpstr>
      <vt:lpstr>Bodoni MT</vt:lpstr>
      <vt:lpstr>Bodoni MT Poster Compressed</vt:lpstr>
      <vt:lpstr>Bradley Hand ITC</vt:lpstr>
      <vt:lpstr>Cambria Math</vt:lpstr>
      <vt:lpstr>Corbel Light</vt:lpstr>
      <vt:lpstr>DejaVu Sans Light</vt:lpstr>
      <vt:lpstr>Ebrima</vt:lpstr>
      <vt:lpstr>Eras Light ITC</vt:lpstr>
      <vt:lpstr>Franklin Gothic Demi</vt:lpstr>
      <vt:lpstr>Freestyle Script</vt:lpstr>
      <vt:lpstr>Georgia</vt:lpstr>
      <vt:lpstr>Kunstler Script</vt:lpstr>
      <vt:lpstr>Lucida Handwriting</vt:lpstr>
      <vt:lpstr>Lucida Sans</vt:lpstr>
      <vt:lpstr>Maiandra GD</vt:lpstr>
      <vt:lpstr>Malgun Gothic</vt:lpstr>
      <vt:lpstr>Matura MT Script Capitals</vt:lpstr>
      <vt:lpstr>Meiryo</vt:lpstr>
      <vt:lpstr>Microsoft Himalaya</vt:lpstr>
      <vt:lpstr>Meiryo UI</vt:lpstr>
      <vt:lpstr>Microsoft JhengHei UI Light</vt:lpstr>
      <vt:lpstr>Microsoft YaHei Light</vt:lpstr>
      <vt:lpstr>Microsoft YaHei UI Light</vt:lpstr>
      <vt:lpstr>Microsoft Yi Baiti</vt:lpstr>
      <vt:lpstr>Monotype Corsiva</vt:lpstr>
      <vt:lpstr>MS PGothic</vt:lpstr>
      <vt:lpstr>Niagara Solid</vt:lpstr>
      <vt:lpstr>MingLiU_MSCS-ExtB</vt:lpstr>
      <vt:lpstr>Microsoft PhagsPa</vt:lpstr>
      <vt:lpstr>Lucida Sans Typewriter</vt:lpstr>
      <vt:lpstr>Lucida Bright</vt:lpstr>
      <vt:lpstr>Gill Sans Ultra Bold</vt:lpstr>
      <vt:lpstr>Times New Roman</vt:lpstr>
      <vt:lpstr>Tema do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pni2g</cp:lastModifiedBy>
  <cp:revision>12</cp:revision>
  <dcterms:created xsi:type="dcterms:W3CDTF">2025-09-30T13:28:00Z</dcterms:created>
  <dcterms:modified xsi:type="dcterms:W3CDTF">2025-11-05T17:00:38Z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6DC523C41EB44C30B7DD2D68834ABC48_13</vt:lpwstr>
  </property>
  <property fmtid="{D5CDD505-2E9C-101B-9397-08002B2CF9AE}" pid="3" name="KSOProductBuildVer">
    <vt:lpwstr>1046-12.2.0.23131</vt:lpwstr>
  </property>
</Properties>
</file>