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545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725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27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45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54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72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265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 userDrawn="1">
          <p15:clr>
            <a:srgbClr val="A4A3A4"/>
          </p15:clr>
        </p15:guide>
        <p15:guide id="2" pos="737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howGuides="1">
      <p:cViewPr>
        <p:scale>
          <a:sx n="40" d="100"/>
          <a:sy n="40" d="100"/>
        </p:scale>
        <p:origin x="878" y="24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7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4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09/11/2025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09/11/2025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09/11/2025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09/11/2025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545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725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27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45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54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72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26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09/11/2025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09/11/2025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545" indent="0">
              <a:buNone/>
              <a:defRPr sz="8000" b="1"/>
            </a:lvl2pPr>
            <a:lvl3pPr marL="3641725" indent="0">
              <a:buNone/>
              <a:defRPr sz="7200" b="1"/>
            </a:lvl3pPr>
            <a:lvl4pPr marL="5462270" indent="0">
              <a:buNone/>
              <a:defRPr sz="6400" b="1"/>
            </a:lvl4pPr>
            <a:lvl5pPr marL="7283450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540" indent="0">
              <a:buNone/>
              <a:defRPr sz="6400" b="1"/>
            </a:lvl7pPr>
            <a:lvl8pPr marL="12745720" indent="0">
              <a:buNone/>
              <a:defRPr sz="6400" b="1"/>
            </a:lvl8pPr>
            <a:lvl9pPr marL="14566265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545" indent="0">
              <a:buNone/>
              <a:defRPr sz="8000" b="1"/>
            </a:lvl2pPr>
            <a:lvl3pPr marL="3641725" indent="0">
              <a:buNone/>
              <a:defRPr sz="7200" b="1"/>
            </a:lvl3pPr>
            <a:lvl4pPr marL="5462270" indent="0">
              <a:buNone/>
              <a:defRPr sz="6400" b="1"/>
            </a:lvl4pPr>
            <a:lvl5pPr marL="7283450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540" indent="0">
              <a:buNone/>
              <a:defRPr sz="6400" b="1"/>
            </a:lvl7pPr>
            <a:lvl8pPr marL="12745720" indent="0">
              <a:buNone/>
              <a:defRPr sz="6400" b="1"/>
            </a:lvl8pPr>
            <a:lvl9pPr marL="14566265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09/11/2025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09/11/2025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09/11/2025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545" indent="0">
              <a:buNone/>
              <a:defRPr sz="4800"/>
            </a:lvl2pPr>
            <a:lvl3pPr marL="3641725" indent="0">
              <a:buNone/>
              <a:defRPr sz="4000"/>
            </a:lvl3pPr>
            <a:lvl4pPr marL="5462270" indent="0">
              <a:buNone/>
              <a:defRPr sz="3600"/>
            </a:lvl4pPr>
            <a:lvl5pPr marL="7283450" indent="0">
              <a:buNone/>
              <a:defRPr sz="3600"/>
            </a:lvl5pPr>
            <a:lvl6pPr marL="9103995" indent="0">
              <a:buNone/>
              <a:defRPr sz="3600"/>
            </a:lvl6pPr>
            <a:lvl7pPr marL="10924540" indent="0">
              <a:buNone/>
              <a:defRPr sz="3600"/>
            </a:lvl7pPr>
            <a:lvl8pPr marL="12745720" indent="0">
              <a:buNone/>
              <a:defRPr sz="3600"/>
            </a:lvl8pPr>
            <a:lvl9pPr marL="14566265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09/11/2025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545" indent="0">
              <a:buNone/>
              <a:defRPr sz="11200"/>
            </a:lvl2pPr>
            <a:lvl3pPr marL="3641725" indent="0">
              <a:buNone/>
              <a:defRPr sz="9600"/>
            </a:lvl3pPr>
            <a:lvl4pPr marL="5462270" indent="0">
              <a:buNone/>
              <a:defRPr sz="8000"/>
            </a:lvl4pPr>
            <a:lvl5pPr marL="7283450" indent="0">
              <a:buNone/>
              <a:defRPr sz="8000"/>
            </a:lvl5pPr>
            <a:lvl6pPr marL="9103995" indent="0">
              <a:buNone/>
              <a:defRPr sz="8000"/>
            </a:lvl6pPr>
            <a:lvl7pPr marL="10924540" indent="0">
              <a:buNone/>
              <a:defRPr sz="8000"/>
            </a:lvl7pPr>
            <a:lvl8pPr marL="12745720" indent="0">
              <a:buNone/>
              <a:defRPr sz="8000"/>
            </a:lvl8pPr>
            <a:lvl9pPr marL="14566265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545" indent="0">
              <a:buNone/>
              <a:defRPr sz="4800"/>
            </a:lvl2pPr>
            <a:lvl3pPr marL="3641725" indent="0">
              <a:buNone/>
              <a:defRPr sz="4000"/>
            </a:lvl3pPr>
            <a:lvl4pPr marL="5462270" indent="0">
              <a:buNone/>
              <a:defRPr sz="3600"/>
            </a:lvl4pPr>
            <a:lvl5pPr marL="7283450" indent="0">
              <a:buNone/>
              <a:defRPr sz="3600"/>
            </a:lvl5pPr>
            <a:lvl6pPr marL="9103995" indent="0">
              <a:buNone/>
              <a:defRPr sz="3600"/>
            </a:lvl6pPr>
            <a:lvl7pPr marL="10924540" indent="0">
              <a:buNone/>
              <a:defRPr sz="3600"/>
            </a:lvl7pPr>
            <a:lvl8pPr marL="12745720" indent="0">
              <a:buNone/>
              <a:defRPr sz="3600"/>
            </a:lvl8pPr>
            <a:lvl9pPr marL="14566265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09/11/2025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09/11/2025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725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885" indent="-1365885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9100" indent="-1137920" algn="l" defTabSz="3641725" rtl="0" eaLnBrk="1" latinLnBrk="0" hangingPunct="1">
        <a:spcBef>
          <a:spcPct val="20000"/>
        </a:spcBef>
        <a:buFont typeface="Arial" panose="020B0604020202020204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2315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860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405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585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30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6310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855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545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725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27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45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54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72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265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br/saude/pt-br/composicao/saes/triagem-neonatal?utm_source=chatgpt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981098" y="11221022"/>
            <a:ext cx="9649072" cy="13290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5"/>
              </a:lnSpc>
            </a:pPr>
            <a:r>
              <a:rPr lang="pt-BR" sz="2800" dirty="0"/>
              <a:t>Descrever a implantação do Teste do Pezinho no HRBC e seu impacto na triagem neonatal e no diagnóstico precoce.</a:t>
            </a: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1349385" y="4351553"/>
            <a:ext cx="21098818" cy="3323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6000" b="1" dirty="0"/>
              <a:t>Implantação do Teste do Pezinho no Hospital Regional Belarmino Correia: Avanços na </a:t>
            </a:r>
            <a:r>
              <a:rPr lang="pt-BR" sz="6000" b="1" dirty="0" smtClean="0"/>
              <a:t>Triagem </a:t>
            </a:r>
            <a:r>
              <a:rPr lang="pt-BR" sz="6000" b="1" dirty="0"/>
              <a:t>Neonatal em Pernambuco.</a:t>
            </a:r>
          </a:p>
          <a:p>
            <a:pPr algn="ctr"/>
            <a:r>
              <a:rPr lang="pt-BR" sz="4800" dirty="0"/>
              <a:t/>
            </a:r>
            <a:br>
              <a:rPr lang="pt-BR" sz="4800" dirty="0"/>
            </a:br>
            <a:endParaRPr lang="pt-BR" sz="4800" b="1" dirty="0"/>
          </a:p>
        </p:txBody>
      </p:sp>
      <p:sp>
        <p:nvSpPr>
          <p:cNvPr id="11" name="TextBox 56"/>
          <p:cNvSpPr txBox="1"/>
          <p:nvPr/>
        </p:nvSpPr>
        <p:spPr>
          <a:xfrm>
            <a:off x="1068401" y="6482271"/>
            <a:ext cx="20994330" cy="49916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fontAlgn="base"/>
            <a:r>
              <a:rPr lang="en-US" sz="392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2800" dirty="0"/>
              <a:t>Pedro Fernandes de Araújo 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sym typeface="Open Sans"/>
              </a:rPr>
              <a:t>¹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</a:t>
            </a:r>
            <a:r>
              <a:rPr lang="pt-BR" sz="2800" dirty="0" err="1" smtClean="0"/>
              <a:t>úlia</a:t>
            </a:r>
            <a:r>
              <a:rPr lang="pt-BR" sz="2800" dirty="0" smtClean="0"/>
              <a:t> </a:t>
            </a:r>
            <a:r>
              <a:rPr lang="pt-BR" sz="2800" dirty="0"/>
              <a:t>Rafaelly de Matos Barbosa </a:t>
            </a:r>
            <a:r>
              <a:rPr lang="pt-BR" sz="2800" dirty="0" smtClean="0"/>
              <a:t>Jordão²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pt-BR" sz="2800" dirty="0"/>
              <a:t>Joyce Maria Ferreira Cavalcante</a:t>
            </a:r>
            <a:r>
              <a:rPr lang="pt-BR" sz="2800" dirty="0" smtClean="0"/>
              <a:t>³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pt-BR" sz="2800" dirty="0"/>
              <a:t>Cynthia de Albuquerque Ferreira </a:t>
            </a:r>
            <a:r>
              <a:rPr lang="pt-BR" sz="2800" dirty="0" smtClean="0"/>
              <a:t>Lima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</a:t>
            </a:r>
            <a:r>
              <a:rPr lang="pt-BR" sz="2800" dirty="0" smtClean="0"/>
              <a:t>Bárbara </a:t>
            </a:r>
            <a:r>
              <a:rPr lang="pt-BR" sz="2800" dirty="0"/>
              <a:t>Nunes </a:t>
            </a:r>
            <a:r>
              <a:rPr lang="pt-BR" sz="2800" dirty="0" smtClean="0"/>
              <a:t>Rodrigues, </a:t>
            </a:r>
            <a:r>
              <a:rPr lang="pt-BR" sz="2800" dirty="0"/>
              <a:t>Rafael Ferreira de </a:t>
            </a:r>
            <a:r>
              <a:rPr lang="pt-BR" sz="2800" dirty="0" smtClean="0"/>
              <a:t>França, Solange </a:t>
            </a:r>
            <a:r>
              <a:rPr lang="pt-BR" sz="2800" dirty="0"/>
              <a:t>Paulino Pereira </a:t>
            </a:r>
            <a:r>
              <a:rPr lang="pt-BR" sz="2800" dirty="0" smtClean="0"/>
              <a:t>Reis, </a:t>
            </a:r>
            <a:r>
              <a:rPr lang="pt-BR" sz="2800" dirty="0"/>
              <a:t>Marleny Andrade </a:t>
            </a:r>
            <a:r>
              <a:rPr lang="pt-BR" sz="2800" dirty="0" smtClean="0"/>
              <a:t>Abreu,</a:t>
            </a:r>
            <a:r>
              <a:rPr lang="pt-BR" sz="2800" dirty="0"/>
              <a:t> Juçara Elke Lourenço da </a:t>
            </a:r>
            <a:r>
              <a:rPr lang="pt-BR" sz="2800" dirty="0" smtClean="0"/>
              <a:t>Silva, </a:t>
            </a:r>
            <a:r>
              <a:rPr lang="pt-BR" sz="2800" dirty="0"/>
              <a:t>Celina Emmanuelle Pereira de </a:t>
            </a:r>
            <a:r>
              <a:rPr lang="pt-BR" sz="2800" dirty="0" smtClean="0"/>
              <a:t>Santana , Alessandra </a:t>
            </a:r>
            <a:r>
              <a:rPr lang="pt-BR" sz="2800" dirty="0"/>
              <a:t>Barboza de Menezes Ribeiro</a:t>
            </a:r>
          </a:p>
          <a:p>
            <a:pPr algn="ctr">
              <a:lnSpc>
                <a:spcPts val="5485"/>
              </a:lnSpc>
              <a:spcBef>
                <a:spcPct val="0"/>
              </a:spcBef>
            </a:pPr>
            <a:endParaRPr lang="pt-BR" sz="2800" dirty="0"/>
          </a:p>
          <a:p>
            <a:pPr algn="ctr">
              <a:lnSpc>
                <a:spcPts val="5485"/>
              </a:lnSpc>
              <a:spcBef>
                <a:spcPct val="0"/>
              </a:spcBef>
            </a:pPr>
            <a:endParaRPr lang="pt-BR" sz="2800" dirty="0"/>
          </a:p>
          <a:p>
            <a:pPr algn="ctr">
              <a:lnSpc>
                <a:spcPts val="5485"/>
              </a:lnSpc>
              <a:spcBef>
                <a:spcPct val="0"/>
              </a:spcBef>
            </a:pPr>
            <a:endParaRPr lang="pt-BR" sz="2800" dirty="0"/>
          </a:p>
          <a:p>
            <a:pPr algn="ctr">
              <a:lnSpc>
                <a:spcPts val="5485"/>
              </a:lnSpc>
              <a:spcBef>
                <a:spcPct val="0"/>
              </a:spcBef>
            </a:pPr>
            <a:endParaRPr lang="pt-BR" sz="2800" dirty="0"/>
          </a:p>
          <a:p>
            <a:pPr algn="ctr">
              <a:lnSpc>
                <a:spcPts val="5485"/>
              </a:lnSpc>
              <a:spcBef>
                <a:spcPct val="0"/>
              </a:spcBef>
            </a:pPr>
            <a:endParaRPr lang="pt-BR" sz="2800" dirty="0"/>
          </a:p>
        </p:txBody>
      </p:sp>
      <p:sp>
        <p:nvSpPr>
          <p:cNvPr id="12" name="TextBox 57"/>
          <p:cNvSpPr txBox="1"/>
          <p:nvPr/>
        </p:nvSpPr>
        <p:spPr>
          <a:xfrm>
            <a:off x="1152703" y="7972731"/>
            <a:ext cx="21674408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de Saúde de Pernambuco (SES-PE), Recife, Pernambuco. ²Hospital Regional Belarmino Correia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(HRBC), Goiana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Pernambuco. </a:t>
            </a:r>
            <a:endParaRPr lang="en-US" sz="2400" dirty="0" smtClean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Autor correspondente: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juliarafaelly@gmail.com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1080046" y="1402887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107456" y="15548989"/>
            <a:ext cx="9649072" cy="48556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5"/>
              </a:lnSpc>
            </a:pPr>
            <a:r>
              <a:rPr lang="pt-BR" sz="2800" dirty="0"/>
              <a:t>O Teste do Pezinho foi implantado em 16 de setembro de 2024 na maternidade do HRBC, em Goiana-PE. A ação foi conduzida por equipe multiprofissional treinada para coleta e envio das amostras ao laboratório de referência estadual. A iniciativa integra as políticas públicas de triagem neonatal do SUS, com foco no diagnóstico precoce e na ampliação da cobertura neonatal na Zona da Mata de Pernambuco.</a:t>
            </a:r>
            <a:endParaRPr dirty="0"/>
          </a:p>
        </p:txBody>
      </p:sp>
      <p:sp>
        <p:nvSpPr>
          <p:cNvPr id="17" name="TextBox 17"/>
          <p:cNvSpPr txBox="1"/>
          <p:nvPr/>
        </p:nvSpPr>
        <p:spPr>
          <a:xfrm>
            <a:off x="1116286" y="14127391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65620" y="21827726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988510" y="23281479"/>
            <a:ext cx="9649072" cy="55610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5"/>
              </a:lnSpc>
            </a:pPr>
            <a:r>
              <a:rPr lang="pt-BR" sz="2800" dirty="0"/>
              <a:t>A implantação do Teste do Pezinho no HRBC demonstrou a importância da triagem neonatal como estratégia de prevenção e diagnóstico precoce. A implantação deste serviço em maternidades públicas contribui para detecção oportuna de doenças metabólicas e genéticas, permite intervenção precoce e reduz a morbimortalidade infantil. A capacitação profissional e o fortalecimento da rede de atenção neonatal foram essenciais para garantir eficiência e continuidade do serviço.</a:t>
            </a:r>
            <a:endParaRPr dirty="0"/>
          </a:p>
        </p:txBody>
      </p:sp>
      <p:sp>
        <p:nvSpPr>
          <p:cNvPr id="20" name="TextBox 17"/>
          <p:cNvSpPr txBox="1"/>
          <p:nvPr/>
        </p:nvSpPr>
        <p:spPr>
          <a:xfrm>
            <a:off x="908145" y="21985700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989133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93551" y="11115468"/>
            <a:ext cx="9649072" cy="34450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5"/>
              </a:lnSpc>
            </a:pPr>
            <a:r>
              <a:rPr lang="pt-BR" sz="2800" dirty="0"/>
              <a:t>Relatar a implantação do Teste do Pezinho no Hospital Regional Belarmino Correia (HRBC), evidenciando sua relevância para o diagnóstico precoce de doenças genéticas e metabólicas, contribuindo para a prevenção de sequelas graves e a promoção da qualidade de vida dos recém-nascidos.</a:t>
            </a: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573081" y="1549196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559537" y="16882015"/>
            <a:ext cx="9649072" cy="48556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5"/>
              </a:lnSpc>
            </a:pPr>
            <a:r>
              <a:rPr lang="pt-BR" sz="2800" dirty="0"/>
              <a:t>Desde a implantação, foram realizados 470 testes, com três </a:t>
            </a:r>
            <a:r>
              <a:rPr lang="pt-BR" sz="2800" dirty="0" err="1"/>
              <a:t>recoletas</a:t>
            </a:r>
            <a:r>
              <a:rPr lang="pt-BR" sz="2800" dirty="0"/>
              <a:t>: duas por suspeita de Fibrose Cística (IRT) e uma por Hipotireoidismo Congênito (TSH). Os casos confirmados incluem: 01 Doença Falciforme com interação talassêmica, 01 Hiperplasia Adrenal Congênita, 09 traços falciformes, 01 traço de Hemoglobina C e 01 caso de Toxoplasmose. O HRBC atendeu recém-nascidos de 14 municípios de Pernambuco e da Paraíba.</a:t>
            </a:r>
            <a:endParaRPr dirty="0"/>
          </a:p>
        </p:txBody>
      </p:sp>
      <p:sp>
        <p:nvSpPr>
          <p:cNvPr id="53" name="TextBox 17"/>
          <p:cNvSpPr txBox="1"/>
          <p:nvPr/>
        </p:nvSpPr>
        <p:spPr>
          <a:xfrm>
            <a:off x="12477785" y="15637120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595304" y="22694330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595304" y="24087525"/>
            <a:ext cx="9649072" cy="48556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5"/>
              </a:lnSpc>
            </a:pPr>
            <a:r>
              <a:rPr lang="pt-BR" sz="2800" dirty="0"/>
              <a:t>A implantação do Teste do Pezinho no HRBC representa um avanço significativo na saúde pública infantil da região, assegurando mais acesso ao diagnóstico precoce e tratamento oportuno. A experiência reforça a necessidade de manter investimentos na triagem neonatal, capacitar profissionais e expandir o serviço para consolidar o HRBC como referência regional em atenção neonatal e prevenção de agravos genéticos.</a:t>
            </a:r>
            <a:endParaRPr dirty="0"/>
          </a:p>
        </p:txBody>
      </p:sp>
      <p:sp>
        <p:nvSpPr>
          <p:cNvPr id="56" name="TextBox 17"/>
          <p:cNvSpPr txBox="1"/>
          <p:nvPr/>
        </p:nvSpPr>
        <p:spPr>
          <a:xfrm>
            <a:off x="12459408" y="22747532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3924598" y="29844009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0" b="1" dirty="0" smtClean="0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0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080046" y="30761792"/>
            <a:ext cx="9433048" cy="53758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5"/>
              </a:lnSpc>
              <a:spcBef>
                <a:spcPct val="0"/>
              </a:spcBef>
            </a:pPr>
            <a:endParaRPr sz="2400" dirty="0">
              <a:latin typeface="Montserrat" pitchFamily="2" charset="0"/>
            </a:endParaRPr>
          </a:p>
          <a:p>
            <a:pPr algn="just">
              <a:lnSpc>
                <a:spcPct val="150000"/>
              </a:lnSpc>
            </a:pPr>
            <a:r>
              <a:rPr lang="pt-BR" sz="2400" b="1" dirty="0"/>
              <a:t>BRASIL. Ministério da Saúde.</a:t>
            </a:r>
            <a:r>
              <a:rPr lang="pt-BR" sz="2400" dirty="0"/>
              <a:t> </a:t>
            </a:r>
            <a:r>
              <a:rPr lang="pt-BR" sz="2400" i="1" dirty="0"/>
              <a:t>Manual de Normas Técnicas e Rotinas Operacionais do Programa Nacional de Triagem Neonatal.</a:t>
            </a:r>
            <a:r>
              <a:rPr lang="pt-BR" sz="2400" dirty="0"/>
              <a:t> Brasília: Ministério da Saúde, 2016. Disponível em: https://bvsms.saude.gov.br/bvs/publicacoes/manual_normas_tecnicas_triagem_neonatal.pdf. Acesso em: </a:t>
            </a:r>
            <a:r>
              <a:rPr lang="pt-BR" sz="2400" dirty="0" smtClean="0"/>
              <a:t>1 out. 2025</a:t>
            </a:r>
          </a:p>
          <a:p>
            <a:pPr algn="just">
              <a:lnSpc>
                <a:spcPct val="150000"/>
              </a:lnSpc>
            </a:pPr>
            <a:endParaRPr sz="2400" dirty="0" smtClean="0">
              <a:latin typeface="Montserrat" pitchFamily="2" charset="0"/>
            </a:endParaRPr>
          </a:p>
          <a:p>
            <a:pPr algn="just">
              <a:lnSpc>
                <a:spcPts val="4025"/>
              </a:lnSpc>
              <a:spcBef>
                <a:spcPct val="0"/>
              </a:spcBef>
            </a:pPr>
            <a:r>
              <a:rPr lang="pt-BR" sz="2400" b="1" dirty="0"/>
              <a:t>BRASIL. Ministério da Saúde.</a:t>
            </a:r>
            <a:r>
              <a:rPr lang="pt-BR" sz="2400" dirty="0"/>
              <a:t> </a:t>
            </a:r>
            <a:r>
              <a:rPr lang="pt-BR" sz="2400" i="1" dirty="0"/>
              <a:t>Triagem Neonatal: Teste do Pezinho.</a:t>
            </a:r>
            <a:r>
              <a:rPr lang="pt-BR" sz="2400" dirty="0"/>
              <a:t> Brasília: Ministério da Saúde, 2023. Disponível em: </a:t>
            </a:r>
            <a:r>
              <a:rPr lang="pt-BR" sz="2400" dirty="0">
                <a:hlinkClick r:id="rId2"/>
              </a:rPr>
              <a:t>https://www.gov.br/saude/pt-br/composicao/saes/triagem-neonatal</a:t>
            </a:r>
            <a:r>
              <a:rPr lang="pt-BR" sz="2400" dirty="0"/>
              <a:t>. Acesso em: </a:t>
            </a:r>
            <a:r>
              <a:rPr lang="pt-BR" sz="2400" dirty="0" smtClean="0"/>
              <a:t>1 out. </a:t>
            </a:r>
            <a:r>
              <a:rPr lang="pt-BR" sz="2400" dirty="0"/>
              <a:t>2025</a:t>
            </a:r>
            <a:endParaRPr lang="en-US"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12473985" y="31078747"/>
            <a:ext cx="9721080" cy="5642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5"/>
              </a:lnSpc>
              <a:spcBef>
                <a:spcPct val="0"/>
              </a:spcBef>
            </a:pPr>
            <a:r>
              <a:rPr lang="pt-BR" sz="2400" b="1" dirty="0"/>
              <a:t>SOCIEDADE BRASILEIRA DE PEDIATRIA (SBP).</a:t>
            </a:r>
            <a:r>
              <a:rPr lang="pt-BR" sz="2400" dirty="0"/>
              <a:t> </a:t>
            </a:r>
            <a:r>
              <a:rPr lang="pt-BR" sz="2400" i="1" dirty="0"/>
              <a:t>Departamento Científico de Endocrinologia. Triagem neonatal ampliada: recomendações da SBP.</a:t>
            </a:r>
            <a:r>
              <a:rPr lang="pt-BR" sz="2400" dirty="0"/>
              <a:t> Rio de Janeiro: SBP, 2021. Disponível em: https://www.sbp.com.br/fileadmin/user_upload/24721d-DC_Endocrino-TriagemNeonatalAmpliada.pdf. Acesso em: 2</a:t>
            </a:r>
            <a:r>
              <a:rPr lang="pt-BR" sz="2400" dirty="0" smtClean="0"/>
              <a:t> out. 2025.</a:t>
            </a:r>
          </a:p>
          <a:p>
            <a:pPr algn="just">
              <a:lnSpc>
                <a:spcPts val="4025"/>
              </a:lnSpc>
              <a:spcBef>
                <a:spcPct val="0"/>
              </a:spcBef>
            </a:pPr>
            <a:endParaRPr lang="pt-BR" sz="2400" dirty="0">
              <a:latin typeface="Montserrat" pitchFamily="2" charset="0"/>
            </a:endParaRPr>
          </a:p>
          <a:p>
            <a:pPr algn="just">
              <a:lnSpc>
                <a:spcPts val="4025"/>
              </a:lnSpc>
              <a:spcBef>
                <a:spcPct val="0"/>
              </a:spcBef>
            </a:pPr>
            <a:r>
              <a:rPr lang="pt-BR" sz="2400" b="1" dirty="0"/>
              <a:t>SOCIEDADE BRASILEIRA DE PEDIATRIA (SBP).</a:t>
            </a:r>
            <a:r>
              <a:rPr lang="pt-BR" sz="2400" dirty="0"/>
              <a:t> </a:t>
            </a:r>
            <a:r>
              <a:rPr lang="pt-BR" sz="2400" i="1" dirty="0"/>
              <a:t>Nota técnica: Importância da triagem neonatal para detecção precoce de doenças congênitas.</a:t>
            </a:r>
            <a:r>
              <a:rPr lang="pt-BR" sz="2400" dirty="0"/>
              <a:t> Rio de Janeiro: SBP, 2022. Disponível em: https://www.sbp.com.br/imprensa/detalhe/nid/importancia-da-triagem-neonatal/. Acesso em: 2</a:t>
            </a:r>
            <a:r>
              <a:rPr lang="pt-BR" sz="2400" dirty="0" smtClean="0"/>
              <a:t> out. </a:t>
            </a:r>
            <a:r>
              <a:rPr lang="pt-BR" sz="2400" dirty="0"/>
              <a:t>2025.</a:t>
            </a:r>
            <a:endParaRPr sz="2400" dirty="0">
              <a:latin typeface="Montserrat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629</Words>
  <Application>Microsoft Office PowerPoint</Application>
  <PresentationFormat>Personalizar</PresentationFormat>
  <Paragraphs>28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League Spartan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PMG</cp:lastModifiedBy>
  <cp:revision>19</cp:revision>
  <dcterms:created xsi:type="dcterms:W3CDTF">2025-09-30T13:28:00Z</dcterms:created>
  <dcterms:modified xsi:type="dcterms:W3CDTF">2025-11-10T00:32:32Z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FE7FB16CD9B34361AC1B10A5482BF857_13</vt:lpwstr>
  </property>
  <property fmtid="{D5CDD505-2E9C-101B-9397-08002B2CF9AE}" pid="3" name="KSOProductBuildVer">
    <vt:lpwstr>1046-12.2.0.23155</vt:lpwstr>
  </property>
</Properties>
</file>