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3402925" cy="40325675"/>
  <p:notesSz cx="6858000" cy="9144000"/>
  <p:defaultTextStyle>
    <a:defPPr>
      <a:defRPr lang="pt-BR"/>
    </a:defPPr>
    <a:lvl1pPr marL="0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0799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41598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62397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283196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03995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24794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745593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566392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01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CD"/>
    <a:srgbClr val="3E4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>
        <p:scale>
          <a:sx n="30" d="100"/>
          <a:sy n="30" d="100"/>
        </p:scale>
        <p:origin x="1541" y="-4027"/>
      </p:cViewPr>
      <p:guideLst>
        <p:guide orient="horz" pos="12701"/>
        <p:guide pos="73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5220" y="12527099"/>
            <a:ext cx="19892486" cy="8643883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10439" y="22851216"/>
            <a:ext cx="16382048" cy="10305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41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62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8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0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6967121" y="1614900"/>
            <a:ext cx="5265658" cy="34407509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70146" y="1614900"/>
            <a:ext cx="15406926" cy="34407509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8670" y="25912983"/>
            <a:ext cx="19892486" cy="8009127"/>
          </a:xfrm>
        </p:spPr>
        <p:txBody>
          <a:bodyPr anchor="t"/>
          <a:lstStyle>
            <a:lvl1pPr algn="l">
              <a:defRPr sz="159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48670" y="17091745"/>
            <a:ext cx="19892486" cy="882123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0799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4159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62397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28319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03995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70146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896487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026606"/>
            <a:ext cx="10340356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70146" y="12788467"/>
            <a:ext cx="10340356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1888362" y="9026606"/>
            <a:ext cx="10344418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1888362" y="12788467"/>
            <a:ext cx="10344418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0148" y="1605559"/>
            <a:ext cx="7699401" cy="683296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9894" y="1605562"/>
            <a:ext cx="13082885" cy="34416846"/>
          </a:xfrm>
        </p:spPr>
        <p:txBody>
          <a:bodyPr/>
          <a:lstStyle>
            <a:lvl1pPr>
              <a:defRPr sz="127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70148" y="8438524"/>
            <a:ext cx="7699401" cy="27583885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7137" y="28227972"/>
            <a:ext cx="14041755" cy="333247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87137" y="3603174"/>
            <a:ext cx="14041755" cy="24195405"/>
          </a:xfrm>
        </p:spPr>
        <p:txBody>
          <a:bodyPr/>
          <a:lstStyle>
            <a:lvl1pPr marL="0" indent="0">
              <a:buNone/>
              <a:defRPr sz="12700"/>
            </a:lvl1pPr>
            <a:lvl2pPr marL="1820799" indent="0">
              <a:buNone/>
              <a:defRPr sz="11200"/>
            </a:lvl2pPr>
            <a:lvl3pPr marL="3641598" indent="0">
              <a:buNone/>
              <a:defRPr sz="9600"/>
            </a:lvl3pPr>
            <a:lvl4pPr marL="5462397" indent="0">
              <a:buNone/>
              <a:defRPr sz="8000"/>
            </a:lvl4pPr>
            <a:lvl5pPr marL="7283196" indent="0">
              <a:buNone/>
              <a:defRPr sz="8000"/>
            </a:lvl5pPr>
            <a:lvl6pPr marL="9103995" indent="0">
              <a:buNone/>
              <a:defRPr sz="8000"/>
            </a:lvl6pPr>
            <a:lvl7pPr marL="10924794" indent="0">
              <a:buNone/>
              <a:defRPr sz="8000"/>
            </a:lvl7pPr>
            <a:lvl8pPr marL="12745593" indent="0">
              <a:buNone/>
              <a:defRPr sz="8000"/>
            </a:lvl8pPr>
            <a:lvl9pPr marL="14566392" indent="0">
              <a:buNone/>
              <a:defRPr sz="8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87137" y="31560444"/>
            <a:ext cx="14041755" cy="4732663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</p:spPr>
        <p:txBody>
          <a:bodyPr vert="horz" lIns="364160" tIns="182080" rIns="364160" bIns="18208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</p:spPr>
        <p:txBody>
          <a:bodyPr vert="horz" lIns="364160" tIns="182080" rIns="364160" bIns="18208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  <p:pic>
        <p:nvPicPr>
          <p:cNvPr id="1026" name="Picture 2" descr="C:\Users\rao656402\Desktop\banner.png"/>
          <p:cNvPicPr>
            <a:picLocks noChangeAspect="1" noChangeArrowheads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1641" y="4763"/>
            <a:ext cx="23399643" cy="403161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41598" rtl="0" eaLnBrk="1" latinLnBrk="0" hangingPunct="1">
        <a:spcBef>
          <a:spcPct val="0"/>
        </a:spcBef>
        <a:buNone/>
        <a:defRPr sz="1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65599" indent="-1365599" algn="l" defTabSz="3641598" rtl="0" eaLnBrk="1" latinLnBrk="0" hangingPunct="1">
        <a:spcBef>
          <a:spcPct val="20000"/>
        </a:spcBef>
        <a:buFont typeface="Arial" pitchFamily="34" charset="0"/>
        <a:buChar char="•"/>
        <a:defRPr sz="12700" kern="1200">
          <a:solidFill>
            <a:schemeClr val="tx1"/>
          </a:solidFill>
          <a:latin typeface="+mn-lt"/>
          <a:ea typeface="+mn-ea"/>
          <a:cs typeface="+mn-cs"/>
        </a:defRPr>
      </a:lvl1pPr>
      <a:lvl2pPr marL="2958798" indent="-1137999" algn="l" defTabSz="3641598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51998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372797" indent="-910400" algn="l" defTabSz="3641598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93596" indent="-910400" algn="l" defTabSz="3641598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14395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35194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655993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476792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0799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41598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62397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283196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03995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24794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745593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566392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/>
          <p:nvPr/>
        </p:nvSpPr>
        <p:spPr>
          <a:xfrm>
            <a:off x="1060044" y="9865692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" name="TextBox 16"/>
          <p:cNvSpPr txBox="1"/>
          <p:nvPr/>
        </p:nvSpPr>
        <p:spPr>
          <a:xfrm>
            <a:off x="1060045" y="11089829"/>
            <a:ext cx="9649072" cy="2164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>
                <a:latin typeface="Montserrat"/>
              </a:rPr>
              <a:t>Cuidado integral à saúde mental dos trabalhadores por meio da implantação de práticas integrativas e complementares em uma unidade da Atenção </a:t>
            </a:r>
            <a:r>
              <a:rPr lang="pt-BR" sz="2800" dirty="0" smtClean="0">
                <a:latin typeface="Montserrat"/>
              </a:rPr>
              <a:t>Primária.</a:t>
            </a:r>
            <a:endParaRPr lang="en-US" sz="2800" dirty="0">
              <a:solidFill>
                <a:srgbClr val="000000"/>
              </a:solidFill>
              <a:latin typeface="Montserrat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337"/>
              </a:lnSpc>
            </a:pPr>
            <a:endParaRPr dirty="0"/>
          </a:p>
        </p:txBody>
      </p:sp>
      <p:sp>
        <p:nvSpPr>
          <p:cNvPr id="6" name="TextBox 17"/>
          <p:cNvSpPr txBox="1"/>
          <p:nvPr/>
        </p:nvSpPr>
        <p:spPr>
          <a:xfrm>
            <a:off x="1060044" y="9937701"/>
            <a:ext cx="9489290" cy="732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OBJETO </a:t>
            </a: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DA EXPERIÊNCIA</a:t>
            </a:r>
          </a:p>
        </p:txBody>
      </p:sp>
      <p:sp>
        <p:nvSpPr>
          <p:cNvPr id="10" name="TextBox 55"/>
          <p:cNvSpPr txBox="1"/>
          <p:nvPr/>
        </p:nvSpPr>
        <p:spPr>
          <a:xfrm>
            <a:off x="2844478" y="4388356"/>
            <a:ext cx="17754921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09"/>
              </a:lnSpc>
            </a:pPr>
            <a:r>
              <a:rPr lang="en-US" sz="5400" b="1" dirty="0" err="1" smtClean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Implantação</a:t>
            </a:r>
            <a:r>
              <a:rPr lang="en-US" sz="5400" b="1" dirty="0" smtClean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 de PICS para </a:t>
            </a:r>
            <a:r>
              <a:rPr lang="en-US" sz="5400" b="1" dirty="0" err="1" smtClean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promoção</a:t>
            </a:r>
            <a:r>
              <a:rPr lang="en-US" sz="5400" b="1" dirty="0" smtClean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 da </a:t>
            </a:r>
            <a:r>
              <a:rPr lang="en-US" sz="5400" b="1" dirty="0" err="1" smtClean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saúde</a:t>
            </a:r>
            <a:r>
              <a:rPr lang="en-US" sz="5400" b="1" dirty="0" smtClean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 mental de </a:t>
            </a:r>
            <a:r>
              <a:rPr lang="en-US" sz="5400" b="1" dirty="0" err="1" smtClean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trabalhadores</a:t>
            </a:r>
            <a:r>
              <a:rPr lang="en-US" sz="5400" b="1" dirty="0" smtClean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5400" b="1" dirty="0" err="1" smtClean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em</a:t>
            </a:r>
            <a:r>
              <a:rPr lang="en-US" sz="5400" b="1" dirty="0" smtClean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 UBS do SUS</a:t>
            </a:r>
            <a:endParaRPr lang="en-US" sz="5400" b="1" dirty="0">
              <a:solidFill>
                <a:srgbClr val="0089CD"/>
              </a:solidFill>
              <a:latin typeface="Montserrat" pitchFamily="2" charset="0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1" name="TextBox 56"/>
          <p:cNvSpPr txBox="1"/>
          <p:nvPr/>
        </p:nvSpPr>
        <p:spPr>
          <a:xfrm>
            <a:off x="7335759" y="6497933"/>
            <a:ext cx="8772358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86"/>
              </a:lnSpc>
              <a:spcBef>
                <a:spcPct val="0"/>
              </a:spcBef>
            </a:pPr>
            <a:r>
              <a:rPr lang="en-US" sz="3918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Milla</a:t>
            </a:r>
            <a:r>
              <a:rPr lang="en-US" sz="28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Fernanda Batista Pereira¹, Mykaelle Costa de Souza²</a:t>
            </a:r>
            <a:endParaRPr lang="en-US" sz="2800" b="1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2" name="TextBox 57"/>
          <p:cNvSpPr txBox="1"/>
          <p:nvPr/>
        </p:nvSpPr>
        <p:spPr>
          <a:xfrm>
            <a:off x="909420" y="7482519"/>
            <a:ext cx="21674408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¹Unidade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Básica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Saúde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José Pimentel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Lins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Ouricuri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Pernambuco. ²Ministério da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Saúde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(MS),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Brasil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. ³Vigilância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Saúde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Secretária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Municipal de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Saúde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Ouricuri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Pernambuco,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Ouricuri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Pernambuco.</a:t>
            </a:r>
            <a:endParaRPr lang="en-US" sz="24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12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*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Autor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correspondente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milla.nanda@hotmail.com</a:t>
            </a:r>
            <a:endParaRPr lang="en-US" sz="24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131579" y="16614397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16" name="TextBox 16"/>
          <p:cNvSpPr txBox="1"/>
          <p:nvPr/>
        </p:nvSpPr>
        <p:spPr>
          <a:xfrm>
            <a:off x="1144598" y="17537203"/>
            <a:ext cx="9649072" cy="4231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>
                <a:latin typeface="Montserrat"/>
              </a:rPr>
              <a:t>Foram ofertadas práticas coletivas e individuais com base nas PICS. As atividades em grupo incluíram Meditação Guiada e </a:t>
            </a:r>
            <a:r>
              <a:rPr lang="pt-BR" sz="2800" dirty="0" err="1">
                <a:latin typeface="Montserrat"/>
              </a:rPr>
              <a:t>Pilates</a:t>
            </a:r>
            <a:r>
              <a:rPr lang="pt-BR" sz="2800" dirty="0">
                <a:latin typeface="Montserrat"/>
              </a:rPr>
              <a:t>, realizadas semanalmente. As individuais foram Escalda-pés com óleos essenciais, </a:t>
            </a:r>
            <a:r>
              <a:rPr lang="pt-BR" sz="2800" dirty="0" err="1">
                <a:latin typeface="Montserrat"/>
              </a:rPr>
              <a:t>Auriculoterapia</a:t>
            </a:r>
            <a:r>
              <a:rPr lang="pt-BR" sz="2800" dirty="0">
                <a:latin typeface="Montserrat"/>
              </a:rPr>
              <a:t> e </a:t>
            </a:r>
            <a:r>
              <a:rPr lang="pt-BR" sz="2800" dirty="0" err="1">
                <a:latin typeface="Montserrat"/>
              </a:rPr>
              <a:t>Ventosaterapia</a:t>
            </a:r>
            <a:r>
              <a:rPr lang="pt-BR" sz="2800" dirty="0">
                <a:latin typeface="Montserrat"/>
              </a:rPr>
              <a:t>, conforme demanda espontânea. Participaram cerca de 80% dos trabalhadores da UBS, com média de 3 a 4 práticas mensais por profissional. As atividades foram realizadas no próprio espaço da unidade, organizadas pela equipe e integradas à rotina de trabalho.</a:t>
            </a:r>
            <a:endParaRPr dirty="0">
              <a:latin typeface="Montserra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14935" y="16659525"/>
            <a:ext cx="984933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DESCRIÇÃO DA EXPERIÊNCIA</a:t>
            </a:r>
          </a:p>
        </p:txBody>
      </p:sp>
      <p:sp>
        <p:nvSpPr>
          <p:cNvPr id="18" name="Freeform 14"/>
          <p:cNvSpPr/>
          <p:nvPr/>
        </p:nvSpPr>
        <p:spPr>
          <a:xfrm>
            <a:off x="991596" y="24175658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19" name="TextBox 16"/>
          <p:cNvSpPr txBox="1"/>
          <p:nvPr/>
        </p:nvSpPr>
        <p:spPr>
          <a:xfrm>
            <a:off x="920062" y="25160653"/>
            <a:ext cx="9649072" cy="4231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>
                <a:latin typeface="Montserrat"/>
              </a:rPr>
              <a:t>A experiência evidenciou que o cuidado com a saúde dos profissionais é viável mesmo diante de limitações, desde que haja engajamento da equipe e apoio </a:t>
            </a:r>
            <a:r>
              <a:rPr lang="pt-BR" sz="2800" dirty="0" err="1">
                <a:latin typeface="Montserrat"/>
              </a:rPr>
              <a:t>institucional.A</a:t>
            </a:r>
            <a:r>
              <a:rPr lang="pt-BR" sz="2800" dirty="0">
                <a:latin typeface="Montserrat"/>
              </a:rPr>
              <a:t> formação por meio do curso “Saúde e Bem Viver” foi essencial para a motivação e organização das ações. Constatou-se a importância da documentação das intervenções, tanto para avaliação dos impactos quanto para replicação da experiência. A vivência reforça o papel estratégico do autocuidado coletivo na consolidação do SUS </a:t>
            </a:r>
            <a:r>
              <a:rPr lang="pt-BR" sz="2800" dirty="0" smtClean="0">
                <a:latin typeface="Montserrat"/>
              </a:rPr>
              <a:t>humanizado.</a:t>
            </a:r>
            <a:endParaRPr dirty="0">
              <a:latin typeface="Montserrat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880024" y="24320817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APRENDIZADO E ANÁLISE CRÍTICA</a:t>
            </a:r>
          </a:p>
        </p:txBody>
      </p:sp>
      <p:sp>
        <p:nvSpPr>
          <p:cNvPr id="48" name="Freeform 14"/>
          <p:cNvSpPr/>
          <p:nvPr/>
        </p:nvSpPr>
        <p:spPr>
          <a:xfrm>
            <a:off x="12493550" y="9891331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49" name="TextBox 16"/>
          <p:cNvSpPr txBox="1"/>
          <p:nvPr/>
        </p:nvSpPr>
        <p:spPr>
          <a:xfrm>
            <a:off x="12493551" y="11115468"/>
            <a:ext cx="9649072" cy="2869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>
                <a:latin typeface="Montserrat"/>
              </a:rPr>
              <a:t>Apresentar a experiência de implantação das Práticas Integrativas e Complementares em Saúde como estratégia de promoção do bem-estar e enfrentamento do estresse, ansiedade e esgotamento emocional entre os profissionais de uma equipe da Atenção Primária.</a:t>
            </a:r>
            <a:endParaRPr lang="en-US" sz="2800" dirty="0">
              <a:solidFill>
                <a:srgbClr val="000000"/>
              </a:solidFill>
              <a:latin typeface="Montserrat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337"/>
              </a:lnSpc>
            </a:pPr>
            <a:endParaRPr dirty="0"/>
          </a:p>
        </p:txBody>
      </p:sp>
      <p:sp>
        <p:nvSpPr>
          <p:cNvPr id="50" name="TextBox 17"/>
          <p:cNvSpPr txBox="1"/>
          <p:nvPr/>
        </p:nvSpPr>
        <p:spPr>
          <a:xfrm>
            <a:off x="12405302" y="10019892"/>
            <a:ext cx="9489290" cy="742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OBJETIVOS</a:t>
            </a:r>
          </a:p>
        </p:txBody>
      </p:sp>
      <p:sp>
        <p:nvSpPr>
          <p:cNvPr id="51" name="Freeform 14"/>
          <p:cNvSpPr/>
          <p:nvPr/>
        </p:nvSpPr>
        <p:spPr>
          <a:xfrm>
            <a:off x="12457783" y="15817887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3" name="TextBox 17"/>
          <p:cNvSpPr txBox="1"/>
          <p:nvPr/>
        </p:nvSpPr>
        <p:spPr>
          <a:xfrm>
            <a:off x="12044988" y="15954643"/>
            <a:ext cx="9849330" cy="732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</a:p>
        </p:txBody>
      </p:sp>
      <p:sp>
        <p:nvSpPr>
          <p:cNvPr id="54" name="Freeform 14"/>
          <p:cNvSpPr/>
          <p:nvPr/>
        </p:nvSpPr>
        <p:spPr>
          <a:xfrm>
            <a:off x="12565085" y="24175656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5" name="TextBox 16"/>
          <p:cNvSpPr txBox="1"/>
          <p:nvPr/>
        </p:nvSpPr>
        <p:spPr>
          <a:xfrm>
            <a:off x="12457783" y="25175446"/>
            <a:ext cx="9649072" cy="3526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>
                <a:latin typeface="Montserrat"/>
              </a:rPr>
              <a:t>Recomenda-se a continuidade e expansão das práticas integrativas nas unidades de </a:t>
            </a:r>
            <a:r>
              <a:rPr lang="pt-BR" sz="2800" dirty="0" err="1">
                <a:latin typeface="Montserrat"/>
              </a:rPr>
              <a:t>saúde,com</a:t>
            </a:r>
            <a:r>
              <a:rPr lang="pt-BR" sz="2800" dirty="0">
                <a:latin typeface="Montserrat"/>
              </a:rPr>
              <a:t> fortalecimento da formação dos trabalhadores e apoio </a:t>
            </a:r>
            <a:r>
              <a:rPr lang="pt-BR" sz="2800" dirty="0" err="1">
                <a:latin typeface="Montserrat"/>
              </a:rPr>
              <a:t>institucional.A</a:t>
            </a:r>
            <a:r>
              <a:rPr lang="pt-BR" sz="2800" dirty="0">
                <a:latin typeface="Montserrat"/>
              </a:rPr>
              <a:t> incorporação de ações de autocuidado no cotidiano das equipes favorece o bem-estar, fortalece os vínculos e melhora o cuidado ao usuário. É recomendável a implantação do curso “Saúde e Bem Viver” em toda a </a:t>
            </a:r>
            <a:r>
              <a:rPr lang="pt-BR" sz="2800" dirty="0" err="1">
                <a:latin typeface="Montserrat"/>
              </a:rPr>
              <a:t>rede,e</a:t>
            </a:r>
            <a:r>
              <a:rPr lang="pt-BR" sz="2800" dirty="0">
                <a:latin typeface="Montserrat"/>
              </a:rPr>
              <a:t> a sistematização das práticas para fins de monitoramento e avaliação contínua</a:t>
            </a:r>
            <a:endParaRPr dirty="0">
              <a:latin typeface="Montserrat"/>
            </a:endParaRPr>
          </a:p>
        </p:txBody>
      </p:sp>
      <p:sp>
        <p:nvSpPr>
          <p:cNvPr id="56" name="TextBox 17"/>
          <p:cNvSpPr txBox="1"/>
          <p:nvPr/>
        </p:nvSpPr>
        <p:spPr>
          <a:xfrm>
            <a:off x="12357654" y="24301704"/>
            <a:ext cx="984933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CONCLUSÃO E/OU RECOMENDAÇÕES</a:t>
            </a:r>
          </a:p>
        </p:txBody>
      </p:sp>
      <p:sp>
        <p:nvSpPr>
          <p:cNvPr id="57" name="TextBox 58"/>
          <p:cNvSpPr txBox="1"/>
          <p:nvPr/>
        </p:nvSpPr>
        <p:spPr>
          <a:xfrm>
            <a:off x="3780582" y="31707292"/>
            <a:ext cx="14830893" cy="77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572" b="1" dirty="0" err="1">
                <a:solidFill>
                  <a:srgbClr val="000000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Referências</a:t>
            </a:r>
            <a:endParaRPr lang="en-US" sz="4572" b="1" dirty="0">
              <a:solidFill>
                <a:srgbClr val="000000"/>
              </a:solidFill>
              <a:latin typeface="Montserrat" pitchFamily="2" charset="0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8" name="TextBox 59"/>
          <p:cNvSpPr txBox="1"/>
          <p:nvPr/>
        </p:nvSpPr>
        <p:spPr>
          <a:xfrm>
            <a:off x="967532" y="33227220"/>
            <a:ext cx="943304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400" dirty="0">
                <a:latin typeface="Montserrat"/>
              </a:rPr>
              <a:t>BRASIL. Ministério da Saúde. </a:t>
            </a:r>
            <a:r>
              <a:rPr lang="pt-BR" sz="2400" b="1" dirty="0">
                <a:latin typeface="Montserrat"/>
              </a:rPr>
              <a:t>Política Nacional de Práticas Integrativas e Complementares no SUS</a:t>
            </a:r>
            <a:r>
              <a:rPr lang="pt-BR" sz="2400" dirty="0">
                <a:latin typeface="Montserrat"/>
              </a:rPr>
              <a:t>. Portaria MS/GM nº 971, de 3 de maio de 2006. Brasília: MS, 2006</a:t>
            </a:r>
            <a:r>
              <a:rPr lang="pt-BR" sz="2400" dirty="0" smtClean="0">
                <a:latin typeface="Montserrat"/>
              </a:rPr>
              <a:t>.</a:t>
            </a:r>
          </a:p>
          <a:p>
            <a:endParaRPr lang="pt-BR" sz="2400" dirty="0">
              <a:latin typeface="Montserrat"/>
            </a:endParaRPr>
          </a:p>
          <a:p>
            <a:r>
              <a:rPr lang="pt-BR" sz="2400" dirty="0">
                <a:latin typeface="Montserrat"/>
              </a:rPr>
              <a:t>BRASIL. Ministério da Saúde. </a:t>
            </a:r>
            <a:r>
              <a:rPr lang="pt-BR" sz="2400" b="1" dirty="0">
                <a:latin typeface="Montserrat"/>
              </a:rPr>
              <a:t>Caderno de Boas Práticas em Saúde Mental na Atenção Primária</a:t>
            </a:r>
            <a:r>
              <a:rPr lang="pt-BR" sz="2400" dirty="0">
                <a:latin typeface="Montserrat"/>
              </a:rPr>
              <a:t>. Brasília: MS, 2022.</a:t>
            </a:r>
          </a:p>
        </p:txBody>
      </p:sp>
      <p:sp>
        <p:nvSpPr>
          <p:cNvPr id="59" name="TextBox 60"/>
          <p:cNvSpPr txBox="1"/>
          <p:nvPr/>
        </p:nvSpPr>
        <p:spPr>
          <a:xfrm>
            <a:off x="12337158" y="33224160"/>
            <a:ext cx="9721080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400" dirty="0">
                <a:latin typeface="Montserrat"/>
              </a:rPr>
              <a:t>COSTA, D. G. et al. </a:t>
            </a:r>
            <a:r>
              <a:rPr lang="pt-BR" sz="2400" b="1" dirty="0">
                <a:latin typeface="Montserrat"/>
              </a:rPr>
              <a:t>Práticas Integrativas e Complementares na Atenção à Saúde Mental dos Trabalhadores da Saúde</a:t>
            </a:r>
            <a:r>
              <a:rPr lang="pt-BR" sz="2400" dirty="0">
                <a:latin typeface="Montserrat"/>
              </a:rPr>
              <a:t>. </a:t>
            </a:r>
            <a:r>
              <a:rPr lang="pt-BR" sz="2400" i="1" dirty="0">
                <a:latin typeface="Montserrat"/>
              </a:rPr>
              <a:t>Revista Brasileira de Saúde Ocupacional</a:t>
            </a:r>
            <a:r>
              <a:rPr lang="pt-BR" sz="2400" dirty="0">
                <a:latin typeface="Montserrat"/>
              </a:rPr>
              <a:t>, São Paulo, v. 45, 2020</a:t>
            </a:r>
            <a:r>
              <a:rPr lang="pt-BR" sz="2400" dirty="0" smtClean="0">
                <a:latin typeface="Montserrat"/>
              </a:rPr>
              <a:t>.</a:t>
            </a:r>
          </a:p>
          <a:p>
            <a:endParaRPr lang="pt-BR" sz="2400" dirty="0">
              <a:latin typeface="Montserrat"/>
            </a:endParaRPr>
          </a:p>
          <a:p>
            <a:r>
              <a:rPr lang="pt-BR" sz="2400" dirty="0">
                <a:latin typeface="Montserrat"/>
              </a:rPr>
              <a:t>SILVA, R. S.; MARTINS, L. C.; OLIVEIRA, T. P. </a:t>
            </a:r>
            <a:r>
              <a:rPr lang="pt-BR" sz="2400" b="1" dirty="0">
                <a:latin typeface="Montserrat"/>
              </a:rPr>
              <a:t>Autocuidado e saúde mental: estratégias integrativas no SUS</a:t>
            </a:r>
            <a:r>
              <a:rPr lang="pt-BR" sz="2400" dirty="0">
                <a:latin typeface="Montserrat"/>
              </a:rPr>
              <a:t>. </a:t>
            </a:r>
            <a:r>
              <a:rPr lang="pt-BR" sz="2400" i="1" dirty="0">
                <a:latin typeface="Montserrat"/>
              </a:rPr>
              <a:t>Revista Saúde em Foco</a:t>
            </a:r>
            <a:r>
              <a:rPr lang="pt-BR" sz="2400" dirty="0">
                <a:latin typeface="Montserrat"/>
              </a:rPr>
              <a:t>, v. 10, n. 2, p. 45-52, 2021.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5668" y="16990148"/>
            <a:ext cx="2964039" cy="337896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231" y="20431979"/>
            <a:ext cx="2965477" cy="3462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9807" y="16945033"/>
            <a:ext cx="3297816" cy="340633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9807" y="20427788"/>
            <a:ext cx="3321007" cy="352039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707" y="20429441"/>
            <a:ext cx="3118786" cy="342159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459" y="16967200"/>
            <a:ext cx="3110347" cy="34019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517</Words>
  <Application>Microsoft Office PowerPoint</Application>
  <PresentationFormat>Personalizar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League Spartan</vt:lpstr>
      <vt:lpstr>Montserrat</vt:lpstr>
      <vt:lpstr>Open Sans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rao656402</dc:creator>
  <cp:lastModifiedBy>ESUS</cp:lastModifiedBy>
  <cp:revision>14</cp:revision>
  <dcterms:created xsi:type="dcterms:W3CDTF">2025-09-30T13:28:19Z</dcterms:created>
  <dcterms:modified xsi:type="dcterms:W3CDTF">2025-11-04T13:46:12Z</dcterms:modified>
</cp:coreProperties>
</file>