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46" d="100"/>
          <a:sy n="46" d="100"/>
        </p:scale>
        <p:origin x="-1416" y="102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br/saude" TargetMode="External"/><Relationship Id="rId2" Type="http://schemas.openxmlformats.org/officeDocument/2006/relationships/hyperlink" Target="https://bvsms.saude.gov.br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986569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060045" y="10801797"/>
            <a:ext cx="9577537" cy="28694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experiência relatada envolveu a inspeção sanitária e coleta de amostras de água em sistemas e fontes alternativas de abastecimento em Inajá.</a:t>
            </a:r>
            <a:endParaRPr lang="en-US" sz="2800" dirty="0" smtClean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9937701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324199" y="4249069"/>
            <a:ext cx="22682520" cy="24929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spcAft>
                <a:spcPts val="5400"/>
              </a:spcAft>
            </a:pPr>
            <a:r>
              <a:rPr lang="pt-BR" sz="5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Desempenho da Vigilância da </a:t>
            </a:r>
            <a:r>
              <a:rPr lang="pt-BR" sz="5400" b="1" dirty="0" err="1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àgua</a:t>
            </a:r>
            <a:r>
              <a:rPr lang="pt-BR" sz="5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 para consumo humano e Vigilância Sanitária em Fontes de Abastecimento de Água no Município de Inajá – PE</a:t>
            </a:r>
            <a:endParaRPr lang="en-US" sz="54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1044278" y="6769349"/>
            <a:ext cx="21026810" cy="21159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DÉBORA MANUELA DE ARAUJO COSTA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*, ADILSON TENÓRIO CAVALCANTI, ALDER PACHECO VILELA, 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ANA CYNTIA RABELO E SILVA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GLAWCY REGYNNA A. R. DA SILVA,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HELLEN VIANA MATIAS, LUCIANA CRISTIANE S. MANDU, ROSÂNGELA MARIA SILVA 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RODRIGUES, SERGIALYSON BRASIL FARIAS</a:t>
            </a:r>
            <a:endParaRPr lang="en-US" sz="28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756246" y="8929589"/>
            <a:ext cx="21674408" cy="7386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VI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Gerência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Regional de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Arcoverde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Pernambuco.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   </a:t>
            </a:r>
          </a:p>
          <a:p>
            <a:pPr algn="ctr">
              <a:spcBef>
                <a:spcPct val="0"/>
              </a:spcBef>
            </a:pP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Débora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Manuela de Araujo Costa: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debora_ant@hotmail.com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1044278" y="1411416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1044278" y="15122277"/>
            <a:ext cx="9577064" cy="56425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ação foi conduzida pela VI GERES e APEVISA, iniciando com reunião com VIGIAGUA e VISA para planejar visitas e coletas. Inspecionaram-se dez fontes, incluindo poços e reservatórios, verificando estrutura, 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cloradores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registros e entrevistando responsáveis. Coletaram-se amostras para análises de cloro residual, turbidez e microbiologia (coliformes totais e 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coli), conforme Portaria GM/MS nº 888/2021.</a:t>
            </a:r>
            <a:endParaRPr dirty="0"/>
          </a:p>
        </p:txBody>
      </p:sp>
      <p:sp>
        <p:nvSpPr>
          <p:cNvPr id="17" name="TextBox 17"/>
          <p:cNvSpPr txBox="1"/>
          <p:nvPr/>
        </p:nvSpPr>
        <p:spPr>
          <a:xfrm>
            <a:off x="1044278" y="14258181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72270" y="2131496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972270" y="22251069"/>
            <a:ext cx="9577538" cy="56425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Os resultados revelaram fragilidades no abastecimento de Inajá, com riscos à saúde pela ausência ou falhas na desinfecção, facilitando contaminações. A falta de regularização sanitária e ambiental agrava o problema, dificultando responsabilizações e correções. A situação evidencia a necessidade de ações conjuntas entre vigilância, meio ambiente e gestão municipal para assegurar a qualidade da água fornecida à população.</a:t>
            </a:r>
            <a:endParaRPr dirty="0"/>
          </a:p>
        </p:txBody>
      </p:sp>
      <p:sp>
        <p:nvSpPr>
          <p:cNvPr id="20" name="TextBox 17"/>
          <p:cNvSpPr txBox="1"/>
          <p:nvPr/>
        </p:nvSpPr>
        <p:spPr>
          <a:xfrm>
            <a:off x="972270" y="21386973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989133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93551" y="10797918"/>
            <a:ext cx="9561298" cy="21641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Avaliar 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as condições sanitárias e qualidade da água para promover melhorias</a:t>
            </a:r>
            <a:endParaRPr lang="en-US" sz="2800" dirty="0" smtClean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996334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77784" y="1411416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477785" y="15107220"/>
            <a:ext cx="9577064" cy="49116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Foram analisadas 10 amostras: 2 com coliformes totais, 4 com cloro residual abaixo do recomendado (0,2 mg/L) e 8 dentro do padrão de turbidez. As inspeções revelaram ausência ou falhas em 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cloradores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falta de tratamento nas caixas por ausência de cloro, reservatórios desativados ou danificados, inexistência de licenças sanitárias e ambientais e ausência de POP para o tratamento da água.</a:t>
            </a:r>
            <a:endParaRPr dirty="0"/>
          </a:p>
        </p:txBody>
      </p:sp>
      <p:sp>
        <p:nvSpPr>
          <p:cNvPr id="53" name="TextBox 17"/>
          <p:cNvSpPr txBox="1"/>
          <p:nvPr/>
        </p:nvSpPr>
        <p:spPr>
          <a:xfrm>
            <a:off x="12477784" y="14258181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05776" y="2134436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421542" y="22309568"/>
            <a:ext cx="9561298" cy="56425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experiência evidenciou a importância das inspeções sanitárias para identificar riscos, apoiar decisões e propor melhorias nos sistemas de abastecimento. Em Inajá, foram constatadas falhas que exigem articulação entre fiscalização e gestão para garantir água potável de qualidade. As soluções — como instalar cloração, adequar normas e aprimorar o monitoramento — são essenciais para reduzir riscos e proteger a saúde da população.</a:t>
            </a:r>
            <a:endParaRPr dirty="0"/>
          </a:p>
        </p:txBody>
      </p:sp>
      <p:sp>
        <p:nvSpPr>
          <p:cNvPr id="56" name="TextBox 17"/>
          <p:cNvSpPr txBox="1"/>
          <p:nvPr/>
        </p:nvSpPr>
        <p:spPr>
          <a:xfrm>
            <a:off x="12277526" y="21458981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068614" y="28515765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1044278" y="29739901"/>
            <a:ext cx="9433048" cy="443198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pt-BR" sz="2400" b="1" dirty="0">
                <a:latin typeface="Montserrat"/>
              </a:rPr>
              <a:t>BRASIL. Ministério da Saúde. Secretaria de Vigilância em Saúde.</a:t>
            </a:r>
            <a:r>
              <a:rPr lang="pt-BR" sz="2400" dirty="0">
                <a:latin typeface="Montserrat"/>
              </a:rPr>
              <a:t> </a:t>
            </a:r>
            <a:r>
              <a:rPr lang="pt-BR" sz="2400" i="1" dirty="0">
                <a:latin typeface="Montserrat"/>
              </a:rPr>
              <a:t>Guia de Preparação e Resposta a Emergências em Saúde Pública.</a:t>
            </a:r>
            <a:r>
              <a:rPr lang="pt-BR" sz="2400" dirty="0">
                <a:latin typeface="Montserrat"/>
              </a:rPr>
              <a:t> Brasília: SVS/MS, 2021. Disponível em: https://www.gov.br/saude/pt-br/assuntos/saude-de-a-a-z/emergencias-em-saude-publica. Acesso em: 5 out. 2025</a:t>
            </a:r>
            <a:r>
              <a:rPr lang="pt-BR" sz="2400" dirty="0" smtClean="0">
                <a:latin typeface="Montserrat"/>
              </a:rPr>
              <a:t>.</a:t>
            </a:r>
          </a:p>
          <a:p>
            <a:endParaRPr lang="pt-BR" sz="2400" dirty="0">
              <a:latin typeface="Montserrat"/>
            </a:endParaRPr>
          </a:p>
          <a:p>
            <a:endParaRPr lang="pt-BR" sz="2400" dirty="0" smtClean="0">
              <a:latin typeface="Montserrat"/>
            </a:endParaRPr>
          </a:p>
          <a:p>
            <a:r>
              <a:rPr lang="pt-BR" sz="2400" b="1" dirty="0">
                <a:latin typeface="Montserrat"/>
              </a:rPr>
              <a:t>BRASIL. Ministério da Saúde. Secretaria de Vigilância em Saúde.</a:t>
            </a:r>
            <a:r>
              <a:rPr lang="pt-BR" sz="2400" dirty="0">
                <a:latin typeface="Montserrat"/>
              </a:rPr>
              <a:t> </a:t>
            </a:r>
            <a:r>
              <a:rPr lang="pt-BR" sz="2400" i="1" dirty="0">
                <a:latin typeface="Montserrat"/>
              </a:rPr>
              <a:t>Manual de Vigilância em Saúde: volume único.</a:t>
            </a:r>
            <a:r>
              <a:rPr lang="pt-BR" sz="2400" dirty="0">
                <a:latin typeface="Montserrat"/>
              </a:rPr>
              <a:t> 5. ed. Brasília: Ministério da Saúde, 2019.</a:t>
            </a:r>
            <a:br>
              <a:rPr lang="pt-BR" sz="2400" dirty="0">
                <a:latin typeface="Montserrat"/>
              </a:rPr>
            </a:br>
            <a:r>
              <a:rPr lang="pt-BR" sz="2400" dirty="0">
                <a:latin typeface="Montserrat"/>
              </a:rPr>
              <a:t>Disponível em: </a:t>
            </a:r>
            <a:r>
              <a:rPr lang="pt-BR" sz="2400" dirty="0">
                <a:latin typeface="Montserrat"/>
                <a:hlinkClick r:id="rId2"/>
              </a:rPr>
              <a:t>https://bvsms.saude.gov.br</a:t>
            </a:r>
            <a:r>
              <a:rPr lang="pt-BR" sz="2400" dirty="0">
                <a:latin typeface="Montserrat"/>
              </a:rPr>
              <a:t>. Acesso em: 7 out. 2025.</a:t>
            </a:r>
          </a:p>
          <a:p>
            <a:endParaRPr lang="pt-BR" sz="2400" dirty="0">
              <a:latin typeface="Montserrat"/>
            </a:endParaRPr>
          </a:p>
        </p:txBody>
      </p:sp>
      <p:sp>
        <p:nvSpPr>
          <p:cNvPr id="59" name="TextBox 60"/>
          <p:cNvSpPr txBox="1"/>
          <p:nvPr/>
        </p:nvSpPr>
        <p:spPr>
          <a:xfrm>
            <a:off x="12259463" y="29739901"/>
            <a:ext cx="9721080" cy="53142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pt-BR" sz="2400" b="1" dirty="0">
                <a:latin typeface="Montserrat"/>
              </a:rPr>
              <a:t>BRASIL. Ministério da Saúde.</a:t>
            </a:r>
            <a:r>
              <a:rPr lang="pt-BR" sz="2400" dirty="0">
                <a:latin typeface="Montserrat"/>
              </a:rPr>
              <a:t> </a:t>
            </a:r>
            <a:r>
              <a:rPr lang="pt-BR" sz="2400" i="1" dirty="0">
                <a:latin typeface="Montserrat"/>
              </a:rPr>
              <a:t>Plano de Resposta às Emergências em Saúde Pública: guia para gestores e profissionais de saúde.</a:t>
            </a:r>
            <a:r>
              <a:rPr lang="pt-BR" sz="2400" dirty="0">
                <a:latin typeface="Montserrat"/>
              </a:rPr>
              <a:t> Brasília: Ministério da Saúde, 2022. Disponível em: </a:t>
            </a:r>
            <a:r>
              <a:rPr lang="pt-BR" sz="2400" dirty="0">
                <a:latin typeface="Montserrat"/>
                <a:hlinkClick r:id="rId3"/>
              </a:rPr>
              <a:t>https://www.gov.br/saude</a:t>
            </a:r>
            <a:r>
              <a:rPr lang="pt-BR" sz="2400" dirty="0">
                <a:latin typeface="Montserrat"/>
              </a:rPr>
              <a:t>. Acesso em: 8 out. 2025</a:t>
            </a:r>
            <a:r>
              <a:rPr lang="pt-BR" sz="2400" dirty="0" smtClean="0">
                <a:latin typeface="Montserrat"/>
              </a:rPr>
              <a:t>.</a:t>
            </a:r>
          </a:p>
          <a:p>
            <a:endParaRPr lang="pt-BR" sz="2400" dirty="0">
              <a:latin typeface="Montserrat"/>
            </a:endParaRPr>
          </a:p>
          <a:p>
            <a:endParaRPr lang="pt-BR" sz="2400" dirty="0" smtClean="0">
              <a:latin typeface="Montserrat"/>
            </a:endParaRPr>
          </a:p>
          <a:p>
            <a:endParaRPr lang="pt-BR" sz="2400" dirty="0">
              <a:latin typeface="Montserrat"/>
            </a:endParaRPr>
          </a:p>
          <a:p>
            <a:r>
              <a:rPr lang="pt-BR" sz="2400" dirty="0">
                <a:latin typeface="Montserrat"/>
              </a:rPr>
              <a:t>SECRETARIA DE SAÚDE DO ESTADO DE PERNAMBUCO. </a:t>
            </a:r>
            <a:r>
              <a:rPr lang="pt-BR" sz="2400" b="1" dirty="0">
                <a:latin typeface="Montserrat"/>
              </a:rPr>
              <a:t>Mapa de Saúde 2020 – VI GERES. </a:t>
            </a:r>
            <a:r>
              <a:rPr lang="pt-BR" sz="2400" dirty="0">
                <a:latin typeface="Montserrat"/>
              </a:rPr>
              <a:t>Recife: SES-PE, 2020. PDF. Disponível </a:t>
            </a:r>
            <a:r>
              <a:rPr lang="pt-BR" sz="2400" dirty="0" err="1" smtClean="0">
                <a:latin typeface="Montserrat"/>
              </a:rPr>
              <a:t>em:https</a:t>
            </a:r>
            <a:r>
              <a:rPr lang="pt-BR" sz="2400" dirty="0">
                <a:latin typeface="Montserrat"/>
              </a:rPr>
              <a:t>://</a:t>
            </a:r>
            <a:r>
              <a:rPr lang="pt-BR" sz="2400" dirty="0" smtClean="0">
                <a:latin typeface="Montserrat"/>
              </a:rPr>
              <a:t>portalantigo.saude.pe.gov.br/sites/portal.saude.pe.gov.br/files/mapa_de_saude_2020_vi_regiao_de_saude_0.pdf</a:t>
            </a:r>
            <a:r>
              <a:rPr lang="pt-BR" sz="2400" dirty="0">
                <a:latin typeface="Montserrat"/>
              </a:rPr>
              <a:t>. Acesso em: </a:t>
            </a:r>
            <a:r>
              <a:rPr lang="pt-BR" sz="2400" dirty="0" smtClean="0">
                <a:latin typeface="Montserrat"/>
              </a:rPr>
              <a:t>5 nov</a:t>
            </a:r>
            <a:r>
              <a:rPr lang="pt-BR" sz="2400" dirty="0">
                <a:latin typeface="Montserrat"/>
              </a:rPr>
              <a:t>. 2025.</a:t>
            </a:r>
          </a:p>
          <a:p>
            <a:endParaRPr lang="pt-BR" sz="2400" dirty="0">
              <a:latin typeface="Montserrat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sz="2400" dirty="0">
              <a:latin typeface="Montserrat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568</Words>
  <Application>Microsoft Office PowerPoint</Application>
  <PresentationFormat>Personalizar</PresentationFormat>
  <Paragraphs>26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Vigilancia em Saúde</cp:lastModifiedBy>
  <cp:revision>14</cp:revision>
  <dcterms:created xsi:type="dcterms:W3CDTF">2025-09-30T13:28:19Z</dcterms:created>
  <dcterms:modified xsi:type="dcterms:W3CDTF">2025-11-07T12:31:28Z</dcterms:modified>
</cp:coreProperties>
</file>