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6413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48" d="100"/>
          <a:sy n="48" d="100"/>
        </p:scale>
        <p:origin x="-416" y="2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2" y="3195640"/>
            <a:ext cx="15543451" cy="22050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411959"/>
            <a:ext cx="8225712" cy="8777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411959"/>
            <a:ext cx="24381884" cy="8777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2" y="6610352"/>
            <a:ext cx="15543451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2" y="4360070"/>
            <a:ext cx="15543451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3" y="2400302"/>
            <a:ext cx="16302211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2400302"/>
            <a:ext cx="16305385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2" y="2302670"/>
            <a:ext cx="80796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2" y="3262313"/>
            <a:ext cx="80796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6" y="2302670"/>
            <a:ext cx="80828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80" y="409577"/>
            <a:ext cx="10222613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2"/>
            <a:ext cx="6016104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9A3-F29C-4B2A-9407-130559C812EA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ppt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4763"/>
            <a:ext cx="18294350" cy="102965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30" y="2695228"/>
            <a:ext cx="5692485" cy="2114178"/>
          </a:xfrm>
          <a:prstGeom prst="rect">
            <a:avLst/>
          </a:prstGeom>
          <a:noFill/>
        </p:spPr>
      </p:pic>
      <p:pic>
        <p:nvPicPr>
          <p:cNvPr id="2051" name="Picture 3" descr="C:\Users\rao656402\Desktop\logo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261" y="8580538"/>
            <a:ext cx="8239041" cy="595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94934" y="1183060"/>
            <a:ext cx="1119136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pt-BR" sz="5400" dirty="0" smtClean="0">
                <a:solidFill>
                  <a:schemeClr val="bg1"/>
                </a:solidFill>
                <a:latin typeface="Montserrat"/>
                <a:sym typeface="Montserrat"/>
              </a:rPr>
              <a:t>Saúde </a:t>
            </a:r>
            <a:r>
              <a:rPr lang="pt-BR" sz="5400" dirty="0">
                <a:solidFill>
                  <a:schemeClr val="bg1"/>
                </a:solidFill>
                <a:latin typeface="Montserrat"/>
                <a:sym typeface="Montserrat"/>
              </a:rPr>
              <a:t>e Axé, valorizando saberes e práticas ancestrais no enfrentamento ao Racismo: Homenagem às </a:t>
            </a:r>
            <a:r>
              <a:rPr lang="pt-BR" sz="5400" dirty="0" err="1">
                <a:solidFill>
                  <a:schemeClr val="bg1"/>
                </a:solidFill>
                <a:latin typeface="Montserrat"/>
                <a:sym typeface="Montserrat"/>
              </a:rPr>
              <a:t>Yalorixás</a:t>
            </a:r>
            <a:r>
              <a:rPr lang="pt-BR" sz="5400" dirty="0">
                <a:solidFill>
                  <a:schemeClr val="bg1"/>
                </a:solidFill>
                <a:latin typeface="Montserrat"/>
                <a:sym typeface="Montserrat"/>
              </a:rPr>
              <a:t> em alusão ao Dia da Mulher Latino-Americana e </a:t>
            </a:r>
            <a:r>
              <a:rPr lang="pt-BR" sz="5400" dirty="0" smtClean="0">
                <a:solidFill>
                  <a:schemeClr val="bg1"/>
                </a:solidFill>
                <a:latin typeface="Montserrat"/>
                <a:sym typeface="Montserrat"/>
              </a:rPr>
              <a:t>Caribenha</a:t>
            </a:r>
            <a:endParaRPr lang="en-US" sz="5400" dirty="0">
              <a:solidFill>
                <a:schemeClr val="bg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918" y="6079604"/>
            <a:ext cx="1108923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Autora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pt-BR" sz="2400" dirty="0" smtClean="0">
                <a:solidFill>
                  <a:schemeClr val="bg1"/>
                </a:solidFill>
              </a:rPr>
              <a:t>CAVALCANTI</a:t>
            </a:r>
            <a:r>
              <a:rPr lang="pt-BR" sz="2400" dirty="0">
                <a:solidFill>
                  <a:schemeClr val="bg1"/>
                </a:solidFill>
              </a:rPr>
              <a:t>, Carmem </a:t>
            </a:r>
            <a:r>
              <a:rPr lang="pt-BR" sz="2400" dirty="0" smtClean="0">
                <a:solidFill>
                  <a:schemeClr val="bg1"/>
                </a:solidFill>
              </a:rPr>
              <a:t>Alves</a:t>
            </a:r>
          </a:p>
          <a:p>
            <a:r>
              <a:rPr lang="pt-BR" sz="2400" dirty="0" err="1" smtClean="0">
                <a:solidFill>
                  <a:schemeClr val="bg1"/>
                </a:solidFill>
              </a:rPr>
              <a:t>Co</a:t>
            </a:r>
            <a:r>
              <a:rPr lang="pt-BR" sz="2400" dirty="0" smtClean="0">
                <a:solidFill>
                  <a:schemeClr val="bg1"/>
                </a:solidFill>
              </a:rPr>
              <a:t>- Autores : </a:t>
            </a:r>
            <a:r>
              <a:rPr lang="pt-BR" sz="2400" dirty="0" smtClean="0">
                <a:solidFill>
                  <a:schemeClr val="bg1"/>
                </a:solidFill>
              </a:rPr>
              <a:t>TENÓRIO</a:t>
            </a:r>
            <a:r>
              <a:rPr lang="pt-BR" sz="2400" dirty="0">
                <a:solidFill>
                  <a:schemeClr val="bg1"/>
                </a:solidFill>
              </a:rPr>
              <a:t>, Inês de Moura; NASCIMENTO, Diego Felipe Ramalho do; TRAVASSOS, Elton Batista; PEREIRA, </a:t>
            </a:r>
            <a:r>
              <a:rPr lang="pt-BR" sz="2400" dirty="0" err="1">
                <a:solidFill>
                  <a:schemeClr val="bg1"/>
                </a:solidFill>
              </a:rPr>
              <a:t>Edirlayne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Jislena</a:t>
            </a:r>
            <a:r>
              <a:rPr lang="pt-BR" sz="2400" dirty="0">
                <a:solidFill>
                  <a:schemeClr val="bg1"/>
                </a:solidFill>
              </a:rPr>
              <a:t> Batista.</a:t>
            </a:r>
          </a:p>
          <a:p>
            <a:endParaRPr lang="en-US" sz="2400" dirty="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  <a:p>
            <a:pPr algn="l">
              <a:spcBef>
                <a:spcPct val="0"/>
              </a:spcBef>
            </a:pP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Instituições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Secretaria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Olinda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,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Diretoria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Politicas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Estratégicas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Coordenação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Integral de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População</a:t>
            </a:r>
            <a:r>
              <a:rPr lang="en-US" sz="2400" dirty="0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 smtClean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Negra</a:t>
            </a:r>
            <a:endParaRPr lang="en-US" sz="2400" dirty="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7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experiência revelou a urgência de políticas públicas sensíveis à diversidade cultural e religiosa. A escuta das </a:t>
            </a:r>
            <a:r>
              <a:rPr lang="pt-BR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apontou para a necessidade de formação continuada dos profissionais de saúde sobre o respeito às tradições afro-brasileiras, bem como a inclusão das lideranças de terreiro na construção de estratégias de cuidado </a:t>
            </a:r>
            <a:r>
              <a:rPr lang="pt-BR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territorializadas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antirracistas.</a:t>
            </a:r>
            <a:endParaRPr lang="en-U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3600" dirty="0"/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Recomenda-se ampliar ações de valorização das </a:t>
            </a:r>
            <a:r>
              <a:rPr lang="pt-BR" sz="4000" dirty="0" err="1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, garantindo sua participação nas políticas de saúde e direitos humanos. É fundamental institucionalizar o diálogo entre Estado e comunidades tradicionais, promovendo formações antirracistas e o reconhecimento dos terreiros como espaços legítimos de cuidado e resistência.</a:t>
            </a:r>
            <a:endParaRPr lang="en-US" sz="4000" dirty="0">
              <a:solidFill>
                <a:srgbClr val="000000"/>
              </a:solidFill>
              <a:latin typeface="Arial" pitchFamily="34" charset="0"/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</a:t>
            </a:r>
            <a:r>
              <a:rPr lang="en-US" sz="32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RECOMENDAÇÕES</a:t>
            </a:r>
            <a:endParaRPr lang="en-US" sz="32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172684"/>
            <a:ext cx="18324090" cy="8756857"/>
            <a:chOff x="0" y="-38100"/>
            <a:chExt cx="4856119" cy="2306333"/>
          </a:xfrm>
        </p:grpSpPr>
        <p:sp>
          <p:nvSpPr>
            <p:cNvPr id="5" name="Freeform 3"/>
            <p:cNvSpPr/>
            <p:nvPr/>
          </p:nvSpPr>
          <p:spPr>
            <a:xfrm>
              <a:off x="9985" y="68387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 smtClean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Coordenação 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Municipal de Saúde da População Negra de Olinda expressa sua mais profunda gratidão às </a:t>
            </a:r>
            <a:r>
              <a:rPr lang="pt-BR" sz="4000" dirty="0" err="1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 de nossa cidade pela participação e contribuição inestimável </a:t>
            </a:r>
            <a:r>
              <a:rPr lang="pt-BR" sz="400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no </a:t>
            </a:r>
            <a:r>
              <a:rPr lang="pt-BR" sz="4000" smtClean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evento 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alusivo ao Dia da Mulher Negra Latino-Americana e Caribenha</a:t>
            </a:r>
            <a:r>
              <a:rPr lang="pt-BR" sz="4000" dirty="0" smtClean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.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t> </a:t>
            </a:r>
            <a:endParaRPr lang="en-US" sz="4000" dirty="0">
              <a:solidFill>
                <a:srgbClr val="000000"/>
              </a:solidFill>
              <a:latin typeface="Arial" pitchFamily="34" charset="0"/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70" y="2335188"/>
            <a:ext cx="5692485" cy="2114178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6222008" y="4775182"/>
            <a:ext cx="6665614" cy="131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OBRIGAD@!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22861" y="6439644"/>
            <a:ext cx="9140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Carmem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Alves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Cavalcanti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Coordenadora</a:t>
            </a: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Integral à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População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Negra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Olinda</a:t>
            </a: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– SSO/DPE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e-mail: carmemfisio412@gmail.com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83F9-39F0-D49E-268E-79231120AE7A}"/>
              </a:ext>
            </a:extLst>
          </p:cNvPr>
          <p:cNvSpPr txBox="1"/>
          <p:nvPr/>
        </p:nvSpPr>
        <p:spPr>
          <a:xfrm>
            <a:off x="5334000" y="2780718"/>
            <a:ext cx="1150269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7200" dirty="0">
              <a:solidFill>
                <a:srgbClr val="FDFDFE"/>
              </a:solidFill>
              <a:latin typeface="Montserrat"/>
            </a:endParaRP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4294" y="2623220"/>
            <a:ext cx="1623476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lnSpc>
                <a:spcPts val="3600"/>
              </a:lnSpc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 30 de julho de 2025, no auditório da Prefeitura Municipal de </a:t>
            </a:r>
            <a:r>
              <a:rPr lang="pt-BR" sz="4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Olinda</a:t>
            </a:r>
          </a:p>
          <a:p>
            <a:pPr lvl="0" algn="just">
              <a:lnSpc>
                <a:spcPts val="3600"/>
              </a:lnSpc>
              <a:spcBef>
                <a:spcPct val="0"/>
              </a:spcBef>
            </a:pPr>
            <a:endParaRPr lang="pt-BR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lnSpc>
                <a:spcPts val="3600"/>
              </a:lnSpc>
              <a:spcBef>
                <a:spcPct val="0"/>
              </a:spcBef>
            </a:pPr>
            <a:endParaRPr lang="pt-BR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lnSpc>
                <a:spcPts val="3600"/>
              </a:lnSpc>
              <a:spcBef>
                <a:spcPct val="0"/>
              </a:spcBef>
            </a:pPr>
            <a:endParaRPr lang="pt-BR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Valorizar o protagonismo feminino das </a:t>
            </a:r>
            <a:r>
              <a:rPr lang="pt-BR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Olinda, promovendo o diálogo entre saúde, cultura e ancestralidade </a:t>
            </a:r>
            <a:r>
              <a:rPr lang="pt-BR" sz="4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afro-brasileira.</a:t>
            </a:r>
            <a:endParaRPr lang="en-U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73256DF5-919D-61B3-FC08-122E448B736C}"/>
              </a:ext>
            </a:extLst>
          </p:cNvPr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3600" dirty="0">
              <a:solidFill>
                <a:srgbClr val="FDFDFE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8049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22326" y="3219998"/>
            <a:ext cx="1594673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pt-BR" sz="40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econhecer</a:t>
            </a:r>
            <a:r>
              <a:rPr lang="pt-BR" sz="4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importância das </a:t>
            </a:r>
            <a:r>
              <a:rPr lang="pt-BR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como lideranças femininas na Religião de Matriz Africana, visibilizando suas práticas do cuidado integral, no uso da medicina ancestral e saberes populares para promoção da saúde, a preservação cultural e o enfrentamento ao racismo religioso e institucional.</a:t>
            </a:r>
            <a:r>
              <a:rPr lang="en-US" sz="4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OBJETIVOS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Axé e Saúde em foco nos Saberes e Práticas Ancestrais, homenageou 35 </a:t>
            </a:r>
            <a:r>
              <a:rPr lang="pt-BR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Yalorixás</a:t>
            </a: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promovendo a integração entre saberes tradicionais de matriz africana e a política de saúde. Iniciou com a mesa de abertura política, em seguida houve a entrega de certificados, e na ocasião as homenageadas realizaram louvações para seus Orixás e Jurema. A ação reforçou o respeito à diversidade religiosa e promoveu o fortalecimento da autoestima, valorizando suas múltiplas atribuições, social, político e cultural.</a:t>
            </a:r>
            <a:endParaRPr lang="en-U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1D76F9B6-E85C-B7F8-D3E9-04D577ABBB49}"/>
              </a:ext>
            </a:extLst>
          </p:cNvPr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 mulheres de Religião de Matriz Africana de Olinda, reconhecidas como agentes de saúde comunitária e guardiãs de saberes ancestrais, fortalecendo os vínculos entre gestão pública e comunidades tradicionais, favorecendo o lugar de fala destas mulheres e a visibilidade das práticas de cuidado promovidas nos terreiros como estratégias de promoção da saúde e enfrentamento das opressões históricas, de gênero, raça e classe.</a:t>
            </a:r>
            <a:endParaRPr lang="en-U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RESULTADOS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666</Words>
  <Application>Microsoft Office PowerPoint</Application>
  <PresentationFormat>Personalizar</PresentationFormat>
  <Paragraphs>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PROFESSOR</cp:lastModifiedBy>
  <cp:revision>20</cp:revision>
  <dcterms:created xsi:type="dcterms:W3CDTF">2025-09-29T18:47:39Z</dcterms:created>
  <dcterms:modified xsi:type="dcterms:W3CDTF">2025-11-05T00:56:46Z</dcterms:modified>
</cp:coreProperties>
</file>