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BCC2F9-0AAC-4345-A793-FE91D30BA747}" v="197" dt="2025-10-30T18:04:00.630"/>
    <p1510:client id="{D909703B-EF21-4511-883B-959A3DBB8FF5}" v="150" dt="2025-10-29T23:41:39.011"/>
    <p1510:client id="{FB63708F-DE06-492B-A51F-D018090B4790}" v="1001" dt="2025-10-29T23:36:47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-1110" y="25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806623" y="14176576"/>
            <a:ext cx="9662025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806623" y="15485227"/>
            <a:ext cx="9649072" cy="17235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é um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espaço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onde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municipais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alinham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às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demandas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Ministério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Estado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Municípios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806623" y="14248573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70249" y="5064571"/>
            <a:ext cx="21218891" cy="440883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089CD"/>
                </a:solidFill>
                <a:latin typeface="Montserrat"/>
                <a:ea typeface="+mn-lt"/>
                <a:cs typeface="+mn-lt"/>
              </a:rPr>
              <a:t>QUALIFICAÇÃO DO PROCESSO DE TRABALHO DO COLEGIADO REGIONAL DA ATENÇÃO PRIMÁRIA DA I REGIÃO DE SAÚDE DO ESTADO DE PERNAMBUCO: UMA PROPOSTA DE EDUCAÇÃO PERMANENTE EM SAÚDE</a:t>
            </a:r>
            <a:endParaRPr lang="en-US" dirty="0"/>
          </a:p>
          <a:p>
            <a:pPr algn="ctr">
              <a:lnSpc>
                <a:spcPts val="9509"/>
              </a:lnSpc>
            </a:pPr>
            <a:endParaRPr lang="en-US" sz="5400" b="1" dirty="0">
              <a:solidFill>
                <a:srgbClr val="0089CD"/>
              </a:solidFill>
              <a:latin typeface="Montserrat"/>
              <a:ea typeface="Calibri"/>
              <a:cs typeface="Calibri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762683" y="8747817"/>
            <a:ext cx="15953760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Solange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Silva Mendonça¹*, Anderson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Danilo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Dario Lima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Maria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Alice Pereira de Souza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Leal ³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Leandra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Cristina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Barbosa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Saldanha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Maria de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Fátima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Pinto </a:t>
            </a:r>
            <a:r>
              <a:rPr lang="en-US" sz="2800" b="1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Ribeiro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b="1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5</a:t>
            </a:r>
            <a:endParaRPr lang="en-US" sz="1000" baseline="30000" dirty="0">
              <a:solidFill>
                <a:srgbClr val="474747"/>
              </a:solidFill>
              <a:ea typeface="+mn-lt"/>
              <a:cs typeface="+mn-lt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2699143" y="10808782"/>
            <a:ext cx="17956977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baseline="300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1,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4, 5</a:t>
            </a:r>
            <a:r>
              <a:rPr lang="en-US" sz="2400" baseline="300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Pernambuco (SES-PE), Recife, Pernambuco. </a:t>
            </a:r>
            <a:r>
              <a:rPr lang="en-US" sz="24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Instituto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Aggeu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Magalhães (IAM/FIOCRUZ), Recife, Pernambuco,</a:t>
            </a:r>
            <a:r>
              <a:rPr lang="en-US" sz="2400" baseline="300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baseline="300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2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Escola de Governo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Pública de Pernambuco (ESPPE), Recife, Pernambuco. </a:t>
            </a:r>
            <a:endParaRPr lang="en-US" sz="2400" baseline="30000" dirty="0">
              <a:solidFill>
                <a:srgbClr val="000000"/>
              </a:solidFill>
              <a:latin typeface="Montserrat"/>
              <a:ea typeface="Open Sans"/>
              <a:cs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: solangesmendonca@gmail.com 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2022844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21621630"/>
            <a:ext cx="9649072" cy="46314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Trata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-se de um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relato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experiência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descritivo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da APS da I Regional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onde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identificou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-se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que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as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reuniões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eram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conduzidas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com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baixa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participação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Propôs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-se nova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metodologia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compreendendo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como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espaço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construção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coletiva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. 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modelo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foi</a:t>
            </a:r>
            <a:r>
              <a:rPr lang="en-US" sz="2800" dirty="0" smtClean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apresentado</a:t>
            </a:r>
            <a:r>
              <a:rPr lang="en-US" sz="2800" dirty="0" smtClean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aos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no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abril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e,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CIR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mesmo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mês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solicitou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-se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aos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secretários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municipais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garantia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participação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 mensal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+mn-lt"/>
                <a:cs typeface="+mn-lt"/>
                <a:sym typeface="Open Sans"/>
              </a:rPr>
              <a:t>.</a:t>
            </a:r>
            <a:endParaRPr lang="en-US" dirty="0">
              <a:latin typeface="Montserrat"/>
              <a:ea typeface="Calibri"/>
              <a:cs typeface="Calibri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706383" y="20300449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1056744" y="2896945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1056745" y="30290634"/>
            <a:ext cx="9649072" cy="50623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qualificação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da APS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tem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avançado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progressivamente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partir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análise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percepções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municipais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é um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espaço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relevante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troca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conhecimento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aprendizagem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governança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fortalecendo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 APS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municípios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dinâmica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ocorreu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forma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dialogada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envolvendo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metodologia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ativa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onde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todos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participaram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partir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sua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experiência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vivência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profissional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direcionado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transformadora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crítica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território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</a:t>
            </a:r>
            <a:endParaRPr lang="en-US">
              <a:ea typeface="Calibri"/>
              <a:cs typeface="Calibri"/>
            </a:endParaRPr>
          </a:p>
          <a:p>
            <a:pPr algn="ctr">
              <a:lnSpc>
                <a:spcPts val="5337"/>
              </a:lnSpc>
            </a:pPr>
            <a:endParaRPr lang="en-US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1056744" y="2904146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Montserrat"/>
              <a:ea typeface="Open Sans"/>
              <a:cs typeface="Open Sans"/>
            </a:endParaRPr>
          </a:p>
        </p:txBody>
      </p:sp>
      <p:sp>
        <p:nvSpPr>
          <p:cNvPr id="49" name="TextBox 16"/>
          <p:cNvSpPr txBox="1"/>
          <p:nvPr/>
        </p:nvSpPr>
        <p:spPr>
          <a:xfrm>
            <a:off x="12071155" y="15510866"/>
            <a:ext cx="9733559" cy="25853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Qualificar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Regional da APS da I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Região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promovendo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participação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ativa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coordenadores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das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áreas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técnicas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com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construídos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coletivamente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alinhados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às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necessidades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específicas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territórios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com base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Educação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Permanente.</a:t>
            </a:r>
            <a:endParaRPr lang="en-US" dirty="0">
              <a:ea typeface="Calibri"/>
              <a:cs typeface="Calibri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224428" y="20254079"/>
            <a:ext cx="9746512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224363" y="21647271"/>
            <a:ext cx="9649072" cy="57676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passou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 ser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definido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coletivamente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conduzido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forma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compartilhada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pela I Geres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três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municípios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um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microrregião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apresentando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experiências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Recife,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Jaboatão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dos Guararapes,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Camaragibe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Igarassu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Itamaracá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Vitória de Santo Antão, Ipojuca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Itapissuma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partir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iniciaram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-se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Oficinas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Descentralizadas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fortalecendo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vínculo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com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territórios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promovendo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acompanhamento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construção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coletiva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alinhadas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às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necessidades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locais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</a:t>
            </a:r>
            <a:endParaRPr lang="en-US">
              <a:ea typeface="Calibri"/>
              <a:cs typeface="Calibri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224362" y="2032608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Montserrat"/>
              <a:ea typeface="Open Sans"/>
              <a:cs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90249" y="289950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90251" y="30316273"/>
            <a:ext cx="9649072" cy="5336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estratégia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Educação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Permanente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aplicada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mostrou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-se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uma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experiência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potente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tornando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participantes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protagonistas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espaço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Este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modelo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serve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como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parâmetro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que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outros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colegiados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revisitem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seus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alinhando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-se </a:t>
            </a:r>
            <a:r>
              <a:rPr lang="en-US" sz="28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aos</a:t>
            </a:r>
            <a:r>
              <a:rPr lang="en-US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princípios</a:t>
            </a:r>
            <a:r>
              <a:rPr lang="en-US" sz="28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de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cogestão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valorização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do saber local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integração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entre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gestores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profissionais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fortalecendo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relação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entre Estado (GERES)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municípios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e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promovendo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 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práticas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transformadoras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</a:t>
            </a:r>
            <a:endParaRPr lang="en-US" dirty="0">
              <a:ea typeface="Calibri"/>
              <a:cs typeface="Calibri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latin typeface="Montserrat"/>
              <a:ea typeface="Open Sans"/>
              <a:cs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90249" y="29067100"/>
            <a:ext cx="9849330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pt-BR">
              <a:latin typeface="Open Sans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xmlns="" id="{4FE46491-8457-AB8B-55A6-226A08247559}"/>
              </a:ext>
            </a:extLst>
          </p:cNvPr>
          <p:cNvSpPr/>
          <p:nvPr/>
        </p:nvSpPr>
        <p:spPr>
          <a:xfrm>
            <a:off x="12042249" y="1409203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0" name="TextBox 17"/>
          <p:cNvSpPr txBox="1"/>
          <p:nvPr/>
        </p:nvSpPr>
        <p:spPr>
          <a:xfrm>
            <a:off x="12071182" y="14189685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250</Words>
  <Application>Microsoft Office PowerPoint</Application>
  <PresentationFormat>Personalizar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leaodonorte</cp:lastModifiedBy>
  <cp:revision>277</cp:revision>
  <dcterms:created xsi:type="dcterms:W3CDTF">2025-09-30T13:28:19Z</dcterms:created>
  <dcterms:modified xsi:type="dcterms:W3CDTF">2025-11-03T17:26:59Z</dcterms:modified>
</cp:coreProperties>
</file>