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3402925" cy="40325675"/>
  <p:notesSz cx="6858000" cy="9144000"/>
  <p:defaultTextStyle>
    <a:defPPr>
      <a:defRPr lang="pt-BR"/>
    </a:defPPr>
    <a:lvl1pPr marL="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54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72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27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45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54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72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26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 userDrawn="1">
          <p15:clr>
            <a:srgbClr val="A4A3A4"/>
          </p15:clr>
        </p15:guide>
        <p15:guide id="2" pos="7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21" d="100"/>
          <a:sy n="21" d="100"/>
        </p:scale>
        <p:origin x="3848" y="192"/>
      </p:cViewPr>
      <p:guideLst>
        <p:guide orient="horz" pos="12701"/>
        <p:guide pos="73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54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7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27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45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545" indent="0">
              <a:buNone/>
              <a:defRPr sz="11200"/>
            </a:lvl2pPr>
            <a:lvl3pPr marL="3641725" indent="0">
              <a:buNone/>
              <a:defRPr sz="9600"/>
            </a:lvl3pPr>
            <a:lvl4pPr marL="5462270" indent="0">
              <a:buNone/>
              <a:defRPr sz="8000"/>
            </a:lvl4pPr>
            <a:lvl5pPr marL="7283450" indent="0">
              <a:buNone/>
              <a:defRPr sz="8000"/>
            </a:lvl5pPr>
            <a:lvl6pPr marL="9103995" indent="0">
              <a:buNone/>
              <a:defRPr sz="8000"/>
            </a:lvl6pPr>
            <a:lvl7pPr marL="10924540" indent="0">
              <a:buNone/>
              <a:defRPr sz="8000"/>
            </a:lvl7pPr>
            <a:lvl8pPr marL="12745720" indent="0">
              <a:buNone/>
              <a:defRPr sz="8000"/>
            </a:lvl8pPr>
            <a:lvl9pPr marL="14566265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2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725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885" indent="-1365885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9100" indent="-113792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231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86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40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58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3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631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85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54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72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27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45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54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72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26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41046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5"/>
              </a:lnSpc>
            </a:pPr>
            <a:r>
              <a:rPr lang="en-US" altLang="pt-BR" sz="2800" dirty="0"/>
              <a:t>Promover cuidado imediato em sa</a:t>
            </a:r>
            <a:r>
              <a:rPr lang="en-US" altLang="en-US" sz="2800" dirty="0"/>
              <a:t>ú</a:t>
            </a:r>
            <a:r>
              <a:rPr lang="en-US" altLang="pt-BR" sz="2800" dirty="0"/>
              <a:t>de mental diante dos impactos das chuvas em Jaboat</a:t>
            </a:r>
            <a:r>
              <a:rPr lang="en-US" altLang="en-US" sz="2800" dirty="0"/>
              <a:t>ã</a:t>
            </a:r>
            <a:r>
              <a:rPr lang="en-US" altLang="pt-BR" sz="2800" dirty="0"/>
              <a:t>o dos Guararapes, por meio da elabora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 e execu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 do Plano Emergencial de Cuidados em Sa</a:t>
            </a:r>
            <a:r>
              <a:rPr lang="en-US" altLang="en-US" sz="2800" dirty="0"/>
              <a:t>ú</a:t>
            </a:r>
            <a:r>
              <a:rPr lang="en-US" altLang="pt-BR" sz="2800" dirty="0"/>
              <a:t>de Mental em Situa</a:t>
            </a:r>
            <a:r>
              <a:rPr lang="" altLang="en-US" sz="2800" dirty="0"/>
              <a:t>çõ</a:t>
            </a:r>
            <a:r>
              <a:rPr lang="en-US" altLang="pt-BR" sz="2800" dirty="0"/>
              <a:t>es de Emerg</a:t>
            </a:r>
            <a:r>
              <a:rPr lang="en-US" altLang="en-US" sz="2800" dirty="0"/>
              <a:t>ê</a:t>
            </a:r>
            <a:r>
              <a:rPr lang="en-US" altLang="pt-BR" sz="2800" dirty="0"/>
              <a:t>ncias e Desastres, garantindo aten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 integral à popula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 afetada e aos trabalhadores da linha de frente.</a:t>
            </a:r>
            <a:endParaRPr lang="en-US" altLang="pt-BR" sz="2800"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55"/>
          <p:cNvSpPr txBox="1"/>
          <p:nvPr/>
        </p:nvSpPr>
        <p:spPr>
          <a:xfrm>
            <a:off x="2091690" y="4032885"/>
            <a:ext cx="19184620" cy="24390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10"/>
              </a:lnSpc>
            </a:pPr>
            <a:r>
              <a:rPr lang="en-US" altLang="pt-BR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Abordagem integral em sa</a:t>
            </a:r>
            <a:r>
              <a:rPr lang="en-US" alt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ú</a:t>
            </a:r>
            <a:r>
              <a:rPr lang="en-US" altLang="pt-BR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de mental diante dos impactos das chuvas no Jaboat</a:t>
            </a:r>
            <a:r>
              <a:rPr lang="en-US" alt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ã</a:t>
            </a:r>
            <a:r>
              <a:rPr lang="en-US" altLang="pt-BR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 dos Guararapes/PE</a:t>
            </a:r>
            <a:endParaRPr lang="en-US" altLang="pt-BR" sz="4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3371850" y="6337300"/>
            <a:ext cx="15870555" cy="702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  <a:spcBef>
                <a:spcPct val="0"/>
              </a:spcBef>
            </a:pP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Paula Corrêa Lima Pereira Barbosa</a:t>
            </a:r>
            <a:r>
              <a:rPr lang="pt-BR" altLang="en-US" sz="2400" dirty="0">
                <a:solidFill>
                  <a:srgbClr val="000000"/>
                </a:solidFill>
                <a:latin typeface="Segoe UI" panose="020B0502040204020203" charset="0"/>
                <a:ea typeface="Open Sans"/>
                <a:cs typeface="Segoe UI" panose="020B0502040204020203" charset="0"/>
                <a:sym typeface="Open Sans"/>
              </a:rPr>
              <a:t>¹*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,Geisa Novaes Maia</a:t>
            </a:r>
            <a:r>
              <a:rPr lang="pt-BR" altLang="en-US" sz="2400" dirty="0">
                <a:solidFill>
                  <a:srgbClr val="000000"/>
                </a:solidFill>
                <a:latin typeface="Segoe UI" panose="020B0502040204020203" charset="0"/>
                <a:ea typeface="Open Sans"/>
                <a:cs typeface="Segoe UI" panose="020B0502040204020203" charset="0"/>
                <a:sym typeface="Open Sans"/>
              </a:rPr>
              <a:t>²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João Henrique Priston</a:t>
            </a:r>
            <a:r>
              <a:rPr lang="pt-BR" altLang="en-US" sz="2400" dirty="0">
                <a:solidFill>
                  <a:srgbClr val="000000"/>
                </a:solidFill>
                <a:latin typeface="Segoe UI" panose="020B0502040204020203" charset="0"/>
                <a:ea typeface="Open Sans"/>
                <a:cs typeface="Segoe UI" panose="020B0502040204020203" charset="0"/>
                <a:sym typeface="Open Sans"/>
              </a:rPr>
              <a:t>³</a:t>
            </a:r>
            <a:endParaRPr lang="pt-BR" altLang="en-US" sz="2400" b="1" dirty="0">
              <a:solidFill>
                <a:srgbClr val="000000"/>
              </a:solidFill>
              <a:latin typeface="Segoe UI" panose="020B0502040204020203" charset="0"/>
              <a:ea typeface="Open Sans"/>
              <a:cs typeface="Segoe UI" panose="020B0502040204020203" charset="0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7273459"/>
            <a:ext cx="21674408" cy="19697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Municipal de Saúde do Jaboatão dos Guararapes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²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CAPS Solar dos Guararapes, </a:t>
            </a:r>
            <a:endParaRPr lang="pt-BR" alt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Jaboatão dos Guararapes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³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CAPS AD Recanto dos Guararapes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Jaboatão dos Guararapes,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paulapereirasmental@gmail.com</a:t>
            </a:r>
            <a:endParaRPr lang="pt-BR" alt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72523" y="1512250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60154" y="16295837"/>
            <a:ext cx="9649072" cy="84410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/>
              <a:t>Jaboat</a:t>
            </a:r>
            <a:r>
              <a:rPr lang="en-US" altLang="en-US" sz="2800" dirty="0"/>
              <a:t>ã</a:t>
            </a:r>
            <a:r>
              <a:rPr lang="en-US" altLang="pt-BR" sz="2800" dirty="0"/>
              <a:t>o dos Guararapes-PE, com cerca de 645.000 habitantes (IBGE 2022), foi fortemente atingido pelas chuvas em 2022, registrando 2093 </a:t>
            </a:r>
            <a:r>
              <a:rPr lang="en-US" altLang="en-US" sz="2800" dirty="0"/>
              <a:t>á</a:t>
            </a:r>
            <a:r>
              <a:rPr lang="en-US" altLang="pt-BR" sz="2800" dirty="0"/>
              <a:t>reas inundadas/alagadas, 5502 im</a:t>
            </a:r>
            <a:r>
              <a:rPr lang="en-US" altLang="en-US" sz="2800" dirty="0"/>
              <a:t>ó</a:t>
            </a:r>
            <a:r>
              <a:rPr lang="en-US" altLang="pt-BR" sz="2800" dirty="0"/>
              <a:t>veis danificados, 4616 pessoas desalojadas e 64 </a:t>
            </a:r>
            <a:r>
              <a:rPr lang="en-US" altLang="en-US" sz="2800" dirty="0"/>
              <a:t>ó</a:t>
            </a:r>
            <a:r>
              <a:rPr lang="en-US" altLang="pt-BR" sz="2800" dirty="0"/>
              <a:t>bitos.</a:t>
            </a:r>
            <a:r>
              <a:rPr lang="pt-BR" altLang="en-US" sz="2800" dirty="0"/>
              <a:t> </a:t>
            </a:r>
            <a:r>
              <a:rPr lang="en-US" altLang="pt-BR" sz="2800" dirty="0"/>
              <a:t>O Plan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o Emergencial </a:t>
            </a:r>
            <a:r>
              <a:rPr lang="pt-BR" altLang="en-US" sz="2800" dirty="0">
                <a:latin typeface="Calibri" panose="020F0502020204030204" charset="0"/>
                <a:cs typeface="Calibri" panose="020F0502020204030204" charset="0"/>
              </a:rPr>
              <a:t>atuou de forma p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rev</a:t>
            </a:r>
            <a:r>
              <a:rPr lang="pt-BR" altLang="en-US" sz="2800" dirty="0">
                <a:latin typeface="Calibri" panose="020F0502020204030204" charset="0"/>
                <a:cs typeface="Calibri" panose="020F0502020204030204" charset="0"/>
              </a:rPr>
              <a:t>entiva (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capacita</a:t>
            </a:r>
            <a:r>
              <a:rPr lang="pt-BR" altLang="en-US" sz="2800" dirty="0">
                <a:latin typeface="Calibri" panose="020F0502020204030204" charset="0"/>
                <a:cs typeface="Calibri" panose="020F0502020204030204" charset="0"/>
              </a:rPr>
              <a:t>ndo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 equipes multiprofissionais, cria</a:t>
            </a:r>
            <a:r>
              <a:rPr lang="pt-BR" altLang="en-US" sz="2800" dirty="0">
                <a:latin typeface="Calibri" panose="020F0502020204030204" charset="0"/>
                <a:cs typeface="Calibri" panose="020F0502020204030204" charset="0"/>
              </a:rPr>
              <a:t>ndo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 protocolos e instrumentos de atendimento</a:t>
            </a:r>
            <a:r>
              <a:rPr lang="pt-BR" altLang="en-US" sz="2800" dirty="0">
                <a:latin typeface="Calibri" panose="020F0502020204030204" charset="0"/>
                <a:cs typeface="Calibri" panose="020F0502020204030204" charset="0"/>
              </a:rPr>
              <a:t>), garantiu i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nterven</a:t>
            </a:r>
            <a:r>
              <a:rPr lang="" altLang="en-US" sz="2800" dirty="0">
                <a:latin typeface="Calibri" panose="020F0502020204030204" charset="0"/>
                <a:cs typeface="Calibri" panose="020F0502020204030204" charset="0"/>
              </a:rPr>
              <a:t>ç</a:t>
            </a:r>
            <a:r>
              <a:rPr lang="en-US" altLang="en-US" sz="2800" dirty="0">
                <a:latin typeface="Calibri" panose="020F0502020204030204" charset="0"/>
                <a:cs typeface="Calibri" panose="020F0502020204030204" charset="0"/>
              </a:rPr>
              <a:t>ã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o imediata</a:t>
            </a:r>
            <a:r>
              <a:rPr lang="pt-BR" altLang="en-US" sz="2800" dirty="0">
                <a:latin typeface="Calibri" panose="020F0502020204030204" charset="0"/>
                <a:cs typeface="Calibri" panose="020F0502020204030204" charset="0"/>
              </a:rPr>
              <a:t> (através de 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escuta qualificada, acolhimento emocional e suporte psicol</a:t>
            </a:r>
            <a:r>
              <a:rPr lang="en-US" altLang="en-US" sz="2800" dirty="0">
                <a:latin typeface="Calibri" panose="020F0502020204030204" charset="0"/>
                <a:cs typeface="Calibri" panose="020F0502020204030204" charset="0"/>
              </a:rPr>
              <a:t>ó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gico aos profissionais</a:t>
            </a:r>
            <a:r>
              <a:rPr lang="pt-BR" altLang="en-US" sz="2800" dirty="0">
                <a:latin typeface="Calibri" panose="020F0502020204030204" charset="0"/>
                <a:cs typeface="Calibri" panose="020F0502020204030204" charset="0"/>
              </a:rPr>
              <a:t>) e realizou monitoramento pós tragédia implantando 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plant</a:t>
            </a:r>
            <a:r>
              <a:rPr lang="" altLang="en-US" sz="2800" dirty="0">
                <a:latin typeface="Calibri" panose="020F0502020204030204" charset="0"/>
                <a:cs typeface="Calibri" panose="020F0502020204030204" charset="0"/>
              </a:rPr>
              <a:t>õ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es psicol</a:t>
            </a:r>
            <a:r>
              <a:rPr lang="en-US" altLang="en-US" sz="2800" dirty="0">
                <a:latin typeface="Calibri" panose="020F0502020204030204" charset="0"/>
                <a:cs typeface="Calibri" panose="020F0502020204030204" charset="0"/>
              </a:rPr>
              <a:t>ó</a:t>
            </a: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gicos</a:t>
            </a:r>
            <a:r>
              <a:rPr lang="pt-BR" altLang="en-US" sz="2800" dirty="0">
                <a:latin typeface="Calibri" panose="020F0502020204030204" charset="0"/>
                <a:cs typeface="Calibri" panose="020F0502020204030204" charset="0"/>
              </a:rPr>
              <a:t> nas comunidades mais afetadas pelas chuvas.</a:t>
            </a:r>
            <a:endParaRPr lang="en-US" altLang="pt-BR" sz="2800" dirty="0">
              <a:latin typeface="Calibri" panose="020F0502020204030204" charset="0"/>
              <a:cs typeface="Calibri" panose="020F0502020204030204" charset="0"/>
            </a:endParaRPr>
          </a:p>
          <a:p>
            <a:pPr algn="just">
              <a:lnSpc>
                <a:spcPts val="5485"/>
              </a:lnSpc>
            </a:pPr>
            <a:endParaRPr lang="en-US" altLang="pt-BR" sz="2800" dirty="0">
              <a:latin typeface="Calibri" panose="020F0502020204030204" charset="0"/>
              <a:cs typeface="Calibri" panose="020F0502020204030204" charset="0"/>
            </a:endParaRPr>
          </a:p>
          <a:p>
            <a:pPr algn="just">
              <a:lnSpc>
                <a:spcPts val="5485"/>
              </a:lnSpc>
            </a:pPr>
            <a:r>
              <a:rPr lang="en-US" altLang="pt-BR" sz="2800" dirty="0">
                <a:latin typeface="Calibri" panose="020F0502020204030204" charset="0"/>
                <a:cs typeface="Calibri" panose="020F0502020204030204" charset="0"/>
              </a:rPr>
              <a:t> </a:t>
            </a:r>
            <a:endParaRPr lang="en-US" altLang="pt-BR" sz="28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3643" y="1526626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70338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/>
              <a:t>A experi</a:t>
            </a:r>
            <a:r>
              <a:rPr lang="en-US" altLang="en-US" sz="2800" dirty="0"/>
              <a:t>ê</a:t>
            </a:r>
            <a:r>
              <a:rPr lang="en-US" altLang="pt-BR" sz="2800" dirty="0"/>
              <a:t>ncia evidenciou desafios como escassez de profissionais, pouca viv</a:t>
            </a:r>
            <a:r>
              <a:rPr lang="en-US" altLang="en-US" sz="2800" dirty="0"/>
              <a:t>ê</a:t>
            </a:r>
            <a:r>
              <a:rPr lang="en-US" altLang="pt-BR" sz="2800" dirty="0"/>
              <a:t>ncia pr</a:t>
            </a:r>
            <a:r>
              <a:rPr lang="en-US" altLang="en-US" sz="2800" dirty="0"/>
              <a:t>é</a:t>
            </a:r>
            <a:r>
              <a:rPr lang="en-US" altLang="pt-BR" sz="2800" dirty="0"/>
              <a:t>via em desastres e dificuldades de acesso a territ</a:t>
            </a:r>
            <a:r>
              <a:rPr lang="en-US" altLang="en-US" sz="2800" dirty="0"/>
              <a:t>ó</a:t>
            </a:r>
            <a:r>
              <a:rPr lang="en-US" altLang="pt-BR" sz="2800" dirty="0"/>
              <a:t>rios ilhados. Apesar disso, o </a:t>
            </a:r>
            <a:r>
              <a:rPr lang="en-US" altLang="pt-BR" sz="2800" dirty="0">
                <a:sym typeface="+mn-ea"/>
              </a:rPr>
              <a:t>Plano Emergencial de Cuidados em Sa</a:t>
            </a:r>
            <a:r>
              <a:rPr lang="en-US" altLang="en-US" sz="2800" dirty="0">
                <a:sym typeface="+mn-ea"/>
              </a:rPr>
              <a:t>ú</a:t>
            </a:r>
            <a:r>
              <a:rPr lang="en-US" altLang="pt-BR" sz="2800" dirty="0">
                <a:sym typeface="+mn-ea"/>
              </a:rPr>
              <a:t>de Mental em Situa</a:t>
            </a:r>
            <a:r>
              <a:rPr lang="en-US" altLang="en-US" sz="2800" dirty="0">
                <a:sym typeface="+mn-ea"/>
              </a:rPr>
              <a:t>çõ</a:t>
            </a:r>
            <a:r>
              <a:rPr lang="en-US" altLang="pt-BR" sz="2800" dirty="0">
                <a:sym typeface="+mn-ea"/>
              </a:rPr>
              <a:t>es de Emerg</a:t>
            </a:r>
            <a:r>
              <a:rPr lang="en-US" altLang="en-US" sz="2800" dirty="0">
                <a:sym typeface="+mn-ea"/>
              </a:rPr>
              <a:t>ê</a:t>
            </a:r>
            <a:r>
              <a:rPr lang="en-US" altLang="pt-BR" sz="2800" dirty="0">
                <a:sym typeface="+mn-ea"/>
              </a:rPr>
              <a:t>ncias e Desastres</a:t>
            </a:r>
            <a:r>
              <a:rPr lang="en-US" altLang="pt-BR" sz="2800" dirty="0"/>
              <a:t> demonstrou efic</a:t>
            </a:r>
            <a:r>
              <a:rPr lang="en-US" altLang="en-US" sz="2800" dirty="0"/>
              <a:t>á</a:t>
            </a:r>
            <a:r>
              <a:rPr lang="en-US" altLang="pt-BR" sz="2800" dirty="0"/>
              <a:t>cia e organiza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o, refor</a:t>
            </a:r>
            <a:r>
              <a:rPr lang="" altLang="en-US" sz="2800" dirty="0"/>
              <a:t>ç</a:t>
            </a:r>
            <a:r>
              <a:rPr lang="en-US" altLang="pt-BR" sz="2800" dirty="0"/>
              <a:t>ando a import</a:t>
            </a:r>
            <a:r>
              <a:rPr lang="en-US" altLang="en-US" sz="2800" dirty="0"/>
              <a:t>â</a:t>
            </a:r>
            <a:r>
              <a:rPr lang="en-US" altLang="pt-BR" sz="2800" dirty="0"/>
              <a:t>ncia da capacita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 cont</a:t>
            </a:r>
            <a:r>
              <a:rPr lang="en-US" altLang="en-US" sz="2800" dirty="0"/>
              <a:t>í</a:t>
            </a:r>
            <a:r>
              <a:rPr lang="en-US" altLang="pt-BR" sz="2800" dirty="0"/>
              <a:t>nua</a:t>
            </a:r>
            <a:r>
              <a:rPr lang="pt-BR" altLang="en-US" sz="2800" dirty="0"/>
              <a:t> dos profissionais sobre atuação em desastres</a:t>
            </a:r>
            <a:r>
              <a:rPr lang="en-US" altLang="pt-BR" sz="2800" dirty="0"/>
              <a:t>, da articula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 intersetorial e da presen</a:t>
            </a:r>
            <a:r>
              <a:rPr lang="" altLang="en-US" sz="2800" dirty="0"/>
              <a:t>ç</a:t>
            </a:r>
            <a:r>
              <a:rPr lang="en-US" altLang="pt-BR" sz="2800" dirty="0"/>
              <a:t>a territorial das equipes de sa</a:t>
            </a:r>
            <a:r>
              <a:rPr lang="en-US" altLang="en-US" sz="2800" dirty="0"/>
              <a:t>ú</a:t>
            </a:r>
            <a:r>
              <a:rPr lang="en-US" altLang="pt-BR" sz="2800" dirty="0"/>
              <a:t>de mental. Tamb</a:t>
            </a:r>
            <a:r>
              <a:rPr lang="en-US" altLang="en-US" sz="2800" dirty="0"/>
              <a:t>é</a:t>
            </a:r>
            <a:r>
              <a:rPr lang="en-US" altLang="pt-BR" sz="2800" dirty="0"/>
              <a:t>m destacou que promover bem-estar social (alimenta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o, vestu</a:t>
            </a:r>
            <a:r>
              <a:rPr lang="en-US" altLang="en-US" sz="2800" dirty="0"/>
              <a:t>á</a:t>
            </a:r>
            <a:r>
              <a:rPr lang="en-US" altLang="pt-BR" sz="2800" dirty="0"/>
              <a:t>rio, apoio pr</a:t>
            </a:r>
            <a:r>
              <a:rPr lang="en-US" altLang="en-US" sz="2800" dirty="0"/>
              <a:t>á</a:t>
            </a:r>
            <a:r>
              <a:rPr lang="en-US" altLang="pt-BR" sz="2800" dirty="0"/>
              <a:t>tico) integra o cuidado em sa</a:t>
            </a:r>
            <a:r>
              <a:rPr lang="en-US" altLang="en-US" sz="2800" dirty="0"/>
              <a:t>ú</a:t>
            </a:r>
            <a:r>
              <a:rPr lang="en-US" altLang="pt-BR" sz="2800" dirty="0"/>
              <a:t>de mental.</a:t>
            </a:r>
            <a:endParaRPr lang="en-US" altLang="pt-BR" sz="2800"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350115" y="11172825"/>
            <a:ext cx="9648825" cy="714819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Qualificar profissionais da linha de frente para atua</a:t>
            </a:r>
            <a:r>
              <a:rPr lang="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ç</a:t>
            </a:r>
            <a:r>
              <a:rPr lang="en-US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ã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o em desastres (primeiros cuidados psicol</a:t>
            </a:r>
            <a:r>
              <a:rPr lang="en-US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ó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gicos</a:t>
            </a:r>
            <a:r>
              <a:rPr lang="pt-BR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); o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fertar atendimentos em sa</a:t>
            </a:r>
            <a:r>
              <a:rPr lang="en-US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ú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de mental aos servidores</a:t>
            </a:r>
            <a:r>
              <a:rPr lang="pt-BR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 que atuam na linha de frente; g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arantir suporte</a:t>
            </a:r>
            <a:r>
              <a:rPr lang="pt-BR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 emocional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 </a:t>
            </a:r>
            <a:r>
              <a:rPr lang="pt-BR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nos 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abrigos e comunidades afetadas</a:t>
            </a:r>
            <a:r>
              <a:rPr lang="pt-BR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; a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companhar e monitorar </a:t>
            </a:r>
            <a:r>
              <a:rPr lang="pt-BR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demandas 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de sa</a:t>
            </a:r>
            <a:r>
              <a:rPr lang="en-US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ú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de mental nos territ</a:t>
            </a:r>
            <a:r>
              <a:rPr lang="en-US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ó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rios</a:t>
            </a:r>
            <a:r>
              <a:rPr lang="pt-BR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 afetado; ofertar cuidados às pessoas em situação de rua; i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mplantar plant</a:t>
            </a:r>
            <a:r>
              <a:rPr lang="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õ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es psicol</a:t>
            </a:r>
            <a:r>
              <a:rPr lang="en-US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ó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gicos nas comunidades mais afetadas</a:t>
            </a:r>
            <a:r>
              <a:rPr lang="pt-BR" altLang="en-US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 pelas chuvas</a:t>
            </a:r>
            <a:r>
              <a:rPr lang="en-US" altLang="pt-BR" sz="2800" dirty="0">
                <a:solidFill>
                  <a:srgbClr val="000000"/>
                </a:solidFill>
                <a:latin typeface="Calibri" panose="020F0502020204030204" charset="0"/>
                <a:ea typeface="Open Sans"/>
                <a:cs typeface="Calibri" panose="020F0502020204030204" charset="0"/>
                <a:sym typeface="Open Sans"/>
              </a:rPr>
              <a:t>.</a:t>
            </a:r>
            <a:endParaRPr lang="en-US" alt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1" name="Freeform 14"/>
          <p:cNvSpPr/>
          <p:nvPr/>
        </p:nvSpPr>
        <p:spPr>
          <a:xfrm>
            <a:off x="12493659" y="167324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7828331"/>
            <a:ext cx="9649072" cy="5627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pt-BR" altLang="en-US" sz="2800" dirty="0">
                <a:sym typeface="+mn-ea"/>
              </a:rPr>
              <a:t>R</a:t>
            </a:r>
            <a:r>
              <a:rPr lang="en-US" altLang="pt-BR" sz="2800" dirty="0">
                <a:sym typeface="+mn-ea"/>
              </a:rPr>
              <a:t>espostas r</a:t>
            </a:r>
            <a:r>
              <a:rPr lang="en-US" altLang="en-US" sz="2800" dirty="0">
                <a:sym typeface="+mn-ea"/>
              </a:rPr>
              <a:t>á</a:t>
            </a:r>
            <a:r>
              <a:rPr lang="en-US" altLang="pt-BR" sz="2800" dirty="0">
                <a:sym typeface="+mn-ea"/>
              </a:rPr>
              <a:t>pidas</a:t>
            </a:r>
            <a:r>
              <a:rPr lang="pt-BR" altLang="en-US" sz="2800" dirty="0">
                <a:sym typeface="+mn-ea"/>
              </a:rPr>
              <a:t> e evetivas e, situações de desastres; </a:t>
            </a:r>
            <a:r>
              <a:rPr lang="en-US" altLang="pt-BR" sz="2800" dirty="0"/>
              <a:t>336 profissionais qualificados</a:t>
            </a:r>
            <a:r>
              <a:rPr lang="pt-BR" altLang="en-US" sz="2800" dirty="0"/>
              <a:t>; s</a:t>
            </a:r>
            <a:r>
              <a:rPr lang="en-US" altLang="pt-BR" sz="2800" dirty="0"/>
              <a:t>uporte t</a:t>
            </a:r>
            <a:r>
              <a:rPr lang="en-US" altLang="en-US" sz="2800" dirty="0"/>
              <a:t>é</a:t>
            </a:r>
            <a:r>
              <a:rPr lang="en-US" altLang="pt-BR" sz="2800" dirty="0"/>
              <a:t>cnico cont</a:t>
            </a:r>
            <a:r>
              <a:rPr lang="en-US" altLang="en-US" sz="2800" dirty="0"/>
              <a:t>í</a:t>
            </a:r>
            <a:r>
              <a:rPr lang="en-US" altLang="pt-BR" sz="2800" dirty="0"/>
              <a:t>nuo a abrigos e territ</a:t>
            </a:r>
            <a:r>
              <a:rPr lang="en-US" altLang="en-US" sz="2800" dirty="0"/>
              <a:t>ó</a:t>
            </a:r>
            <a:r>
              <a:rPr lang="en-US" altLang="pt-BR" sz="2800" dirty="0"/>
              <a:t>rios afetados</a:t>
            </a:r>
            <a:r>
              <a:rPr lang="pt-BR" altLang="en-US" sz="2800" dirty="0"/>
              <a:t>; c</a:t>
            </a:r>
            <a:r>
              <a:rPr lang="en-US" altLang="pt-BR" sz="2800" dirty="0"/>
              <a:t>erca de 2.000 pessoas atendidas</a:t>
            </a:r>
            <a:r>
              <a:rPr lang="pt-BR" altLang="en-US" sz="2800" dirty="0"/>
              <a:t>; oferta imediata de a</a:t>
            </a:r>
            <a:r>
              <a:rPr lang="en-US" altLang="pt-BR" sz="2800" dirty="0"/>
              <a:t>colhimento, medica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 adequada, encaminhamentos</a:t>
            </a:r>
            <a:r>
              <a:rPr lang="pt-BR" altLang="en-US" sz="2800" dirty="0"/>
              <a:t> e </a:t>
            </a:r>
            <a:r>
              <a:rPr lang="en-US" altLang="pt-BR" sz="2800" dirty="0"/>
              <a:t>apoio</a:t>
            </a:r>
            <a:r>
              <a:rPr lang="pt-BR" altLang="en-US" sz="2800" dirty="0"/>
              <a:t> emocional</a:t>
            </a:r>
            <a:r>
              <a:rPr lang="en-US" altLang="pt-BR" sz="2800" dirty="0"/>
              <a:t> em momentos cr</a:t>
            </a:r>
            <a:r>
              <a:rPr lang="en-US" altLang="en-US" sz="2800" dirty="0"/>
              <a:t>í</a:t>
            </a:r>
            <a:r>
              <a:rPr lang="en-US" altLang="pt-BR" sz="2800" dirty="0"/>
              <a:t>ticos</a:t>
            </a:r>
            <a:r>
              <a:rPr lang="pt-BR" altLang="en-US" sz="2800" dirty="0"/>
              <a:t>; a</a:t>
            </a:r>
            <a:r>
              <a:rPr lang="" altLang="en-US" sz="2800" dirty="0"/>
              <a:t>çõ</a:t>
            </a:r>
            <a:r>
              <a:rPr lang="en-US" altLang="pt-BR" sz="2800" dirty="0"/>
              <a:t>es sociais organizadas, como doa</a:t>
            </a:r>
            <a:r>
              <a:rPr lang="" altLang="en-US" sz="2800" dirty="0"/>
              <a:t>çõ</a:t>
            </a:r>
            <a:r>
              <a:rPr lang="en-US" altLang="pt-BR" sz="2800" dirty="0"/>
              <a:t>es e cozinhas comunit</a:t>
            </a:r>
            <a:r>
              <a:rPr lang="en-US" altLang="en-US" sz="2800" dirty="0"/>
              <a:t>á</a:t>
            </a:r>
            <a:r>
              <a:rPr lang="en-US" altLang="pt-BR" sz="2800" dirty="0"/>
              <a:t>rias</a:t>
            </a:r>
            <a:r>
              <a:rPr lang="pt-BR" altLang="en-US" sz="2800" dirty="0"/>
              <a:t>; p</a:t>
            </a:r>
            <a:r>
              <a:rPr lang="en-US" altLang="pt-BR" sz="2800" dirty="0"/>
              <a:t>lant</a:t>
            </a:r>
            <a:r>
              <a:rPr lang="" altLang="en-US" sz="2800" dirty="0"/>
              <a:t>õ</a:t>
            </a:r>
            <a:r>
              <a:rPr lang="en-US" altLang="pt-BR" sz="2800" dirty="0"/>
              <a:t>es psicol</a:t>
            </a:r>
            <a:r>
              <a:rPr lang="en-US" altLang="en-US" sz="2800" dirty="0"/>
              <a:t>ó</a:t>
            </a:r>
            <a:r>
              <a:rPr lang="en-US" altLang="pt-BR" sz="2800" dirty="0"/>
              <a:t>gicos por 2 anos em </a:t>
            </a:r>
            <a:r>
              <a:rPr lang="en-US" altLang="en-US" sz="2800" dirty="0"/>
              <a:t>á</a:t>
            </a:r>
            <a:r>
              <a:rPr lang="en-US" altLang="pt-BR" sz="2800" dirty="0"/>
              <a:t>reas vulner</a:t>
            </a:r>
            <a:r>
              <a:rPr lang="en-US" altLang="en-US" sz="2800" dirty="0"/>
              <a:t>á</a:t>
            </a:r>
            <a:r>
              <a:rPr lang="en-US" altLang="pt-BR" sz="2800" dirty="0"/>
              <a:t>veis</a:t>
            </a:r>
            <a:r>
              <a:rPr lang="pt-BR" altLang="en-US" sz="2800" dirty="0"/>
              <a:t>; r</a:t>
            </a:r>
            <a:r>
              <a:rPr lang="en-US" altLang="pt-BR" sz="2800" dirty="0"/>
              <a:t>edu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 do sofrimento ps</a:t>
            </a:r>
            <a:r>
              <a:rPr lang="en-US" altLang="en-US" sz="2800" dirty="0"/>
              <a:t>í</a:t>
            </a:r>
            <a:r>
              <a:rPr lang="en-US" altLang="pt-BR" sz="2800" dirty="0"/>
              <a:t>quico e fortalecimento da rede intersetorial.</a:t>
            </a:r>
            <a:endParaRPr lang="en-US" altLang="pt-BR" sz="2800"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692258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70338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altLang="pt-BR" sz="2800" dirty="0"/>
              <a:t>O cuidado em sa</a:t>
            </a:r>
            <a:r>
              <a:rPr lang="en-US" altLang="en-US" sz="2800" dirty="0"/>
              <a:t>ú</a:t>
            </a:r>
            <a:r>
              <a:rPr lang="en-US" altLang="pt-BR" sz="2800" dirty="0"/>
              <a:t>de mental em emerg</a:t>
            </a:r>
            <a:r>
              <a:rPr lang="en-US" altLang="en-US" sz="2800" dirty="0"/>
              <a:t>ê</a:t>
            </a:r>
            <a:r>
              <a:rPr lang="en-US" altLang="pt-BR" sz="2800" dirty="0"/>
              <a:t>ncias </a:t>
            </a:r>
            <a:r>
              <a:rPr lang="en-US" altLang="en-US" sz="2800" dirty="0"/>
              <a:t>é</a:t>
            </a:r>
            <a:r>
              <a:rPr lang="en-US" altLang="pt-BR" sz="2800" dirty="0"/>
              <a:t> essencial para reduzir impactos imediatos e a longo prazo. A experi</a:t>
            </a:r>
            <a:r>
              <a:rPr lang="en-US" altLang="en-US" sz="2800" dirty="0"/>
              <a:t>ê</a:t>
            </a:r>
            <a:r>
              <a:rPr lang="en-US" altLang="pt-BR" sz="2800" dirty="0"/>
              <a:t>ncia demonstrou que estrat</a:t>
            </a:r>
            <a:r>
              <a:rPr lang="en-US" altLang="en-US" sz="2800" dirty="0"/>
              <a:t>é</a:t>
            </a:r>
            <a:r>
              <a:rPr lang="en-US" altLang="pt-BR" sz="2800" dirty="0"/>
              <a:t>gias inovadoras, intersetoriais e territoriais promovem equidade e fortalecem a resposta coletiva. O suporte emocional aos trabalhadores da linha de frente favoreceu interven</a:t>
            </a:r>
            <a:r>
              <a:rPr lang="" altLang="en-US" sz="2800" dirty="0"/>
              <a:t>çõ</a:t>
            </a:r>
            <a:r>
              <a:rPr lang="en-US" altLang="pt-BR" sz="2800" dirty="0"/>
              <a:t>es seguras e eficazes.</a:t>
            </a:r>
            <a:r>
              <a:rPr lang="pt-BR" altLang="en-US" sz="2800" dirty="0"/>
              <a:t> </a:t>
            </a:r>
            <a:r>
              <a:rPr lang="en-US" altLang="pt-BR" sz="2800" dirty="0"/>
              <a:t>A a</a:t>
            </a:r>
            <a:r>
              <a:rPr lang="" altLang="en-US" sz="2800" dirty="0"/>
              <a:t>ç</a:t>
            </a:r>
            <a:r>
              <a:rPr lang="en-US" altLang="en-US" sz="2800" dirty="0"/>
              <a:t>ã</a:t>
            </a:r>
            <a:r>
              <a:rPr lang="en-US" altLang="pt-BR" sz="2800" dirty="0"/>
              <a:t>o mostrou-se inovadora e replic</a:t>
            </a:r>
            <a:r>
              <a:rPr lang="en-US" altLang="en-US" sz="2800" dirty="0"/>
              <a:t>á</a:t>
            </a:r>
            <a:r>
              <a:rPr lang="en-US" altLang="pt-BR" sz="2800" dirty="0"/>
              <a:t>vel, sendo reaplicada em anos seguintes. Recomenda-se institucionalizar o Plano, ampliar forma</a:t>
            </a:r>
            <a:r>
              <a:rPr lang="" altLang="en-US" sz="2800" dirty="0"/>
              <a:t>çõ</a:t>
            </a:r>
            <a:r>
              <a:rPr lang="en-US" altLang="pt-BR" sz="2800" dirty="0"/>
              <a:t>es e manter plant</a:t>
            </a:r>
            <a:r>
              <a:rPr lang="" altLang="en-US" sz="2800" dirty="0"/>
              <a:t>õ</a:t>
            </a:r>
            <a:r>
              <a:rPr lang="en-US" altLang="pt-BR" sz="2800" dirty="0"/>
              <a:t>es psicol</a:t>
            </a:r>
            <a:r>
              <a:rPr lang="en-US" altLang="en-US" sz="2800" dirty="0"/>
              <a:t>ó</a:t>
            </a:r>
            <a:r>
              <a:rPr lang="en-US" altLang="pt-BR" sz="2800" dirty="0"/>
              <a:t>gicos </a:t>
            </a:r>
            <a:r>
              <a:rPr lang="pt-BR" altLang="en-US" sz="2800" dirty="0"/>
              <a:t>em épocas de chuvas</a:t>
            </a:r>
            <a:r>
              <a:rPr lang="en-US" altLang="pt-BR" sz="2800" dirty="0"/>
              <a:t>nas </a:t>
            </a:r>
            <a:r>
              <a:rPr lang="en-US" altLang="en-US" sz="2800" dirty="0"/>
              <a:t>á</a:t>
            </a:r>
            <a:r>
              <a:rPr lang="en-US" altLang="pt-BR" sz="2800" dirty="0"/>
              <a:t>reas de maior vulnerabilidade.</a:t>
            </a:r>
            <a:endParaRPr lang="en-US" altLang="pt-BR" sz="2800"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TextBox 58"/>
          <p:cNvSpPr txBox="1"/>
          <p:nvPr/>
        </p:nvSpPr>
        <p:spPr>
          <a:xfrm>
            <a:off x="2989238" y="3125197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0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0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56775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rio da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de. Portaria GM/MS n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3.088, de 23 de dezembro de 2011. Institui a Rede de Aten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Psicossocial (RAPS).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OPS/OMS. Prote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da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mental em situa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çõ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 de epidemias e desastres. Washington, DC: Organiza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Pan-Americana de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de, 2016.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NARDELLI, G. (Org.). Sa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 Mental e Desastres: Pr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ticas Psicossociais de Cuidado. S</a:t>
            </a:r>
            <a:r>
              <a:rPr lang="en-US" alt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Paulo: Summus, 2020.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56775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NOGUEIRA, M. S.; et al. Aten</a:t>
            </a:r>
            <a:r>
              <a:rPr lang="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ç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Psicossocial em Desastres: Revis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ã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de Pr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ticas Integradas no SUS. Cadernos de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P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blica, 2021.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RAMOS, C. M.; et al. Experi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ncias brasileiras em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mental diante de calamidades p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blicas: diretrizes e desafios.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em Debate, 2020.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OLIVEIRA, R. M.; et al. Desastres naturais e sa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ú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mental: evid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ê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ncias e estrat</a:t>
            </a:r>
            <a:r>
              <a:rPr lang="en-US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</a:t>
            </a:r>
            <a:r>
              <a:rPr lang="en-US" alt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gias de cuidado no Brasil. Revista Brasileira de Epidemiologia, 2018.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4333</Words>
  <Application>WPS Presentation</Application>
  <PresentationFormat>Personalizar</PresentationFormat>
  <Paragraphs>49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SimSun</vt:lpstr>
      <vt:lpstr>Wingdings</vt:lpstr>
      <vt:lpstr>Montserrat</vt:lpstr>
      <vt:lpstr>Liberation Mono</vt:lpstr>
      <vt:lpstr>Open Sans</vt:lpstr>
      <vt:lpstr>League Spartan</vt:lpstr>
      <vt:lpstr>Calibri</vt:lpstr>
      <vt:lpstr>Microsoft YaHei</vt:lpstr>
      <vt:lpstr>Arial Unicode MS</vt:lpstr>
      <vt:lpstr>Segoe UI</vt:lpstr>
      <vt:lpstr>Tema do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ppereira</cp:lastModifiedBy>
  <cp:revision>22</cp:revision>
  <dcterms:created xsi:type="dcterms:W3CDTF">2025-09-30T13:28:00Z</dcterms:created>
  <dcterms:modified xsi:type="dcterms:W3CDTF">2025-11-14T15:36:49Z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85B5EC95F82C4D9587DB5B8749A58D3C_13</vt:lpwstr>
  </property>
  <property fmtid="{D5CDD505-2E9C-101B-9397-08002B2CF9AE}" pid="3" name="KSOProductBuildVer">
    <vt:lpwstr>1046-12.2.0.23155</vt:lpwstr>
  </property>
</Properties>
</file>