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40" d="100"/>
          <a:sy n="40" d="100"/>
        </p:scale>
        <p:origin x="474" y="-810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1247273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" name="TextBox 16"/>
          <p:cNvSpPr txBox="1"/>
          <p:nvPr/>
        </p:nvSpPr>
        <p:spPr>
          <a:xfrm>
            <a:off x="1060045" y="13696876"/>
            <a:ext cx="9649072" cy="3574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Equipes de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família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Equipe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Multiprofissional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do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Território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I da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Cidade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Camaragibe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-Pe.</a:t>
            </a: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12544748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286816" y="4520798"/>
            <a:ext cx="2282653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ATRIBUIÇÕES, POTENCIALIDADES E FERRAMENTAS DO MÉDICO VETERINÁRIO NA EMULTI DE CAMARAGIBE-PE</a:t>
            </a:r>
          </a:p>
        </p:txBody>
      </p:sp>
      <p:sp>
        <p:nvSpPr>
          <p:cNvPr id="11" name="TextBox 56"/>
          <p:cNvSpPr txBox="1"/>
          <p:nvPr/>
        </p:nvSpPr>
        <p:spPr>
          <a:xfrm>
            <a:off x="6375291" y="6174072"/>
            <a:ext cx="11804470" cy="653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Alisson Inácio Batista¹*, Denise </a:t>
            </a:r>
            <a:r>
              <a:rPr lang="en-US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Guabiraba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Silva²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972270" y="7242399"/>
            <a:ext cx="21674408" cy="122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Municipal de 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Camaragibe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(SMS), Pernambuco. ²Universidade Federal Rural de Pernambuco (UFRPE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*Autor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alissoninaciovet@gmail.com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11939" y="1613942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039586" y="17330576"/>
            <a:ext cx="9649072" cy="7670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Promoveu-se uma </a:t>
            </a:r>
            <a:r>
              <a:rPr lang="pt-BR" sz="2800" b="1" dirty="0">
                <a:latin typeface="Montserrat" panose="00000500000000000000" pitchFamily="2" charset="0"/>
              </a:rPr>
              <a:t>educação permanente</a:t>
            </a:r>
            <a:r>
              <a:rPr lang="pt-BR" sz="2800" dirty="0">
                <a:latin typeface="Montserrat" panose="00000500000000000000" pitchFamily="2" charset="0"/>
              </a:rPr>
              <a:t> com as equipes de saúde para aprofundar a </a:t>
            </a:r>
            <a:r>
              <a:rPr lang="pt-BR" sz="2800" b="1" dirty="0">
                <a:latin typeface="Montserrat" panose="00000500000000000000" pitchFamily="2" charset="0"/>
              </a:rPr>
              <a:t>integração do médico-veterinário na </a:t>
            </a:r>
            <a:r>
              <a:rPr lang="pt-BR" sz="2800" b="1" dirty="0" err="1">
                <a:latin typeface="Montserrat" panose="00000500000000000000" pitchFamily="2" charset="0"/>
              </a:rPr>
              <a:t>eMulti</a:t>
            </a:r>
            <a:r>
              <a:rPr lang="pt-BR" sz="2800" dirty="0">
                <a:latin typeface="Montserrat" panose="00000500000000000000" pitchFamily="2" charset="0"/>
              </a:rPr>
              <a:t>. O treinamento abordou suas atribuições e a forma como estas se articulam com as ferramentas de cuidado da ESF: </a:t>
            </a:r>
            <a:r>
              <a:rPr lang="pt-BR" sz="2800" b="1" dirty="0">
                <a:latin typeface="Montserrat" panose="00000500000000000000" pitchFamily="2" charset="0"/>
              </a:rPr>
              <a:t>Apoio Matricial, Clínica Ampliada e Projeto Terapêutico Singular</a:t>
            </a:r>
            <a:r>
              <a:rPr lang="pt-BR" sz="2800" dirty="0">
                <a:latin typeface="Montserrat" panose="00000500000000000000" pitchFamily="2" charset="0"/>
              </a:rPr>
              <a:t>. A parte prática incluiu a demonstração de recursos e abordagens para aprimorar as </a:t>
            </a:r>
            <a:r>
              <a:rPr lang="pt-BR" sz="2800" b="1" dirty="0">
                <a:latin typeface="Montserrat" panose="00000500000000000000" pitchFamily="2" charset="0"/>
              </a:rPr>
              <a:t>visitas domiciliares</a:t>
            </a:r>
            <a:r>
              <a:rPr lang="pt-BR" sz="2800" dirty="0">
                <a:latin typeface="Montserrat" panose="00000500000000000000" pitchFamily="2" charset="0"/>
              </a:rPr>
              <a:t> e as </a:t>
            </a:r>
            <a:r>
              <a:rPr lang="pt-BR" sz="2800" b="1" dirty="0">
                <a:latin typeface="Montserrat" panose="00000500000000000000" pitchFamily="2" charset="0"/>
              </a:rPr>
              <a:t>consultas compartilhadas</a:t>
            </a:r>
            <a:r>
              <a:rPr lang="pt-BR" sz="2800" dirty="0">
                <a:latin typeface="Montserrat" panose="00000500000000000000" pitchFamily="2" charset="0"/>
              </a:rPr>
              <a:t>, especialmente nas áreas de </a:t>
            </a:r>
            <a:r>
              <a:rPr lang="pt-BR" sz="2800" b="1" dirty="0">
                <a:latin typeface="Montserrat" panose="00000500000000000000" pitchFamily="2" charset="0"/>
              </a:rPr>
              <a:t>puericultura</a:t>
            </a:r>
            <a:r>
              <a:rPr lang="pt-BR" sz="2800" dirty="0">
                <a:latin typeface="Montserrat" panose="00000500000000000000" pitchFamily="2" charset="0"/>
              </a:rPr>
              <a:t> e </a:t>
            </a:r>
            <a:r>
              <a:rPr lang="pt-BR" sz="2800" b="1" dirty="0">
                <a:latin typeface="Montserrat" panose="00000500000000000000" pitchFamily="2" charset="0"/>
              </a:rPr>
              <a:t>pré-natal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2270" y="16191570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83342" y="2509828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19" name="TextBox 16"/>
          <p:cNvSpPr txBox="1"/>
          <p:nvPr/>
        </p:nvSpPr>
        <p:spPr>
          <a:xfrm>
            <a:off x="1116286" y="26297870"/>
            <a:ext cx="9649072" cy="908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Embora a atuação do médico-veterinário na Estratégia Saúde da Família (ESF) possua um histórico, é </a:t>
            </a:r>
            <a:r>
              <a:rPr lang="pt-BR" sz="2800" b="1" dirty="0">
                <a:latin typeface="Montserrat" panose="00000500000000000000" pitchFamily="2" charset="0"/>
              </a:rPr>
              <a:t>necessário o reforço contínuo de suas atribuições</a:t>
            </a:r>
            <a:r>
              <a:rPr lang="pt-BR" sz="2800" dirty="0">
                <a:latin typeface="Montserrat" panose="00000500000000000000" pitchFamily="2" charset="0"/>
              </a:rPr>
              <a:t> devido à percepção ainda incomum de sua presença. O papel desse profissional é </a:t>
            </a:r>
            <a:r>
              <a:rPr lang="pt-BR" sz="2800" b="1" dirty="0">
                <a:latin typeface="Montserrat" panose="00000500000000000000" pitchFamily="2" charset="0"/>
              </a:rPr>
              <a:t>fundamental na ampliação da percepção dos problemas do território</a:t>
            </a:r>
            <a:r>
              <a:rPr lang="pt-BR" sz="2800" dirty="0">
                <a:latin typeface="Montserrat" panose="00000500000000000000" pitchFamily="2" charset="0"/>
              </a:rPr>
              <a:t> pelas equipes, sobretudo pelas Agentes Comunitárias de Saúde (ACS). Essa ampliação deve ir além das Doenças Crônicas Não Transmissíveis (DCNT), evidenciando as </a:t>
            </a:r>
            <a:r>
              <a:rPr lang="pt-BR" sz="2800" b="1" dirty="0">
                <a:latin typeface="Montserrat" panose="00000500000000000000" pitchFamily="2" charset="0"/>
              </a:rPr>
              <a:t>constantes dinâmicas nas interações entre humanos, animais e meio ambiente</a:t>
            </a:r>
            <a:r>
              <a:rPr lang="pt-BR" sz="2800" dirty="0">
                <a:latin typeface="Montserrat" panose="00000500000000000000" pitchFamily="2" charset="0"/>
              </a:rPr>
              <a:t> e seus impactos diretos na saúde coletiva.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711550" y="25161866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1249837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49" name="TextBox 16"/>
          <p:cNvSpPr txBox="1"/>
          <p:nvPr/>
        </p:nvSpPr>
        <p:spPr>
          <a:xfrm>
            <a:off x="12493550" y="13628505"/>
            <a:ext cx="9649072" cy="414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Promover </a:t>
            </a:r>
            <a:r>
              <a:rPr lang="pt-BR" sz="2800" b="1" dirty="0">
                <a:latin typeface="Montserrat" panose="00000500000000000000" pitchFamily="2" charset="0"/>
              </a:rPr>
              <a:t>educação permanente em saúde</a:t>
            </a:r>
            <a:r>
              <a:rPr lang="pt-BR" sz="2800" dirty="0">
                <a:latin typeface="Montserrat" panose="00000500000000000000" pitchFamily="2" charset="0"/>
              </a:rPr>
              <a:t> para as equipes da Estratégia Saúde da Família (ESF) a fim de </a:t>
            </a:r>
            <a:r>
              <a:rPr lang="pt-BR" sz="2800" b="1" dirty="0">
                <a:latin typeface="Montserrat" panose="00000500000000000000" pitchFamily="2" charset="0"/>
              </a:rPr>
              <a:t>demonstrar as atribuições e potencialidades do médico-veterinário na </a:t>
            </a:r>
            <a:r>
              <a:rPr lang="pt-BR" sz="2800" b="1" dirty="0" err="1">
                <a:latin typeface="Montserrat" panose="00000500000000000000" pitchFamily="2" charset="0"/>
              </a:rPr>
              <a:t>eMulti</a:t>
            </a:r>
            <a:r>
              <a:rPr lang="pt-BR" sz="2800" dirty="0">
                <a:latin typeface="Montserrat" panose="00000500000000000000" pitchFamily="2" charset="0"/>
              </a:rPr>
              <a:t>, bem como os </a:t>
            </a:r>
            <a:r>
              <a:rPr lang="pt-BR" sz="2800" b="1" dirty="0">
                <a:latin typeface="Montserrat" panose="00000500000000000000" pitchFamily="2" charset="0"/>
              </a:rPr>
              <a:t>recursos práticos</a:t>
            </a:r>
            <a:r>
              <a:rPr lang="pt-BR" sz="2800" dirty="0">
                <a:latin typeface="Montserrat" panose="00000500000000000000" pitchFamily="2" charset="0"/>
              </a:rPr>
              <a:t> que podem ser aplicados na rotina profissional.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2493550" y="12570387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3091" y="18031996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2" name="TextBox 16"/>
          <p:cNvSpPr txBox="1"/>
          <p:nvPr/>
        </p:nvSpPr>
        <p:spPr>
          <a:xfrm>
            <a:off x="12477785" y="18987370"/>
            <a:ext cx="9649072" cy="837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 panose="00000500000000000000" pitchFamily="2" charset="0"/>
              </a:rPr>
              <a:t>As demandas direcionadas ao médico-veterinário da </a:t>
            </a:r>
            <a:r>
              <a:rPr lang="pt-BR" sz="2800" dirty="0" err="1">
                <a:latin typeface="Montserrat" panose="00000500000000000000" pitchFamily="2" charset="0"/>
              </a:rPr>
              <a:t>eMulti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  <a:r>
              <a:rPr lang="pt-BR" sz="2800" b="1" dirty="0">
                <a:latin typeface="Montserrat" panose="00000500000000000000" pitchFamily="2" charset="0"/>
              </a:rPr>
              <a:t>transcenderam as tradicionais ações de controle de zoonoses</a:t>
            </a:r>
            <a:r>
              <a:rPr lang="pt-BR" sz="2800" dirty="0">
                <a:latin typeface="Montserrat" panose="00000500000000000000" pitchFamily="2" charset="0"/>
              </a:rPr>
              <a:t>. Nas visitas domiciliares, o manejo de situações envolvendo </a:t>
            </a:r>
            <a:r>
              <a:rPr lang="pt-BR" sz="2800" b="1" dirty="0">
                <a:latin typeface="Montserrat" panose="00000500000000000000" pitchFamily="2" charset="0"/>
              </a:rPr>
              <a:t>acumulação de animais</a:t>
            </a:r>
            <a:r>
              <a:rPr lang="pt-BR" sz="2800" dirty="0">
                <a:latin typeface="Montserrat" panose="00000500000000000000" pitchFamily="2" charset="0"/>
              </a:rPr>
              <a:t> foi integrado sob a perspectiva de </a:t>
            </a:r>
            <a:r>
              <a:rPr lang="pt-BR" sz="2800" b="1" dirty="0">
                <a:latin typeface="Montserrat" panose="00000500000000000000" pitchFamily="2" charset="0"/>
              </a:rPr>
              <a:t>"Uma Só Saúde"</a:t>
            </a:r>
            <a:r>
              <a:rPr lang="pt-BR" sz="2800" dirty="0">
                <a:latin typeface="Montserrat" panose="00000500000000000000" pitchFamily="2" charset="0"/>
              </a:rPr>
              <a:t> (One Health). Além disso, o profissional passou a atuar ativamente nas consultas de </a:t>
            </a:r>
            <a:r>
              <a:rPr lang="pt-BR" sz="2800" b="1" dirty="0">
                <a:latin typeface="Montserrat" panose="00000500000000000000" pitchFamily="2" charset="0"/>
              </a:rPr>
              <a:t>pré-natal e puericultura</a:t>
            </a:r>
            <a:r>
              <a:rPr lang="pt-BR" sz="2800" dirty="0">
                <a:latin typeface="Montserrat" panose="00000500000000000000" pitchFamily="2" charset="0"/>
              </a:rPr>
              <a:t>, motivando o interesse da comunidade em temas relevantes como o uso de repelentes na gestação, a relação saudável entre bebês e animais, medidas de higiene alimentar, prevenção de arboviroses e toxoplasmose.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449426" y="18178300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49426" y="2753705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5" name="TextBox 16"/>
          <p:cNvSpPr txBox="1"/>
          <p:nvPr/>
        </p:nvSpPr>
        <p:spPr>
          <a:xfrm>
            <a:off x="12493550" y="28784331"/>
            <a:ext cx="9649072" cy="5924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Medicina Veterinária é </a:t>
            </a:r>
            <a:r>
              <a:rPr lang="pt-BR" sz="2800" b="1" dirty="0">
                <a:latin typeface="Montserrat" panose="00000500000000000000" pitchFamily="2" charset="0"/>
              </a:rPr>
              <a:t>essencial na proteção contra enfermidades coletivas</a:t>
            </a:r>
            <a:r>
              <a:rPr lang="pt-BR" sz="2800" dirty="0">
                <a:latin typeface="Montserrat" panose="00000500000000000000" pitchFamily="2" charset="0"/>
              </a:rPr>
              <a:t> dentro do conjunto de profissionais de saúde, visto que aproximadamente </a:t>
            </a:r>
            <a:r>
              <a:rPr lang="pt-BR" sz="2800" b="1" dirty="0">
                <a:latin typeface="Montserrat" panose="00000500000000000000" pitchFamily="2" charset="0"/>
              </a:rPr>
              <a:t>75% das doenças infecciosas emergentes em humanos são de origem animal</a:t>
            </a:r>
            <a:r>
              <a:rPr lang="pt-BR" sz="2800" dirty="0">
                <a:latin typeface="Montserrat" panose="00000500000000000000" pitchFamily="2" charset="0"/>
              </a:rPr>
              <a:t>. O papel estratégico do médico-veterinário é reforçado por incentivos nacionais e internacionais à abordagem </a:t>
            </a:r>
            <a:r>
              <a:rPr lang="pt-BR" sz="2800" b="1" dirty="0">
                <a:latin typeface="Montserrat" panose="00000500000000000000" pitchFamily="2" charset="0"/>
              </a:rPr>
              <a:t>"Uma Só Saúde"</a:t>
            </a:r>
            <a:r>
              <a:rPr lang="pt-BR" sz="2800" dirty="0">
                <a:latin typeface="Montserrat" panose="00000500000000000000" pitchFamily="2" charset="0"/>
              </a:rPr>
              <a:t> (One Health), contribuindo significativamente para o </a:t>
            </a:r>
            <a:r>
              <a:rPr lang="pt-BR" sz="2800" b="1" dirty="0">
                <a:latin typeface="Montserrat" panose="00000500000000000000" pitchFamily="2" charset="0"/>
              </a:rPr>
              <a:t>apoio à Saúde da Família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ampliação do cuidado integral</a:t>
            </a:r>
            <a:r>
              <a:rPr lang="pt-BR" sz="2800" dirty="0">
                <a:latin typeface="Montserrat" panose="00000500000000000000" pitchFamily="2" charset="0"/>
              </a:rPr>
              <a:t> e a </a:t>
            </a:r>
            <a:r>
              <a:rPr lang="pt-BR" sz="2800" b="1" dirty="0">
                <a:latin typeface="Montserrat" panose="00000500000000000000" pitchFamily="2" charset="0"/>
              </a:rPr>
              <a:t>resolutividade da Atenção Primária à Saúde (APS)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5337"/>
              </a:lnSpc>
            </a:pP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277526" y="27695027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191946" y="34618499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42718" y="35379459"/>
            <a:ext cx="23114731" cy="3030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402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Montserrat" panose="00000500000000000000" pitchFamily="2" charset="0"/>
              </a:rPr>
              <a:t>ONE HEALTH HIGH-LEVEL EXPERT PANEL (OHHLEP). </a:t>
            </a:r>
            <a:r>
              <a:rPr lang="pt-BR" sz="2400" b="1" dirty="0">
                <a:latin typeface="Montserrat" panose="00000500000000000000" pitchFamily="2" charset="0"/>
              </a:rPr>
              <a:t>One Health High-</a:t>
            </a:r>
            <a:r>
              <a:rPr lang="pt-BR" sz="2400" b="1" dirty="0" err="1">
                <a:latin typeface="Montserrat" panose="00000500000000000000" pitchFamily="2" charset="0"/>
              </a:rPr>
              <a:t>Level</a:t>
            </a:r>
            <a:r>
              <a:rPr lang="pt-BR" sz="2400" b="1" dirty="0">
                <a:latin typeface="Montserrat" panose="00000500000000000000" pitchFamily="2" charset="0"/>
              </a:rPr>
              <a:t> Expert </a:t>
            </a:r>
            <a:r>
              <a:rPr lang="pt-BR" sz="2400" b="1" dirty="0" err="1">
                <a:latin typeface="Montserrat" panose="00000500000000000000" pitchFamily="2" charset="0"/>
              </a:rPr>
              <a:t>Panel</a:t>
            </a:r>
            <a:r>
              <a:rPr lang="pt-BR" sz="2400" b="1" dirty="0">
                <a:latin typeface="Montserrat" panose="00000500000000000000" pitchFamily="2" charset="0"/>
              </a:rPr>
              <a:t> Annual Report 2023</a:t>
            </a:r>
            <a:r>
              <a:rPr lang="pt-BR" sz="2400" dirty="0">
                <a:latin typeface="Montserrat" panose="00000500000000000000" pitchFamily="2" charset="0"/>
              </a:rPr>
              <a:t>. Roma: FAO; Nairóbi: UNEP; Genebra: WHO; Paris: WOAH, 2024. Disponível em: [https://openknowledge.fao.org/</a:t>
            </a:r>
            <a:r>
              <a:rPr lang="pt-BR" sz="2400" dirty="0" err="1">
                <a:latin typeface="Montserrat" panose="00000500000000000000" pitchFamily="2" charset="0"/>
              </a:rPr>
              <a:t>items</a:t>
            </a:r>
            <a:r>
              <a:rPr lang="pt-BR" sz="2400" dirty="0">
                <a:latin typeface="Montserrat" panose="00000500000000000000" pitchFamily="2" charset="0"/>
              </a:rPr>
              <a:t>/76eb9c0c-76ed-4342-a8fd-0b6a126ab061]. Acesso em: [20/10/2025].</a:t>
            </a:r>
          </a:p>
          <a:p>
            <a:pPr marL="342900" indent="-342900" algn="just">
              <a:lnSpc>
                <a:spcPts val="402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Montserrat" panose="00000500000000000000" pitchFamily="2" charset="0"/>
              </a:rPr>
              <a:t>EPIFÂNIO, I. S.; BRANDESPIM, D. F. Contribuição do médico veterinário na atenção primária à saúde: um relato de experiência. </a:t>
            </a:r>
            <a:r>
              <a:rPr lang="pt-BR" sz="2400" b="1" dirty="0">
                <a:latin typeface="Montserrat" panose="00000500000000000000" pitchFamily="2" charset="0"/>
              </a:rPr>
              <a:t>Ars </a:t>
            </a:r>
            <a:r>
              <a:rPr lang="pt-BR" sz="2400" b="1" dirty="0" err="1">
                <a:latin typeface="Montserrat" panose="00000500000000000000" pitchFamily="2" charset="0"/>
              </a:rPr>
              <a:t>Veterinaria</a:t>
            </a:r>
            <a:r>
              <a:rPr lang="pt-BR" sz="2400" dirty="0">
                <a:latin typeface="Montserrat" panose="00000500000000000000" pitchFamily="2" charset="0"/>
              </a:rPr>
              <a:t>, Jaboticabal, v. 35, n. 2, p. 50-55, 2019. Disponível em: [https://arsveterinaria.org.br/</a:t>
            </a:r>
            <a:r>
              <a:rPr lang="pt-BR" sz="2400" dirty="0" err="1">
                <a:latin typeface="Montserrat" panose="00000500000000000000" pitchFamily="2" charset="0"/>
              </a:rPr>
              <a:t>index.php</a:t>
            </a:r>
            <a:r>
              <a:rPr lang="pt-BR" sz="2400" dirty="0">
                <a:latin typeface="Montserrat" panose="00000500000000000000" pitchFamily="2" charset="0"/>
              </a:rPr>
              <a:t>/</a:t>
            </a:r>
            <a:r>
              <a:rPr lang="pt-BR" sz="2400" dirty="0" err="1">
                <a:latin typeface="Montserrat" panose="00000500000000000000" pitchFamily="2" charset="0"/>
              </a:rPr>
              <a:t>ars</a:t>
            </a:r>
            <a:r>
              <a:rPr lang="pt-BR" sz="2400" dirty="0">
                <a:latin typeface="Montserrat" panose="00000500000000000000" pitchFamily="2" charset="0"/>
              </a:rPr>
              <a:t>/</a:t>
            </a:r>
            <a:r>
              <a:rPr lang="pt-BR" sz="2400" dirty="0" err="1">
                <a:latin typeface="Montserrat" panose="00000500000000000000" pitchFamily="2" charset="0"/>
              </a:rPr>
              <a:t>article</a:t>
            </a:r>
            <a:r>
              <a:rPr lang="pt-BR" sz="2400" dirty="0">
                <a:latin typeface="Montserrat" panose="00000500000000000000" pitchFamily="2" charset="0"/>
              </a:rPr>
              <a:t>/</a:t>
            </a:r>
            <a:r>
              <a:rPr lang="pt-BR" sz="2400" dirty="0" err="1">
                <a:latin typeface="Montserrat" panose="00000500000000000000" pitchFamily="2" charset="0"/>
              </a:rPr>
              <a:t>view</a:t>
            </a:r>
            <a:r>
              <a:rPr lang="pt-BR" sz="2400" dirty="0">
                <a:latin typeface="Montserrat" panose="00000500000000000000" pitchFamily="2" charset="0"/>
              </a:rPr>
              <a:t>/1238]. Acesso em: [20/10/2025].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/>
              <a:t>.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m 2" descr="Pessoas posando para foto com caixa de papelão&#10;&#10;O conteúdo gerado por IA pode estar incorreto.">
            <a:extLst>
              <a:ext uri="{FF2B5EF4-FFF2-40B4-BE49-F238E27FC236}">
                <a16:creationId xmlns:a16="http://schemas.microsoft.com/office/drawing/2014/main" id="{3D0D07DE-D5B8-8801-5076-DC25094FB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826" y="8738960"/>
            <a:ext cx="2756016" cy="3628346"/>
          </a:xfrm>
          <a:prstGeom prst="rect">
            <a:avLst/>
          </a:prstGeom>
        </p:spPr>
      </p:pic>
      <p:pic>
        <p:nvPicPr>
          <p:cNvPr id="8" name="Imagem 7" descr="Texto, Carta&#10;&#10;O conteúdo gerado por IA pode estar incorreto.">
            <a:extLst>
              <a:ext uri="{FF2B5EF4-FFF2-40B4-BE49-F238E27FC236}">
                <a16:creationId xmlns:a16="http://schemas.microsoft.com/office/drawing/2014/main" id="{EFFB9177-F3FC-630B-59B3-4E403B3B6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18054"/>
          <a:stretch>
            <a:fillRect/>
          </a:stretch>
        </p:blipFill>
        <p:spPr>
          <a:xfrm>
            <a:off x="6520798" y="9247545"/>
            <a:ext cx="4068680" cy="3053660"/>
          </a:xfrm>
          <a:prstGeom prst="rect">
            <a:avLst/>
          </a:prstGeom>
        </p:spPr>
      </p:pic>
      <p:pic>
        <p:nvPicPr>
          <p:cNvPr id="13" name="Imagem 12" descr="Uma imagem contendo placar&#10;&#10;O conteúdo gerado por IA pode estar incorreto.">
            <a:extLst>
              <a:ext uri="{FF2B5EF4-FFF2-40B4-BE49-F238E27FC236}">
                <a16:creationId xmlns:a16="http://schemas.microsoft.com/office/drawing/2014/main" id="{63390398-6A02-3FFD-44BA-0069CDD23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546" y="8739351"/>
            <a:ext cx="2293210" cy="3612725"/>
          </a:xfrm>
          <a:prstGeom prst="rect">
            <a:avLst/>
          </a:prstGeom>
        </p:spPr>
      </p:pic>
      <p:pic>
        <p:nvPicPr>
          <p:cNvPr id="21" name="Imagem 20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B69A93CD-E8D3-64C4-1FEA-5CBC43814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46" y="9247544"/>
            <a:ext cx="2293210" cy="3091239"/>
          </a:xfrm>
          <a:prstGeom prst="rect">
            <a:avLst/>
          </a:prstGeom>
        </p:spPr>
      </p:pic>
      <p:pic>
        <p:nvPicPr>
          <p:cNvPr id="23" name="Imagem 22" descr="Uma imagem contendo no interior, pessoa, verde, criança&#10;&#10;O conteúdo gerado por IA pode estar incorreto.">
            <a:extLst>
              <a:ext uri="{FF2B5EF4-FFF2-40B4-BE49-F238E27FC236}">
                <a16:creationId xmlns:a16="http://schemas.microsoft.com/office/drawing/2014/main" id="{006BA638-C6D1-B2BC-CDB0-6CDDC40CF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20418" b="11801"/>
          <a:stretch>
            <a:fillRect/>
          </a:stretch>
        </p:blipFill>
        <p:spPr>
          <a:xfrm>
            <a:off x="17948913" y="8723818"/>
            <a:ext cx="4033927" cy="3642014"/>
          </a:xfrm>
          <a:prstGeom prst="rect">
            <a:avLst/>
          </a:prstGeom>
        </p:spPr>
      </p:pic>
      <p:pic>
        <p:nvPicPr>
          <p:cNvPr id="25" name="Imagem 24" descr="Texto&#10;&#10;O conteúdo gerado por IA pode estar incorreto.">
            <a:extLst>
              <a:ext uri="{FF2B5EF4-FFF2-40B4-BE49-F238E27FC236}">
                <a16:creationId xmlns:a16="http://schemas.microsoft.com/office/drawing/2014/main" id="{ED952BD1-FFB2-F382-C7F8-9BC8F9781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9274847"/>
            <a:ext cx="3018255" cy="3018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607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Alisson Inácio Batista</cp:lastModifiedBy>
  <cp:revision>13</cp:revision>
  <dcterms:created xsi:type="dcterms:W3CDTF">2025-09-30T13:28:19Z</dcterms:created>
  <dcterms:modified xsi:type="dcterms:W3CDTF">2025-11-04T21:25:25Z</dcterms:modified>
</cp:coreProperties>
</file>